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41017b7d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41017b7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global, map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4f90e89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4f90e89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308ce7a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308ce7a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4f90e8a5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4f90e8a5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c7645bb7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c7645bb7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b989e49d1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b989e49d1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4f90e8a5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4f90e8a5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4f90e8a59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4f90e8a5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worldwildlife.org/species/chimpanzee" TargetMode="External"/><Relationship Id="rId22" Type="http://schemas.openxmlformats.org/officeDocument/2006/relationships/hyperlink" Target="https://www.worldwildlife.org/species/chimpanzee" TargetMode="External"/><Relationship Id="rId21" Type="http://schemas.openxmlformats.org/officeDocument/2006/relationships/hyperlink" Target="https://www.worldwildlife.org/species/chimpanzee" TargetMode="External"/><Relationship Id="rId24" Type="http://schemas.openxmlformats.org/officeDocument/2006/relationships/hyperlink" Target="https://www.worldwildlife.org/species/chimpanzee" TargetMode="External"/><Relationship Id="rId23" Type="http://schemas.openxmlformats.org/officeDocument/2006/relationships/hyperlink" Target="https://www.worldwildlife.org/species/chimpanze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worldwildlife.org/species/chimpanzee" TargetMode="External"/><Relationship Id="rId4" Type="http://schemas.openxmlformats.org/officeDocument/2006/relationships/hyperlink" Target="https://www.worldwildlife.org/species/chimpanzee" TargetMode="External"/><Relationship Id="rId9" Type="http://schemas.openxmlformats.org/officeDocument/2006/relationships/hyperlink" Target="https://www.worldwildlife.org/species/chimpanzee" TargetMode="External"/><Relationship Id="rId25" Type="http://schemas.openxmlformats.org/officeDocument/2006/relationships/hyperlink" Target="https://www.worldwildlife.org/species/chimpanzee" TargetMode="External"/><Relationship Id="rId5" Type="http://schemas.openxmlformats.org/officeDocument/2006/relationships/hyperlink" Target="https://www.worldwildlife.org/species/chimpanzee" TargetMode="External"/><Relationship Id="rId6" Type="http://schemas.openxmlformats.org/officeDocument/2006/relationships/hyperlink" Target="https://www.worldwildlife.org/species/chimpanzee" TargetMode="External"/><Relationship Id="rId7" Type="http://schemas.openxmlformats.org/officeDocument/2006/relationships/hyperlink" Target="https://www.worldwildlife.org/species/chimpanzee" TargetMode="External"/><Relationship Id="rId8" Type="http://schemas.openxmlformats.org/officeDocument/2006/relationships/hyperlink" Target="https://www.worldwildlife.org/species/chimpanzee" TargetMode="External"/><Relationship Id="rId11" Type="http://schemas.openxmlformats.org/officeDocument/2006/relationships/hyperlink" Target="https://www.worldwildlife.org/species/chimpanzee" TargetMode="External"/><Relationship Id="rId10" Type="http://schemas.openxmlformats.org/officeDocument/2006/relationships/hyperlink" Target="https://www.worldwildlife.org/species/chimpanzee" TargetMode="External"/><Relationship Id="rId13" Type="http://schemas.openxmlformats.org/officeDocument/2006/relationships/hyperlink" Target="https://www.worldwildlife.org/species/chimpanzee" TargetMode="External"/><Relationship Id="rId12" Type="http://schemas.openxmlformats.org/officeDocument/2006/relationships/hyperlink" Target="https://www.worldwildlife.org/species/chimpanzee" TargetMode="External"/><Relationship Id="rId15" Type="http://schemas.openxmlformats.org/officeDocument/2006/relationships/hyperlink" Target="https://www.worldwildlife.org/species/chimpanzee" TargetMode="External"/><Relationship Id="rId14" Type="http://schemas.openxmlformats.org/officeDocument/2006/relationships/hyperlink" Target="https://www.worldwildlife.org/species/chimpanzee" TargetMode="External"/><Relationship Id="rId17" Type="http://schemas.openxmlformats.org/officeDocument/2006/relationships/hyperlink" Target="https://www.worldwildlife.org/species/chimpanzee" TargetMode="External"/><Relationship Id="rId16" Type="http://schemas.openxmlformats.org/officeDocument/2006/relationships/hyperlink" Target="https://www.worldwildlife.org/species/chimpanzee" TargetMode="External"/><Relationship Id="rId19" Type="http://schemas.openxmlformats.org/officeDocument/2006/relationships/hyperlink" Target="https://www.worldwildlife.org/species/chimpanzee" TargetMode="External"/><Relationship Id="rId18" Type="http://schemas.openxmlformats.org/officeDocument/2006/relationships/hyperlink" Target="https://www.worldwildlife.org/species/chimpanze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5" Type="http://schemas.openxmlformats.org/officeDocument/2006/relationships/image" Target="../media/image6.jpg"/><Relationship Id="rId6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1875"/>
            <a:ext cx="8520600" cy="14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Dangers to Animals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639625"/>
            <a:ext cx="8520600" cy="139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Text Talk Week 6, Day 1 | Packet 1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11700" y="2167450"/>
            <a:ext cx="8520600" cy="27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Citations: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Slide 2: </a:t>
            </a:r>
            <a:r>
              <a:rPr lang="en" sz="100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http://zoo.avantia.net/photos/4927</a:t>
            </a:r>
            <a:endParaRPr sz="1000">
              <a:uFill>
                <a:noFill/>
              </a:uFill>
              <a:latin typeface="Calibri"/>
              <a:ea typeface="Calibri"/>
              <a:cs typeface="Calibri"/>
              <a:sym typeface="Calibri"/>
              <a:hlinkClick r:id="rId5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0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6"/>
              </a:rPr>
              <a:t>Slide 3:</a:t>
            </a:r>
            <a:r>
              <a:rPr lang="en" sz="100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7"/>
              </a:rPr>
              <a:t> https://www.trails.com/list_1967_predatory-mammals-new-england.html</a:t>
            </a:r>
            <a:endParaRPr sz="1000">
              <a:uFill>
                <a:noFill/>
              </a:uFill>
              <a:latin typeface="Calibri"/>
              <a:ea typeface="Calibri"/>
              <a:cs typeface="Calibri"/>
              <a:sym typeface="Calibri"/>
              <a:hlinkClick r:id="rId8"/>
            </a:endParaRPr>
          </a:p>
          <a:p>
            <a:pPr indent="0" lvl="0" marL="0" rtl="0" algn="l">
              <a:spcBef>
                <a:spcPts val="150"/>
              </a:spcBef>
              <a:spcAft>
                <a:spcPts val="0"/>
              </a:spcAft>
              <a:buNone/>
            </a:pPr>
            <a:r>
              <a:rPr b="1" lang="en" sz="100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9"/>
              </a:rPr>
              <a:t>Slide 4: </a:t>
            </a:r>
            <a:r>
              <a:rPr lang="en" sz="100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0"/>
              </a:rPr>
              <a:t>image from </a:t>
            </a:r>
            <a:r>
              <a:rPr i="1" lang="en" sz="100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1"/>
              </a:rPr>
              <a:t>Turtle Tide</a:t>
            </a:r>
            <a:r>
              <a:rPr lang="en" sz="100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2"/>
              </a:rPr>
              <a:t>, illustrated by Bruce Hiscock</a:t>
            </a:r>
            <a:endParaRPr sz="1000">
              <a:uFill>
                <a:noFill/>
              </a:uFill>
              <a:latin typeface="Calibri"/>
              <a:ea typeface="Calibri"/>
              <a:cs typeface="Calibri"/>
              <a:sym typeface="Calibri"/>
              <a:hlinkClick r:id="rId13"/>
            </a:endParaRPr>
          </a:p>
          <a:p>
            <a:pPr indent="0" lvl="0" marL="0" rtl="0" algn="l">
              <a:spcBef>
                <a:spcPts val="150"/>
              </a:spcBef>
              <a:spcAft>
                <a:spcPts val="0"/>
              </a:spcAft>
              <a:buNone/>
            </a:pPr>
            <a:r>
              <a:rPr b="1" lang="en" sz="100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4"/>
              </a:rPr>
              <a:t>Slide 5: </a:t>
            </a:r>
            <a:r>
              <a:rPr lang="en" sz="100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5"/>
              </a:rPr>
              <a:t>http://www.outwardon.com/article/animals-adapting-changing-climate/</a:t>
            </a:r>
            <a:endParaRPr sz="1000">
              <a:uFill>
                <a:noFill/>
              </a:uFill>
              <a:latin typeface="Calibri"/>
              <a:ea typeface="Calibri"/>
              <a:cs typeface="Calibri"/>
              <a:sym typeface="Calibri"/>
              <a:hlinkClick r:id="rId16"/>
            </a:endParaRPr>
          </a:p>
          <a:p>
            <a:pPr indent="0" lvl="0" marL="0" rtl="0" algn="l">
              <a:spcBef>
                <a:spcPts val="150"/>
              </a:spcBef>
              <a:spcAft>
                <a:spcPts val="0"/>
              </a:spcAft>
              <a:buNone/>
            </a:pPr>
            <a:r>
              <a:rPr b="1" lang="en" sz="100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7"/>
              </a:rPr>
              <a:t>Slide 6:</a:t>
            </a:r>
            <a:r>
              <a:rPr lang="en" sz="100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8"/>
              </a:rPr>
              <a:t> https://i.cbc.ca/1.2505132.1390323250!/fileImage/httpImage/image.jpg_gen/derivatives/16x9_780/hi-climate-change-852-jpg.jpg</a:t>
            </a:r>
            <a:endParaRPr sz="1000">
              <a:uFill>
                <a:noFill/>
              </a:uFill>
              <a:latin typeface="Calibri"/>
              <a:ea typeface="Calibri"/>
              <a:cs typeface="Calibri"/>
              <a:sym typeface="Calibri"/>
              <a:hlinkClick r:id="rId19"/>
            </a:endParaRPr>
          </a:p>
          <a:p>
            <a:pPr indent="0" lvl="0" marL="0" rtl="0" algn="l">
              <a:spcBef>
                <a:spcPts val="150"/>
              </a:spcBef>
              <a:spcAft>
                <a:spcPts val="0"/>
              </a:spcAft>
              <a:buNone/>
            </a:pPr>
            <a:r>
              <a:rPr b="1" lang="en" sz="100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0"/>
              </a:rPr>
              <a:t>Slide 7: </a:t>
            </a:r>
            <a:r>
              <a:rPr lang="en" sz="100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1"/>
              </a:rPr>
              <a:t>https://celebrating200years.noaa.gov/events/conservstewards/image7.html</a:t>
            </a:r>
            <a:endParaRPr sz="1000">
              <a:uFill>
                <a:noFill/>
              </a:uFill>
              <a:latin typeface="Calibri"/>
              <a:ea typeface="Calibri"/>
              <a:cs typeface="Calibri"/>
              <a:sym typeface="Calibri"/>
              <a:hlinkClick r:id="rId22"/>
            </a:endParaRPr>
          </a:p>
          <a:p>
            <a:pPr indent="0" lvl="0" marL="0" rtl="0" algn="l">
              <a:spcBef>
                <a:spcPts val="150"/>
              </a:spcBef>
              <a:spcAft>
                <a:spcPts val="0"/>
              </a:spcAft>
              <a:buNone/>
            </a:pPr>
            <a:r>
              <a:rPr b="1" lang="en" sz="100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3"/>
              </a:rPr>
              <a:t>Slide 8:</a:t>
            </a:r>
            <a:r>
              <a:rPr lang="en" sz="100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4"/>
              </a:rPr>
              <a:t> http://www.biodiversitya-z.org/content/turtle-nesting-site; http://ternandplover.unl.edu/plover/nesteggchick-plover.asp; http://therealcape.com/piping-plover-situation-crazy-defies-logic/; https://verovine.com/news/protect-the-sea-turtles/</a:t>
            </a:r>
            <a:endParaRPr sz="1000">
              <a:uFill>
                <a:noFill/>
              </a:uFill>
              <a:latin typeface="Calibri"/>
              <a:ea typeface="Calibri"/>
              <a:cs typeface="Calibri"/>
              <a:sym typeface="Calibri"/>
              <a:hlinkClick r:id="rId25"/>
            </a:endParaRPr>
          </a:p>
          <a:p>
            <a:pPr indent="0" lvl="0" marL="0" rtl="0" algn="l">
              <a:spcBef>
                <a:spcPts val="1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654200"/>
            <a:ext cx="2716200" cy="418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Predators</a:t>
            </a:r>
            <a:endParaRPr b="1" sz="2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danger that animals encounter is predators, animals that hunt other animals. 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Owls are predators of insects, smaller birds, and small mammals like mice. 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159350" y="4109475"/>
            <a:ext cx="38739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alibri"/>
                <a:ea typeface="Calibri"/>
                <a:cs typeface="Calibri"/>
                <a:sym typeface="Calibri"/>
              </a:rPr>
              <a:t>Owls use their sharp talons to capture their prey. 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0300" y="152400"/>
            <a:ext cx="5638671" cy="3870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4230575"/>
            <a:ext cx="84945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Bobcats live deep in forests in Massachusetts and other states. They hunt at night for rabbits, squirrels, birds, and snakes. 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3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064" y="213675"/>
            <a:ext cx="5566574" cy="37110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6883950" y="507225"/>
            <a:ext cx="2103600" cy="25260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Even though bobcats are predators, they need to keep their offspring safe.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 mother bobcat has several different dens while she raises her kittens. She moves them from place to place to keep them safe from other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predators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24738" y="4063875"/>
            <a:ext cx="8494500" cy="8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Racoons are predators of sea turtles. They dig up sea turtle eggs and eat them. 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4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b="5247" l="8846" r="21824" t="6553"/>
          <a:stretch/>
        </p:blipFill>
        <p:spPr>
          <a:xfrm rot="-5400000">
            <a:off x="2013876" y="-989898"/>
            <a:ext cx="3477672" cy="625667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6962475" y="651800"/>
            <a:ext cx="1978500" cy="12663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Racoons mostly hunt for small animals such as frogs, fish, crayfish, insects, rodents, and bird eggs.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24750" y="3666675"/>
            <a:ext cx="8494500" cy="139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Earth is getting warmer. Warmer temperatures cause ice to melt. 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ice melts, the polar bear habitat shrinks.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ice-covered water of the Arctic is the only place polar bears live. 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324750" y="464825"/>
            <a:ext cx="2195700" cy="9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Habitat Loss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Another danger animals encounter is habitat loss, when the places they depend on become smaller. 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 b="0" l="0" r="8583" t="0"/>
          <a:stretch/>
        </p:blipFill>
        <p:spPr>
          <a:xfrm>
            <a:off x="2577025" y="152400"/>
            <a:ext cx="4809750" cy="33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7540950" y="286549"/>
            <a:ext cx="1278300" cy="29103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Polar bears use the ice as a platform for hunting.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verything a polar bear eats, like seals, eats another animal or plant that also depends on the icy habitat.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6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664650" y="4053750"/>
            <a:ext cx="78147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map shows how the Arctic ice cap, the habitat for polar bears, has changed as the Earth’s temperatures have warmed.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1511" y="258950"/>
            <a:ext cx="6340975" cy="356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24750" y="3765600"/>
            <a:ext cx="8494500" cy="11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Many p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eople like to live and play on beaches. What happens to animals that depend on the beach and nearby water for their habitat? 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7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7488" y="301650"/>
            <a:ext cx="6269026" cy="325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410550" y="2041800"/>
            <a:ext cx="84945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Birds and sea turtles use the sandy beach for making nests. 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People walking on a beach can be a danger to these animals.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8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9950" y="211575"/>
            <a:ext cx="2274950" cy="170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 rotWithShape="1">
          <a:blip r:embed="rId4">
            <a:alphaModFix/>
          </a:blip>
          <a:srcRect b="0" l="0" r="0" t="13985"/>
          <a:stretch/>
        </p:blipFill>
        <p:spPr>
          <a:xfrm>
            <a:off x="5042250" y="235725"/>
            <a:ext cx="2606500" cy="160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 rotWithShape="1">
          <a:blip r:embed="rId5">
            <a:alphaModFix/>
          </a:blip>
          <a:srcRect b="0" l="8173" r="10979" t="0"/>
          <a:stretch/>
        </p:blipFill>
        <p:spPr>
          <a:xfrm>
            <a:off x="1424175" y="2843025"/>
            <a:ext cx="2606500" cy="198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7837" y="2880012"/>
            <a:ext cx="2635325" cy="198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