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Century Gothic"/>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enturyGothic-bold.fntdata"/><Relationship Id="rId25" Type="http://schemas.openxmlformats.org/officeDocument/2006/relationships/font" Target="fonts/CenturyGothic-regular.fntdata"/><Relationship Id="rId28" Type="http://schemas.openxmlformats.org/officeDocument/2006/relationships/font" Target="fonts/CenturyGothic-boldItalic.fntdata"/><Relationship Id="rId27" Type="http://schemas.openxmlformats.org/officeDocument/2006/relationships/font" Target="fonts/CenturyGothic-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Today we will read Dangers to Animals, by Melissa Tonachel and Fay Ferency. These slides provide information about dangers </a:t>
            </a:r>
            <a:r>
              <a:rPr lang="en">
                <a:solidFill>
                  <a:schemeClr val="dk1"/>
                </a:solidFill>
                <a:latin typeface="Calibri"/>
                <a:ea typeface="Calibri"/>
                <a:cs typeface="Calibri"/>
                <a:sym typeface="Calibri"/>
              </a:rPr>
              <a:t>animals</a:t>
            </a:r>
            <a:r>
              <a:rPr lang="en">
                <a:solidFill>
                  <a:schemeClr val="dk1"/>
                </a:solidFill>
                <a:latin typeface="Calibri"/>
                <a:ea typeface="Calibri"/>
                <a:cs typeface="Calibri"/>
                <a:sym typeface="Calibri"/>
              </a:rPr>
              <a:t> encounter, or deal with nearby and around the world.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As we read today, we will use text features and key details from words and illustrations to describe two dangers animals face like predators and habitat loss. We will analyze the way that illustrations, captions, text boxes and maps </a:t>
            </a:r>
            <a:r>
              <a:rPr lang="en">
                <a:solidFill>
                  <a:schemeClr val="dk1"/>
                </a:solidFill>
                <a:latin typeface="Calibri"/>
                <a:ea typeface="Calibri"/>
                <a:cs typeface="Calibri"/>
                <a:sym typeface="Calibri"/>
              </a:rPr>
              <a:t>support</a:t>
            </a:r>
            <a:r>
              <a:rPr lang="en">
                <a:solidFill>
                  <a:schemeClr val="dk1"/>
                </a:solidFill>
                <a:latin typeface="Calibri"/>
                <a:ea typeface="Calibri"/>
                <a:cs typeface="Calibri"/>
                <a:sym typeface="Calibri"/>
              </a:rPr>
              <a:t> and clarify what we are learning in the main text.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54f90e8a59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54f90e8a59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does the photograph of the panther help you imagine the panther and its habitats?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5b989e49d1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5b989e49d1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 you notice about the map of where panthers used to live and where they live now?</a:t>
            </a:r>
            <a:endParaRPr/>
          </a:p>
          <a:p>
            <a:pPr indent="0" lvl="0" marL="0" rtl="0" algn="l">
              <a:spcBef>
                <a:spcPts val="0"/>
              </a:spcBef>
              <a:spcAft>
                <a:spcPts val="0"/>
              </a:spcAft>
              <a:buNone/>
            </a:pPr>
            <a:r>
              <a:rPr lang="en"/>
              <a:t>What’s the purpose of the second map?</a:t>
            </a:r>
            <a:endParaRPr/>
          </a:p>
          <a:p>
            <a:pPr indent="0" lvl="0" marL="0" rtl="0" algn="l">
              <a:spcBef>
                <a:spcPts val="0"/>
              </a:spcBef>
              <a:spcAft>
                <a:spcPts val="0"/>
              </a:spcAft>
              <a:buNone/>
            </a:pPr>
            <a:r>
              <a:rPr lang="en"/>
              <a:t>What do you think about the loss of habitat for the Florida panther?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54f90e8a59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54f90e8a59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new information about monarchs do we learn in the text box?</a:t>
            </a:r>
            <a:endParaRPr/>
          </a:p>
          <a:p>
            <a:pPr indent="0" lvl="0" marL="0" rtl="0" algn="l">
              <a:spcBef>
                <a:spcPts val="0"/>
              </a:spcBef>
              <a:spcAft>
                <a:spcPts val="0"/>
              </a:spcAft>
              <a:buNone/>
            </a:pPr>
            <a:r>
              <a:rPr lang="en"/>
              <a:t>How is this parent taking care of their offspring?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5b989e49d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5b989e49d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5b989e49d1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5b989e49d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Thumbs up if you have heard of drought. According to the text, what is it?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5b989e49d1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5b989e49d1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slide has a map with photos and labels. </a:t>
            </a:r>
            <a:endParaRPr/>
          </a:p>
          <a:p>
            <a:pPr indent="0" lvl="0" marL="0" rtl="0" algn="l">
              <a:spcBef>
                <a:spcPts val="0"/>
              </a:spcBef>
              <a:spcAft>
                <a:spcPts val="0"/>
              </a:spcAft>
              <a:buNone/>
            </a:pPr>
            <a:r>
              <a:rPr lang="en"/>
              <a:t>What is this map showing us? </a:t>
            </a:r>
            <a:endParaRPr/>
          </a:p>
          <a:p>
            <a:pPr indent="0" lvl="0" marL="0" rtl="0" algn="l">
              <a:spcBef>
                <a:spcPts val="0"/>
              </a:spcBef>
              <a:spcAft>
                <a:spcPts val="0"/>
              </a:spcAft>
              <a:buNone/>
            </a:pPr>
            <a:r>
              <a:rPr lang="en"/>
              <a:t>What information do we learn about drought?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5c72e50993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5c72e50993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Sea turtles are endangered. What do you think happens when a sea turtle eats a plastic bag?</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54f90e8a59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54f90e8a59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5c72e50993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5c72e50993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actions can people take to lessen dangers to animals?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50bcd8e7c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50bcd8e7c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5c72e50993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5c72e50993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54f90e89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54f90e89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Photographs and captions can add specific details to new concepts.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54f90e8a5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54f90e8a5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54f90e8a5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54f90e8a5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Why do you think the author has chosen to tell us about predators in a variety of ways like words, photographs, captions and text boxes?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5c7645bb70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5c7645bb7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happening to the habitat of polar bears?</a:t>
            </a:r>
            <a:endParaRPr/>
          </a:p>
          <a:p>
            <a:pPr indent="0" lvl="0" marL="0" rtl="0" algn="l">
              <a:spcBef>
                <a:spcPts val="0"/>
              </a:spcBef>
              <a:spcAft>
                <a:spcPts val="0"/>
              </a:spcAft>
              <a:buNone/>
            </a:pPr>
            <a:r>
              <a:rPr lang="en"/>
              <a:t>Let’s take a look at the text box…How is the way polar bears hunt dependent on their habitats?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5b989e49d1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5b989e49d1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map shows the north pole of the earth. The North Pole in the Arctic is where polar bears and many other animals live.</a:t>
            </a:r>
            <a:endParaRPr/>
          </a:p>
          <a:p>
            <a:pPr indent="0" lvl="0" marL="0" rtl="0" algn="l">
              <a:spcBef>
                <a:spcPts val="0"/>
              </a:spcBef>
              <a:spcAft>
                <a:spcPts val="0"/>
              </a:spcAft>
              <a:buNone/>
            </a:pPr>
            <a:r>
              <a:rPr lang="en"/>
              <a:t>This red line shows where the habitat of polar bears used to be. The white shows where their habitat, the Arctic ice cap is now. What do you notice?</a:t>
            </a:r>
            <a:endParaRPr/>
          </a:p>
          <a:p>
            <a:pPr indent="0" lvl="0" marL="0" rtl="0" algn="l">
              <a:spcBef>
                <a:spcPts val="0"/>
              </a:spcBef>
              <a:spcAft>
                <a:spcPts val="0"/>
              </a:spcAft>
              <a:buNone/>
            </a:pPr>
            <a:r>
              <a:rPr lang="en"/>
              <a:t>What questions do you have?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54f90e8a59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54f90e8a5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54f90e8a59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54f90e8a59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can people walking on the beach be a danger to birds and sea turtles? Revert back to slide 7</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26.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2.jpg"/><Relationship Id="rId4" Type="http://schemas.openxmlformats.org/officeDocument/2006/relationships/image" Target="../media/image23.jpg"/><Relationship Id="rId5" Type="http://schemas.openxmlformats.org/officeDocument/2006/relationships/image" Target="../media/image22.jpg"/><Relationship Id="rId6"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3.jpg"/><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6.jpg"/><Relationship Id="rId4" Type="http://schemas.openxmlformats.org/officeDocument/2006/relationships/image" Target="../media/image28.jpg"/><Relationship Id="rId5"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2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27.jpg"/><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15.jp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jpg"/><Relationship Id="rId5"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2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3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image" Target="../media/image5.jpg"/><Relationship Id="rId5" Type="http://schemas.openxmlformats.org/officeDocument/2006/relationships/image" Target="../media/image17.jpg"/><Relationship Id="rId6"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Dangers to Animals</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Text Talk Week 6, Day 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txBox="1"/>
          <p:nvPr>
            <p:ph idx="1" type="body"/>
          </p:nvPr>
        </p:nvSpPr>
        <p:spPr>
          <a:xfrm>
            <a:off x="324750" y="3476100"/>
            <a:ext cx="8494500" cy="15843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latin typeface="Century Gothic"/>
                <a:ea typeface="Century Gothic"/>
                <a:cs typeface="Century Gothic"/>
                <a:sym typeface="Century Gothic"/>
              </a:rPr>
              <a:t>Florida panthers are endangered by the loss of their habitat, as people have built homes and roads. There are not very many Florida panthers left. T</a:t>
            </a:r>
            <a:r>
              <a:rPr lang="en">
                <a:solidFill>
                  <a:srgbClr val="000000"/>
                </a:solidFill>
                <a:latin typeface="Century Gothic"/>
                <a:ea typeface="Century Gothic"/>
                <a:cs typeface="Century Gothic"/>
                <a:sym typeface="Century Gothic"/>
              </a:rPr>
              <a:t>hey live in a small, protected area of Florida. </a:t>
            </a:r>
            <a:endParaRPr>
              <a:solidFill>
                <a:srgbClr val="000000"/>
              </a:solidFill>
              <a:latin typeface="Century Gothic"/>
              <a:ea typeface="Century Gothic"/>
              <a:cs typeface="Century Gothic"/>
              <a:sym typeface="Century Gothic"/>
            </a:endParaRPr>
          </a:p>
        </p:txBody>
      </p:sp>
      <p:sp>
        <p:nvSpPr>
          <p:cNvPr id="127" name="Google Shape;127;p22"/>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9</a:t>
            </a:r>
            <a:endParaRPr sz="1200">
              <a:latin typeface="Calibri"/>
              <a:ea typeface="Calibri"/>
              <a:cs typeface="Calibri"/>
              <a:sym typeface="Calibri"/>
            </a:endParaRPr>
          </a:p>
        </p:txBody>
      </p:sp>
      <p:sp>
        <p:nvSpPr>
          <p:cNvPr id="128" name="Google Shape;128;p22"/>
          <p:cNvSpPr txBox="1"/>
          <p:nvPr/>
        </p:nvSpPr>
        <p:spPr>
          <a:xfrm>
            <a:off x="7071275" y="625975"/>
            <a:ext cx="1748100" cy="9342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The Florida panther lives in wetlands, swamps, and forests. </a:t>
            </a:r>
            <a:endParaRPr>
              <a:latin typeface="Calibri"/>
              <a:ea typeface="Calibri"/>
              <a:cs typeface="Calibri"/>
              <a:sym typeface="Calibri"/>
            </a:endParaRPr>
          </a:p>
        </p:txBody>
      </p:sp>
      <p:pic>
        <p:nvPicPr>
          <p:cNvPr id="129" name="Google Shape;129;p22"/>
          <p:cNvPicPr preferRelativeResize="0"/>
          <p:nvPr/>
        </p:nvPicPr>
        <p:blipFill>
          <a:blip r:embed="rId3">
            <a:alphaModFix/>
          </a:blip>
          <a:stretch>
            <a:fillRect/>
          </a:stretch>
        </p:blipFill>
        <p:spPr>
          <a:xfrm>
            <a:off x="2019175" y="304800"/>
            <a:ext cx="4934701" cy="3285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ph idx="1" type="body"/>
          </p:nvPr>
        </p:nvSpPr>
        <p:spPr>
          <a:xfrm>
            <a:off x="5204900" y="291075"/>
            <a:ext cx="3480600" cy="1626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This map shows the area where Florida panthers used to live, and where they live now.</a:t>
            </a:r>
            <a:endParaRPr>
              <a:solidFill>
                <a:srgbClr val="000000"/>
              </a:solidFill>
              <a:latin typeface="Century Gothic"/>
              <a:ea typeface="Century Gothic"/>
              <a:cs typeface="Century Gothic"/>
              <a:sym typeface="Century Gothic"/>
            </a:endParaRPr>
          </a:p>
        </p:txBody>
      </p:sp>
      <p:sp>
        <p:nvSpPr>
          <p:cNvPr id="135" name="Google Shape;135;p23"/>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10</a:t>
            </a:r>
            <a:endParaRPr sz="1200">
              <a:latin typeface="Calibri"/>
              <a:ea typeface="Calibri"/>
              <a:cs typeface="Calibri"/>
              <a:sym typeface="Calibri"/>
            </a:endParaRPr>
          </a:p>
        </p:txBody>
      </p:sp>
      <p:pic>
        <p:nvPicPr>
          <p:cNvPr id="136" name="Google Shape;136;p23"/>
          <p:cNvPicPr preferRelativeResize="0"/>
          <p:nvPr/>
        </p:nvPicPr>
        <p:blipFill>
          <a:blip r:embed="rId3">
            <a:alphaModFix/>
          </a:blip>
          <a:stretch>
            <a:fillRect/>
          </a:stretch>
        </p:blipFill>
        <p:spPr>
          <a:xfrm>
            <a:off x="976275" y="609523"/>
            <a:ext cx="4062676" cy="3804925"/>
          </a:xfrm>
          <a:prstGeom prst="rect">
            <a:avLst/>
          </a:prstGeom>
          <a:noFill/>
          <a:ln>
            <a:noFill/>
          </a:ln>
        </p:spPr>
      </p:pic>
      <p:pic>
        <p:nvPicPr>
          <p:cNvPr id="137" name="Google Shape;137;p23"/>
          <p:cNvPicPr preferRelativeResize="0"/>
          <p:nvPr/>
        </p:nvPicPr>
        <p:blipFill>
          <a:blip r:embed="rId4">
            <a:alphaModFix/>
          </a:blip>
          <a:stretch>
            <a:fillRect/>
          </a:stretch>
        </p:blipFill>
        <p:spPr>
          <a:xfrm>
            <a:off x="6018401" y="2800350"/>
            <a:ext cx="2924175" cy="1562100"/>
          </a:xfrm>
          <a:prstGeom prst="rect">
            <a:avLst/>
          </a:prstGeom>
          <a:noFill/>
          <a:ln>
            <a:noFill/>
          </a:ln>
        </p:spPr>
      </p:pic>
      <p:sp>
        <p:nvSpPr>
          <p:cNvPr id="138" name="Google Shape;138;p23"/>
          <p:cNvSpPr txBox="1"/>
          <p:nvPr/>
        </p:nvSpPr>
        <p:spPr>
          <a:xfrm>
            <a:off x="5993125" y="2571750"/>
            <a:ext cx="2994900" cy="24195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Florida is part of the United States.</a:t>
            </a: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4"/>
          <p:cNvSpPr txBox="1"/>
          <p:nvPr>
            <p:ph idx="1" type="body"/>
          </p:nvPr>
        </p:nvSpPr>
        <p:spPr>
          <a:xfrm>
            <a:off x="234050" y="3253150"/>
            <a:ext cx="8623800" cy="16380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latin typeface="Century Gothic"/>
                <a:ea typeface="Century Gothic"/>
                <a:cs typeface="Century Gothic"/>
                <a:sym typeface="Century Gothic"/>
              </a:rPr>
              <a:t>Monarch butterflies depend on finding milkweed in their habitat. Where there is not enough milkweed, the monarchs are in danger.</a:t>
            </a:r>
            <a:endParaRPr>
              <a:solidFill>
                <a:srgbClr val="000000"/>
              </a:solidFill>
              <a:latin typeface="Century Gothic"/>
              <a:ea typeface="Century Gothic"/>
              <a:cs typeface="Century Gothic"/>
              <a:sym typeface="Century Gothic"/>
            </a:endParaRPr>
          </a:p>
        </p:txBody>
      </p:sp>
      <p:sp>
        <p:nvSpPr>
          <p:cNvPr id="144" name="Google Shape;144;p24"/>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11</a:t>
            </a:r>
            <a:endParaRPr sz="1200">
              <a:latin typeface="Calibri"/>
              <a:ea typeface="Calibri"/>
              <a:cs typeface="Calibri"/>
              <a:sym typeface="Calibri"/>
            </a:endParaRPr>
          </a:p>
        </p:txBody>
      </p:sp>
      <p:pic>
        <p:nvPicPr>
          <p:cNvPr id="145" name="Google Shape;145;p24"/>
          <p:cNvPicPr preferRelativeResize="0"/>
          <p:nvPr/>
        </p:nvPicPr>
        <p:blipFill>
          <a:blip r:embed="rId3">
            <a:alphaModFix/>
          </a:blip>
          <a:stretch>
            <a:fillRect/>
          </a:stretch>
        </p:blipFill>
        <p:spPr>
          <a:xfrm>
            <a:off x="5642050" y="849475"/>
            <a:ext cx="3063272" cy="2297454"/>
          </a:xfrm>
          <a:prstGeom prst="rect">
            <a:avLst/>
          </a:prstGeom>
          <a:noFill/>
          <a:ln>
            <a:noFill/>
          </a:ln>
        </p:spPr>
      </p:pic>
      <p:pic>
        <p:nvPicPr>
          <p:cNvPr id="146" name="Google Shape;146;p24"/>
          <p:cNvPicPr preferRelativeResize="0"/>
          <p:nvPr/>
        </p:nvPicPr>
        <p:blipFill>
          <a:blip r:embed="rId4">
            <a:alphaModFix/>
          </a:blip>
          <a:stretch>
            <a:fillRect/>
          </a:stretch>
        </p:blipFill>
        <p:spPr>
          <a:xfrm>
            <a:off x="469900" y="849474"/>
            <a:ext cx="3063274" cy="2297450"/>
          </a:xfrm>
          <a:prstGeom prst="rect">
            <a:avLst/>
          </a:prstGeom>
          <a:noFill/>
          <a:ln>
            <a:noFill/>
          </a:ln>
        </p:spPr>
      </p:pic>
      <p:sp>
        <p:nvSpPr>
          <p:cNvPr id="147" name="Google Shape;147;p24"/>
          <p:cNvSpPr txBox="1"/>
          <p:nvPr/>
        </p:nvSpPr>
        <p:spPr>
          <a:xfrm>
            <a:off x="3839250" y="1055600"/>
            <a:ext cx="1496700" cy="18852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Monarchs lay their eggs on the plant’s leaves so that the caterpillars have food to eat when they hatch.</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5"/>
          <p:cNvSpPr txBox="1"/>
          <p:nvPr>
            <p:ph idx="1" type="body"/>
          </p:nvPr>
        </p:nvSpPr>
        <p:spPr>
          <a:xfrm>
            <a:off x="324750" y="4264500"/>
            <a:ext cx="8494500" cy="8790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dk1"/>
                </a:solidFill>
                <a:latin typeface="Century Gothic"/>
                <a:ea typeface="Century Gothic"/>
                <a:cs typeface="Century Gothic"/>
                <a:sym typeface="Century Gothic"/>
              </a:rPr>
              <a:t>Loss of habitat is the greatest danger to animals in the United States. </a:t>
            </a:r>
            <a:endParaRPr>
              <a:solidFill>
                <a:srgbClr val="000000"/>
              </a:solidFill>
              <a:latin typeface="Century Gothic"/>
              <a:ea typeface="Century Gothic"/>
              <a:cs typeface="Century Gothic"/>
              <a:sym typeface="Century Gothic"/>
            </a:endParaRPr>
          </a:p>
        </p:txBody>
      </p:sp>
      <p:sp>
        <p:nvSpPr>
          <p:cNvPr id="153" name="Google Shape;153;p25"/>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12</a:t>
            </a:r>
            <a:endParaRPr sz="1200">
              <a:latin typeface="Calibri"/>
              <a:ea typeface="Calibri"/>
              <a:cs typeface="Calibri"/>
              <a:sym typeface="Calibri"/>
            </a:endParaRPr>
          </a:p>
        </p:txBody>
      </p:sp>
      <p:pic>
        <p:nvPicPr>
          <p:cNvPr id="154" name="Google Shape;154;p25"/>
          <p:cNvPicPr preferRelativeResize="0"/>
          <p:nvPr/>
        </p:nvPicPr>
        <p:blipFill rotWithShape="1">
          <a:blip r:embed="rId3">
            <a:alphaModFix/>
          </a:blip>
          <a:srcRect b="9796" l="0" r="0" t="0"/>
          <a:stretch/>
        </p:blipFill>
        <p:spPr>
          <a:xfrm>
            <a:off x="4833300" y="186600"/>
            <a:ext cx="2851860" cy="1929276"/>
          </a:xfrm>
          <a:prstGeom prst="rect">
            <a:avLst/>
          </a:prstGeom>
          <a:noFill/>
          <a:ln>
            <a:noFill/>
          </a:ln>
        </p:spPr>
      </p:pic>
      <p:pic>
        <p:nvPicPr>
          <p:cNvPr id="155" name="Google Shape;155;p25"/>
          <p:cNvPicPr preferRelativeResize="0"/>
          <p:nvPr/>
        </p:nvPicPr>
        <p:blipFill rotWithShape="1">
          <a:blip r:embed="rId4">
            <a:alphaModFix/>
          </a:blip>
          <a:srcRect b="0" l="27736" r="27741" t="0"/>
          <a:stretch/>
        </p:blipFill>
        <p:spPr>
          <a:xfrm>
            <a:off x="1310725" y="2335225"/>
            <a:ext cx="3205925" cy="1964525"/>
          </a:xfrm>
          <a:prstGeom prst="rect">
            <a:avLst/>
          </a:prstGeom>
          <a:noFill/>
          <a:ln>
            <a:noFill/>
          </a:ln>
        </p:spPr>
      </p:pic>
      <p:pic>
        <p:nvPicPr>
          <p:cNvPr id="156" name="Google Shape;156;p25"/>
          <p:cNvPicPr preferRelativeResize="0"/>
          <p:nvPr/>
        </p:nvPicPr>
        <p:blipFill rotWithShape="1">
          <a:blip r:embed="rId5">
            <a:alphaModFix/>
          </a:blip>
          <a:srcRect b="0" l="3175" r="0" t="10841"/>
          <a:stretch/>
        </p:blipFill>
        <p:spPr>
          <a:xfrm>
            <a:off x="1310725" y="186600"/>
            <a:ext cx="3205925" cy="1964525"/>
          </a:xfrm>
          <a:prstGeom prst="rect">
            <a:avLst/>
          </a:prstGeom>
          <a:noFill/>
          <a:ln>
            <a:noFill/>
          </a:ln>
        </p:spPr>
      </p:pic>
      <p:pic>
        <p:nvPicPr>
          <p:cNvPr id="157" name="Google Shape;157;p25"/>
          <p:cNvPicPr preferRelativeResize="0"/>
          <p:nvPr/>
        </p:nvPicPr>
        <p:blipFill>
          <a:blip r:embed="rId6">
            <a:alphaModFix/>
          </a:blip>
          <a:stretch>
            <a:fillRect/>
          </a:stretch>
        </p:blipFill>
        <p:spPr>
          <a:xfrm>
            <a:off x="4833300" y="2335225"/>
            <a:ext cx="2875007" cy="1929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6"/>
          <p:cNvSpPr txBox="1"/>
          <p:nvPr>
            <p:ph idx="1" type="body"/>
          </p:nvPr>
        </p:nvSpPr>
        <p:spPr>
          <a:xfrm>
            <a:off x="308150" y="3770525"/>
            <a:ext cx="8494500" cy="11859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1000"/>
              </a:spcAft>
              <a:buNone/>
            </a:pPr>
            <a:r>
              <a:rPr lang="en">
                <a:solidFill>
                  <a:srgbClr val="000000"/>
                </a:solidFill>
                <a:latin typeface="Century Gothic"/>
                <a:ea typeface="Century Gothic"/>
                <a:cs typeface="Century Gothic"/>
                <a:sym typeface="Century Gothic"/>
              </a:rPr>
              <a:t>Sometimes animals encounter drought—a shortage of water. When there is not enough rain to fill rivers, lakes, and ponds, animals are thirsty. They may need to travel long distances to find the water they need to survive. </a:t>
            </a:r>
            <a:endParaRPr>
              <a:solidFill>
                <a:srgbClr val="000000"/>
              </a:solidFill>
              <a:latin typeface="Century Gothic"/>
              <a:ea typeface="Century Gothic"/>
              <a:cs typeface="Century Gothic"/>
              <a:sym typeface="Century Gothic"/>
            </a:endParaRPr>
          </a:p>
        </p:txBody>
      </p:sp>
      <p:sp>
        <p:nvSpPr>
          <p:cNvPr id="163" name="Google Shape;163;p26"/>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13</a:t>
            </a:r>
            <a:endParaRPr sz="1200">
              <a:latin typeface="Calibri"/>
              <a:ea typeface="Calibri"/>
              <a:cs typeface="Calibri"/>
              <a:sym typeface="Calibri"/>
            </a:endParaRPr>
          </a:p>
        </p:txBody>
      </p:sp>
      <p:sp>
        <p:nvSpPr>
          <p:cNvPr id="164" name="Google Shape;164;p26"/>
          <p:cNvSpPr txBox="1"/>
          <p:nvPr/>
        </p:nvSpPr>
        <p:spPr>
          <a:xfrm>
            <a:off x="347788" y="399600"/>
            <a:ext cx="2904300" cy="72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Century Gothic"/>
                <a:ea typeface="Century Gothic"/>
                <a:cs typeface="Century Gothic"/>
                <a:sym typeface="Century Gothic"/>
              </a:rPr>
              <a:t>Drought</a:t>
            </a:r>
            <a:endParaRPr b="1" sz="2400">
              <a:latin typeface="Century Gothic"/>
              <a:ea typeface="Century Gothic"/>
              <a:cs typeface="Century Gothic"/>
              <a:sym typeface="Century Gothic"/>
            </a:endParaRPr>
          </a:p>
        </p:txBody>
      </p:sp>
      <p:sp>
        <p:nvSpPr>
          <p:cNvPr id="165" name="Google Shape;165;p26"/>
          <p:cNvSpPr txBox="1"/>
          <p:nvPr/>
        </p:nvSpPr>
        <p:spPr>
          <a:xfrm>
            <a:off x="3923150" y="1240650"/>
            <a:ext cx="1264500" cy="20418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Wild horses in Colorado in the United States and zebras in South Africa drink from water holes and rivers.</a:t>
            </a:r>
            <a:endParaRPr>
              <a:latin typeface="Calibri"/>
              <a:ea typeface="Calibri"/>
              <a:cs typeface="Calibri"/>
              <a:sym typeface="Calibri"/>
            </a:endParaRPr>
          </a:p>
        </p:txBody>
      </p:sp>
      <p:pic>
        <p:nvPicPr>
          <p:cNvPr id="166" name="Google Shape;166;p26"/>
          <p:cNvPicPr preferRelativeResize="0"/>
          <p:nvPr/>
        </p:nvPicPr>
        <p:blipFill>
          <a:blip r:embed="rId3">
            <a:alphaModFix/>
          </a:blip>
          <a:stretch>
            <a:fillRect/>
          </a:stretch>
        </p:blipFill>
        <p:spPr>
          <a:xfrm>
            <a:off x="347800" y="1125984"/>
            <a:ext cx="3412925" cy="2271141"/>
          </a:xfrm>
          <a:prstGeom prst="rect">
            <a:avLst/>
          </a:prstGeom>
          <a:noFill/>
          <a:ln>
            <a:noFill/>
          </a:ln>
        </p:spPr>
      </p:pic>
      <p:pic>
        <p:nvPicPr>
          <p:cNvPr id="167" name="Google Shape;167;p26"/>
          <p:cNvPicPr preferRelativeResize="0"/>
          <p:nvPr/>
        </p:nvPicPr>
        <p:blipFill>
          <a:blip r:embed="rId4">
            <a:alphaModFix/>
          </a:blip>
          <a:stretch>
            <a:fillRect/>
          </a:stretch>
        </p:blipFill>
        <p:spPr>
          <a:xfrm>
            <a:off x="5350075" y="1105231"/>
            <a:ext cx="3412922" cy="226924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27"/>
          <p:cNvPicPr preferRelativeResize="0"/>
          <p:nvPr/>
        </p:nvPicPr>
        <p:blipFill rotWithShape="1">
          <a:blip r:embed="rId3">
            <a:alphaModFix/>
          </a:blip>
          <a:srcRect b="6820" l="0" r="0" t="0"/>
          <a:stretch/>
        </p:blipFill>
        <p:spPr>
          <a:xfrm>
            <a:off x="798788" y="614675"/>
            <a:ext cx="7089216" cy="3891601"/>
          </a:xfrm>
          <a:prstGeom prst="rect">
            <a:avLst/>
          </a:prstGeom>
          <a:noFill/>
          <a:ln>
            <a:noFill/>
          </a:ln>
        </p:spPr>
      </p:pic>
      <p:sp>
        <p:nvSpPr>
          <p:cNvPr id="173" name="Google Shape;173;p27"/>
          <p:cNvSpPr txBox="1"/>
          <p:nvPr>
            <p:ph idx="1" type="body"/>
          </p:nvPr>
        </p:nvSpPr>
        <p:spPr>
          <a:xfrm>
            <a:off x="324750" y="4506275"/>
            <a:ext cx="8494500" cy="5199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1000"/>
              </a:spcAft>
              <a:buNone/>
            </a:pPr>
            <a:r>
              <a:rPr lang="en">
                <a:solidFill>
                  <a:srgbClr val="000000"/>
                </a:solidFill>
                <a:latin typeface="Century Gothic"/>
                <a:ea typeface="Century Gothic"/>
                <a:cs typeface="Century Gothic"/>
                <a:sym typeface="Century Gothic"/>
              </a:rPr>
              <a:t>Animals all over the world experience drought. </a:t>
            </a:r>
            <a:endParaRPr>
              <a:solidFill>
                <a:srgbClr val="000000"/>
              </a:solidFill>
              <a:latin typeface="Century Gothic"/>
              <a:ea typeface="Century Gothic"/>
              <a:cs typeface="Century Gothic"/>
              <a:sym typeface="Century Gothic"/>
            </a:endParaRPr>
          </a:p>
        </p:txBody>
      </p:sp>
      <p:sp>
        <p:nvSpPr>
          <p:cNvPr id="174" name="Google Shape;174;p27"/>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14</a:t>
            </a:r>
            <a:endParaRPr sz="1200">
              <a:latin typeface="Calibri"/>
              <a:ea typeface="Calibri"/>
              <a:cs typeface="Calibri"/>
              <a:sym typeface="Calibri"/>
            </a:endParaRPr>
          </a:p>
        </p:txBody>
      </p:sp>
      <p:pic>
        <p:nvPicPr>
          <p:cNvPr id="175" name="Google Shape;175;p27"/>
          <p:cNvPicPr preferRelativeResize="0"/>
          <p:nvPr/>
        </p:nvPicPr>
        <p:blipFill>
          <a:blip r:embed="rId4">
            <a:alphaModFix/>
          </a:blip>
          <a:stretch>
            <a:fillRect/>
          </a:stretch>
        </p:blipFill>
        <p:spPr>
          <a:xfrm>
            <a:off x="6811633" y="415625"/>
            <a:ext cx="1931414" cy="1284200"/>
          </a:xfrm>
          <a:prstGeom prst="rect">
            <a:avLst/>
          </a:prstGeom>
          <a:noFill/>
          <a:ln>
            <a:noFill/>
          </a:ln>
        </p:spPr>
      </p:pic>
      <p:pic>
        <p:nvPicPr>
          <p:cNvPr id="176" name="Google Shape;176;p27"/>
          <p:cNvPicPr preferRelativeResize="0"/>
          <p:nvPr/>
        </p:nvPicPr>
        <p:blipFill>
          <a:blip r:embed="rId5">
            <a:alphaModFix/>
          </a:blip>
          <a:stretch>
            <a:fillRect/>
          </a:stretch>
        </p:blipFill>
        <p:spPr>
          <a:xfrm>
            <a:off x="209575" y="2917275"/>
            <a:ext cx="1929800" cy="1284200"/>
          </a:xfrm>
          <a:prstGeom prst="rect">
            <a:avLst/>
          </a:prstGeom>
          <a:noFill/>
          <a:ln>
            <a:noFill/>
          </a:ln>
        </p:spPr>
      </p:pic>
      <p:cxnSp>
        <p:nvCxnSpPr>
          <p:cNvPr id="177" name="Google Shape;177;p27"/>
          <p:cNvCxnSpPr>
            <a:stCxn id="178" idx="1"/>
          </p:cNvCxnSpPr>
          <p:nvPr/>
        </p:nvCxnSpPr>
        <p:spPr>
          <a:xfrm flipH="1">
            <a:off x="4588050" y="2106750"/>
            <a:ext cx="3117900" cy="1511700"/>
          </a:xfrm>
          <a:prstGeom prst="straightConnector1">
            <a:avLst/>
          </a:prstGeom>
          <a:noFill/>
          <a:ln cap="flat" cmpd="sng" w="28575">
            <a:solidFill>
              <a:srgbClr val="666666"/>
            </a:solidFill>
            <a:prstDash val="solid"/>
            <a:round/>
            <a:headEnd len="med" w="med" type="none"/>
            <a:tailEnd len="med" w="med" type="none"/>
          </a:ln>
        </p:spPr>
      </p:cxnSp>
      <p:cxnSp>
        <p:nvCxnSpPr>
          <p:cNvPr id="179" name="Google Shape;179;p27"/>
          <p:cNvCxnSpPr>
            <a:endCxn id="180" idx="3"/>
          </p:cNvCxnSpPr>
          <p:nvPr/>
        </p:nvCxnSpPr>
        <p:spPr>
          <a:xfrm rot="10800000">
            <a:off x="1385275" y="2363925"/>
            <a:ext cx="924600" cy="47400"/>
          </a:xfrm>
          <a:prstGeom prst="straightConnector1">
            <a:avLst/>
          </a:prstGeom>
          <a:noFill/>
          <a:ln cap="flat" cmpd="sng" w="28575">
            <a:solidFill>
              <a:srgbClr val="666666"/>
            </a:solidFill>
            <a:prstDash val="solid"/>
            <a:round/>
            <a:headEnd len="med" w="med" type="none"/>
            <a:tailEnd len="med" w="med" type="none"/>
          </a:ln>
        </p:spPr>
      </p:cxnSp>
      <p:sp>
        <p:nvSpPr>
          <p:cNvPr id="180" name="Google Shape;180;p27"/>
          <p:cNvSpPr txBox="1"/>
          <p:nvPr/>
        </p:nvSpPr>
        <p:spPr>
          <a:xfrm>
            <a:off x="209575" y="1852575"/>
            <a:ext cx="1175700" cy="102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Wild horses in Colorado in the United States </a:t>
            </a:r>
            <a:endParaRPr/>
          </a:p>
        </p:txBody>
      </p:sp>
      <p:sp>
        <p:nvSpPr>
          <p:cNvPr id="178" name="Google Shape;178;p27"/>
          <p:cNvSpPr txBox="1"/>
          <p:nvPr/>
        </p:nvSpPr>
        <p:spPr>
          <a:xfrm>
            <a:off x="7705950" y="1797900"/>
            <a:ext cx="1349100" cy="61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Z</a:t>
            </a:r>
            <a:r>
              <a:rPr lang="en">
                <a:solidFill>
                  <a:schemeClr val="dk1"/>
                </a:solidFill>
                <a:latin typeface="Calibri"/>
                <a:ea typeface="Calibri"/>
                <a:cs typeface="Calibri"/>
                <a:sym typeface="Calibri"/>
              </a:rPr>
              <a:t>ebras in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South Africa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8"/>
          <p:cNvSpPr txBox="1"/>
          <p:nvPr>
            <p:ph idx="1" type="body"/>
          </p:nvPr>
        </p:nvSpPr>
        <p:spPr>
          <a:xfrm>
            <a:off x="324750" y="3958275"/>
            <a:ext cx="8494500" cy="10299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1000"/>
              </a:spcAft>
              <a:buNone/>
            </a:pPr>
            <a:r>
              <a:rPr lang="en">
                <a:solidFill>
                  <a:schemeClr val="dk1"/>
                </a:solidFill>
                <a:latin typeface="Century Gothic"/>
                <a:ea typeface="Century Gothic"/>
                <a:cs typeface="Century Gothic"/>
                <a:sym typeface="Century Gothic"/>
              </a:rPr>
              <a:t>Another serious danger that animals encounter is trash, especially in the ocean. </a:t>
            </a:r>
            <a:r>
              <a:rPr lang="en">
                <a:solidFill>
                  <a:srgbClr val="000000"/>
                </a:solidFill>
                <a:latin typeface="Century Gothic"/>
                <a:ea typeface="Century Gothic"/>
                <a:cs typeface="Century Gothic"/>
                <a:sym typeface="Century Gothic"/>
              </a:rPr>
              <a:t>Seals, whales, sea birds, and sea turtles can get tangled up in trash. </a:t>
            </a:r>
            <a:endParaRPr>
              <a:solidFill>
                <a:srgbClr val="000000"/>
              </a:solidFill>
              <a:latin typeface="Century Gothic"/>
              <a:ea typeface="Century Gothic"/>
              <a:cs typeface="Century Gothic"/>
              <a:sym typeface="Century Gothic"/>
            </a:endParaRPr>
          </a:p>
        </p:txBody>
      </p:sp>
      <p:sp>
        <p:nvSpPr>
          <p:cNvPr id="186" name="Google Shape;186;p28"/>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15</a:t>
            </a:r>
            <a:endParaRPr sz="1200">
              <a:latin typeface="Calibri"/>
              <a:ea typeface="Calibri"/>
              <a:cs typeface="Calibri"/>
              <a:sym typeface="Calibri"/>
            </a:endParaRPr>
          </a:p>
        </p:txBody>
      </p:sp>
      <p:sp>
        <p:nvSpPr>
          <p:cNvPr id="187" name="Google Shape;187;p28"/>
          <p:cNvSpPr txBox="1"/>
          <p:nvPr/>
        </p:nvSpPr>
        <p:spPr>
          <a:xfrm>
            <a:off x="377850" y="710350"/>
            <a:ext cx="7339500" cy="8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400">
              <a:latin typeface="Century Gothic"/>
              <a:ea typeface="Century Gothic"/>
              <a:cs typeface="Century Gothic"/>
              <a:sym typeface="Century Gothic"/>
            </a:endParaRPr>
          </a:p>
        </p:txBody>
      </p:sp>
      <p:pic>
        <p:nvPicPr>
          <p:cNvPr id="188" name="Google Shape;188;p28"/>
          <p:cNvPicPr preferRelativeResize="0"/>
          <p:nvPr/>
        </p:nvPicPr>
        <p:blipFill>
          <a:blip r:embed="rId3">
            <a:alphaModFix/>
          </a:blip>
          <a:stretch>
            <a:fillRect/>
          </a:stretch>
        </p:blipFill>
        <p:spPr>
          <a:xfrm>
            <a:off x="2362200" y="378714"/>
            <a:ext cx="4419600" cy="3314710"/>
          </a:xfrm>
          <a:prstGeom prst="rect">
            <a:avLst/>
          </a:prstGeom>
          <a:noFill/>
          <a:ln>
            <a:noFill/>
          </a:ln>
        </p:spPr>
      </p:pic>
      <p:sp>
        <p:nvSpPr>
          <p:cNvPr id="189" name="Google Shape;189;p28"/>
          <p:cNvSpPr txBox="1"/>
          <p:nvPr/>
        </p:nvSpPr>
        <p:spPr>
          <a:xfrm>
            <a:off x="311700" y="602741"/>
            <a:ext cx="1276500" cy="73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Century Gothic"/>
                <a:ea typeface="Century Gothic"/>
                <a:cs typeface="Century Gothic"/>
                <a:sym typeface="Century Gothic"/>
              </a:rPr>
              <a:t>Trash</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9"/>
          <p:cNvSpPr txBox="1"/>
          <p:nvPr>
            <p:ph idx="1" type="body"/>
          </p:nvPr>
        </p:nvSpPr>
        <p:spPr>
          <a:xfrm>
            <a:off x="305100" y="2571750"/>
            <a:ext cx="4099800" cy="22641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latin typeface="Century Gothic"/>
                <a:ea typeface="Century Gothic"/>
                <a:cs typeface="Century Gothic"/>
                <a:sym typeface="Century Gothic"/>
              </a:rPr>
              <a:t>Sea</a:t>
            </a:r>
            <a:r>
              <a:rPr lang="en">
                <a:solidFill>
                  <a:srgbClr val="000000"/>
                </a:solidFill>
                <a:latin typeface="Century Gothic"/>
                <a:ea typeface="Century Gothic"/>
                <a:cs typeface="Century Gothic"/>
                <a:sym typeface="Century Gothic"/>
              </a:rPr>
              <a:t> turtles eat jellyfish. But a plastic bag can look like a jellyfish. What happens when a sea turtle eats a plastic bag? </a:t>
            </a:r>
            <a:endParaRPr>
              <a:solidFill>
                <a:srgbClr val="000000"/>
              </a:solidFill>
              <a:latin typeface="Century Gothic"/>
              <a:ea typeface="Century Gothic"/>
              <a:cs typeface="Century Gothic"/>
              <a:sym typeface="Century Gothic"/>
            </a:endParaRPr>
          </a:p>
        </p:txBody>
      </p:sp>
      <p:sp>
        <p:nvSpPr>
          <p:cNvPr id="195" name="Google Shape;195;p29"/>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16</a:t>
            </a:r>
            <a:endParaRPr sz="1200">
              <a:latin typeface="Calibri"/>
              <a:ea typeface="Calibri"/>
              <a:cs typeface="Calibri"/>
              <a:sym typeface="Calibri"/>
            </a:endParaRPr>
          </a:p>
        </p:txBody>
      </p:sp>
      <p:pic>
        <p:nvPicPr>
          <p:cNvPr id="196" name="Google Shape;196;p29"/>
          <p:cNvPicPr preferRelativeResize="0"/>
          <p:nvPr/>
        </p:nvPicPr>
        <p:blipFill rotWithShape="1">
          <a:blip r:embed="rId3">
            <a:alphaModFix/>
          </a:blip>
          <a:srcRect b="8241" l="2554" r="6874" t="57056"/>
          <a:stretch/>
        </p:blipFill>
        <p:spPr>
          <a:xfrm>
            <a:off x="4629800" y="2655025"/>
            <a:ext cx="4099873" cy="2264004"/>
          </a:xfrm>
          <a:prstGeom prst="rect">
            <a:avLst/>
          </a:prstGeom>
          <a:noFill/>
          <a:ln>
            <a:noFill/>
          </a:ln>
        </p:spPr>
      </p:pic>
      <p:sp>
        <p:nvSpPr>
          <p:cNvPr id="197" name="Google Shape;197;p29"/>
          <p:cNvSpPr txBox="1"/>
          <p:nvPr/>
        </p:nvSpPr>
        <p:spPr>
          <a:xfrm>
            <a:off x="858600" y="680400"/>
            <a:ext cx="3546300" cy="1009800"/>
          </a:xfrm>
          <a:prstGeom prst="rect">
            <a:avLst/>
          </a:prstGeom>
          <a:no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r">
              <a:spcBef>
                <a:spcPts val="0"/>
              </a:spcBef>
              <a:spcAft>
                <a:spcPts val="0"/>
              </a:spcAft>
              <a:buNone/>
            </a:pPr>
            <a:r>
              <a:rPr lang="en">
                <a:latin typeface="Calibri"/>
                <a:ea typeface="Calibri"/>
                <a:cs typeface="Calibri"/>
                <a:sym typeface="Calibri"/>
              </a:rPr>
              <a:t>Sea turtles live in oceans around the world, including in the Atlantic Ocean, near Boston.</a:t>
            </a:r>
            <a:endParaRPr>
              <a:latin typeface="Calibri"/>
              <a:ea typeface="Calibri"/>
              <a:cs typeface="Calibri"/>
              <a:sym typeface="Calibri"/>
            </a:endParaRPr>
          </a:p>
          <a:p>
            <a:pPr indent="0" lvl="0" marL="0" rtl="0" algn="r">
              <a:spcBef>
                <a:spcPts val="0"/>
              </a:spcBef>
              <a:spcAft>
                <a:spcPts val="0"/>
              </a:spcAft>
              <a:buNone/>
            </a:pPr>
            <a:r>
              <a:rPr lang="en">
                <a:latin typeface="Calibri"/>
                <a:ea typeface="Calibri"/>
                <a:cs typeface="Calibri"/>
                <a:sym typeface="Calibri"/>
              </a:rPr>
              <a:t>Sea turtles can live to be 80 years old or more.</a:t>
            </a:r>
            <a:endParaRPr>
              <a:latin typeface="Calibri"/>
              <a:ea typeface="Calibri"/>
              <a:cs typeface="Calibri"/>
              <a:sym typeface="Calibri"/>
            </a:endParaRPr>
          </a:p>
          <a:p>
            <a:pPr indent="0" lvl="0" marL="0" rtl="0" algn="r">
              <a:spcBef>
                <a:spcPts val="0"/>
              </a:spcBef>
              <a:spcAft>
                <a:spcPts val="0"/>
              </a:spcAft>
              <a:buNone/>
            </a:pPr>
            <a:r>
              <a:rPr lang="en">
                <a:latin typeface="Calibri"/>
                <a:ea typeface="Calibri"/>
                <a:cs typeface="Calibri"/>
                <a:sym typeface="Calibri"/>
              </a:rPr>
              <a:t>But </a:t>
            </a:r>
            <a:r>
              <a:rPr lang="en">
                <a:solidFill>
                  <a:schemeClr val="dk1"/>
                </a:solidFill>
                <a:latin typeface="Calibri"/>
                <a:ea typeface="Calibri"/>
                <a:cs typeface="Calibri"/>
                <a:sym typeface="Calibri"/>
              </a:rPr>
              <a:t>s</a:t>
            </a:r>
            <a:r>
              <a:rPr lang="en">
                <a:solidFill>
                  <a:schemeClr val="dk1"/>
                </a:solidFill>
                <a:latin typeface="Calibri"/>
                <a:ea typeface="Calibri"/>
                <a:cs typeface="Calibri"/>
                <a:sym typeface="Calibri"/>
              </a:rPr>
              <a:t>ea turtles are endangered.</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rPr lang="en"/>
              <a:t> </a:t>
            </a:r>
            <a:endParaRPr/>
          </a:p>
        </p:txBody>
      </p:sp>
      <p:pic>
        <p:nvPicPr>
          <p:cNvPr id="198" name="Google Shape;198;p29"/>
          <p:cNvPicPr preferRelativeResize="0"/>
          <p:nvPr/>
        </p:nvPicPr>
        <p:blipFill>
          <a:blip r:embed="rId4">
            <a:alphaModFix/>
          </a:blip>
          <a:stretch>
            <a:fillRect/>
          </a:stretch>
        </p:blipFill>
        <p:spPr>
          <a:xfrm>
            <a:off x="4591662" y="204400"/>
            <a:ext cx="4099862" cy="22959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0"/>
          <p:cNvSpPr txBox="1"/>
          <p:nvPr>
            <p:ph idx="1" type="body"/>
          </p:nvPr>
        </p:nvSpPr>
        <p:spPr>
          <a:xfrm>
            <a:off x="324750" y="3825175"/>
            <a:ext cx="8494500" cy="10929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latin typeface="Century Gothic"/>
                <a:ea typeface="Century Gothic"/>
                <a:cs typeface="Century Gothic"/>
                <a:sym typeface="Century Gothic"/>
              </a:rPr>
              <a:t>Animals face natural dangers, like predators and drought. </a:t>
            </a:r>
            <a:endParaRPr>
              <a:solidFill>
                <a:srgbClr val="000000"/>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en">
                <a:solidFill>
                  <a:srgbClr val="000000"/>
                </a:solidFill>
                <a:latin typeface="Century Gothic"/>
                <a:ea typeface="Century Gothic"/>
                <a:cs typeface="Century Gothic"/>
                <a:sym typeface="Century Gothic"/>
              </a:rPr>
              <a:t>Animals also face dangers that are not natural. People can take action to lessen dangers to animals.</a:t>
            </a:r>
            <a:r>
              <a:rPr lang="en">
                <a:solidFill>
                  <a:srgbClr val="000000"/>
                </a:solidFill>
                <a:latin typeface="Century Gothic"/>
                <a:ea typeface="Century Gothic"/>
                <a:cs typeface="Century Gothic"/>
                <a:sym typeface="Century Gothic"/>
              </a:rPr>
              <a:t> </a:t>
            </a:r>
            <a:endParaRPr>
              <a:solidFill>
                <a:srgbClr val="000000"/>
              </a:solidFill>
              <a:latin typeface="Century Gothic"/>
              <a:ea typeface="Century Gothic"/>
              <a:cs typeface="Century Gothic"/>
              <a:sym typeface="Century Gothic"/>
            </a:endParaRPr>
          </a:p>
        </p:txBody>
      </p:sp>
      <p:sp>
        <p:nvSpPr>
          <p:cNvPr id="204" name="Google Shape;204;p30"/>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17</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pic>
        <p:nvPicPr>
          <p:cNvPr id="205" name="Google Shape;205;p30"/>
          <p:cNvPicPr preferRelativeResize="0"/>
          <p:nvPr/>
        </p:nvPicPr>
        <p:blipFill>
          <a:blip r:embed="rId3">
            <a:alphaModFix/>
          </a:blip>
          <a:stretch>
            <a:fillRect/>
          </a:stretch>
        </p:blipFill>
        <p:spPr>
          <a:xfrm>
            <a:off x="4856750" y="152400"/>
            <a:ext cx="2665474" cy="3348501"/>
          </a:xfrm>
          <a:prstGeom prst="rect">
            <a:avLst/>
          </a:prstGeom>
          <a:noFill/>
          <a:ln>
            <a:noFill/>
          </a:ln>
        </p:spPr>
      </p:pic>
      <p:sp>
        <p:nvSpPr>
          <p:cNvPr id="206" name="Google Shape;206;p30"/>
          <p:cNvSpPr txBox="1"/>
          <p:nvPr/>
        </p:nvSpPr>
        <p:spPr>
          <a:xfrm>
            <a:off x="725100" y="3088450"/>
            <a:ext cx="3629100" cy="50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a:latin typeface="Calibri"/>
                <a:ea typeface="Calibri"/>
                <a:cs typeface="Calibri"/>
                <a:sym typeface="Calibri"/>
              </a:rPr>
              <a:t>Sea turtles are at risk when they encounter plastic in the ocean. </a:t>
            </a:r>
            <a:endParaRPr i="1">
              <a:latin typeface="Calibri"/>
              <a:ea typeface="Calibri"/>
              <a:cs typeface="Calibri"/>
              <a:sym typeface="Calibri"/>
            </a:endParaRPr>
          </a:p>
        </p:txBody>
      </p:sp>
      <p:sp>
        <p:nvSpPr>
          <p:cNvPr id="207" name="Google Shape;207;p30"/>
          <p:cNvSpPr txBox="1"/>
          <p:nvPr/>
        </p:nvSpPr>
        <p:spPr>
          <a:xfrm>
            <a:off x="7629750" y="318800"/>
            <a:ext cx="1331700" cy="31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Calibri"/>
                <a:ea typeface="Calibri"/>
                <a:cs typeface="Calibri"/>
                <a:sym typeface="Calibri"/>
              </a:rPr>
              <a:t>Researchers put up signs to inform people about turtle nesting areas and about what they can do to help protect sea turtles.</a:t>
            </a:r>
            <a:endParaRPr i="1">
              <a:latin typeface="Calibri"/>
              <a:ea typeface="Calibri"/>
              <a:cs typeface="Calibri"/>
              <a:sym typeface="Calibri"/>
            </a:endParaRPr>
          </a:p>
        </p:txBody>
      </p:sp>
      <p:pic>
        <p:nvPicPr>
          <p:cNvPr id="208" name="Google Shape;208;p30"/>
          <p:cNvPicPr preferRelativeResize="0"/>
          <p:nvPr/>
        </p:nvPicPr>
        <p:blipFill>
          <a:blip r:embed="rId4">
            <a:alphaModFix/>
          </a:blip>
          <a:stretch>
            <a:fillRect/>
          </a:stretch>
        </p:blipFill>
        <p:spPr>
          <a:xfrm>
            <a:off x="387500" y="448400"/>
            <a:ext cx="4304326" cy="2600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1"/>
          <p:cNvSpPr txBox="1"/>
          <p:nvPr>
            <p:ph idx="1" type="body"/>
          </p:nvPr>
        </p:nvSpPr>
        <p:spPr>
          <a:xfrm>
            <a:off x="359700" y="1025625"/>
            <a:ext cx="8424600" cy="4057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000">
                <a:solidFill>
                  <a:srgbClr val="000000"/>
                </a:solidFill>
                <a:latin typeface="Calibri"/>
                <a:ea typeface="Calibri"/>
                <a:cs typeface="Calibri"/>
                <a:sym typeface="Calibri"/>
              </a:rPr>
              <a:t>Slide 1: </a:t>
            </a:r>
            <a:r>
              <a:rPr lang="en" sz="1000">
                <a:solidFill>
                  <a:srgbClr val="000000"/>
                </a:solidFill>
                <a:latin typeface="Calibri"/>
                <a:ea typeface="Calibri"/>
                <a:cs typeface="Calibri"/>
                <a:sym typeface="Calibri"/>
              </a:rPr>
              <a:t>http://discovermagazine.com/2013/jan-feb/49-humans-had-mastered-fire-by-1000000-bc,  https://www.naeyc.org/our-work/families/understanding-and-responding-children-who-bite</a:t>
            </a:r>
            <a:endParaRPr sz="1000">
              <a:solidFill>
                <a:srgbClr val="000000"/>
              </a:solidFill>
              <a:latin typeface="Calibri"/>
              <a:ea typeface="Calibri"/>
              <a:cs typeface="Calibri"/>
              <a:sym typeface="Calibri"/>
            </a:endParaRPr>
          </a:p>
          <a:p>
            <a:pPr indent="0" lvl="0" marL="0" rtl="0" algn="l">
              <a:lnSpc>
                <a:spcPct val="100000"/>
              </a:lnSpc>
              <a:spcBef>
                <a:spcPts val="150"/>
              </a:spcBef>
              <a:spcAft>
                <a:spcPts val="0"/>
              </a:spcAft>
              <a:buNone/>
            </a:pPr>
            <a:r>
              <a:rPr b="1" lang="en" sz="1000">
                <a:solidFill>
                  <a:srgbClr val="000000"/>
                </a:solidFill>
                <a:latin typeface="Calibri"/>
                <a:ea typeface="Calibri"/>
                <a:cs typeface="Calibri"/>
                <a:sym typeface="Calibri"/>
              </a:rPr>
              <a:t>Slide 2: </a:t>
            </a:r>
            <a:r>
              <a:rPr lang="en" sz="1000">
                <a:solidFill>
                  <a:srgbClr val="000000"/>
                </a:solidFill>
                <a:latin typeface="Calibri"/>
                <a:ea typeface="Calibri"/>
                <a:cs typeface="Calibri"/>
                <a:sym typeface="Calibri"/>
              </a:rPr>
              <a:t>http://zoo.avantia.net/photos/4927</a:t>
            </a:r>
            <a:endParaRPr sz="1000">
              <a:solidFill>
                <a:srgbClr val="000000"/>
              </a:solidFill>
              <a:latin typeface="Calibri"/>
              <a:ea typeface="Calibri"/>
              <a:cs typeface="Calibri"/>
              <a:sym typeface="Calibri"/>
            </a:endParaRPr>
          </a:p>
          <a:p>
            <a:pPr indent="0" lvl="0" marL="0" rtl="0" algn="l">
              <a:lnSpc>
                <a:spcPct val="100000"/>
              </a:lnSpc>
              <a:spcBef>
                <a:spcPts val="150"/>
              </a:spcBef>
              <a:spcAft>
                <a:spcPts val="0"/>
              </a:spcAft>
              <a:buNone/>
            </a:pPr>
            <a:r>
              <a:rPr b="1" lang="en" sz="1000">
                <a:solidFill>
                  <a:srgbClr val="000000"/>
                </a:solidFill>
                <a:latin typeface="Calibri"/>
                <a:ea typeface="Calibri"/>
                <a:cs typeface="Calibri"/>
                <a:sym typeface="Calibri"/>
              </a:rPr>
              <a:t>Slide 3:</a:t>
            </a:r>
            <a:r>
              <a:rPr lang="en" sz="1000">
                <a:solidFill>
                  <a:srgbClr val="000000"/>
                </a:solidFill>
                <a:latin typeface="Calibri"/>
                <a:ea typeface="Calibri"/>
                <a:cs typeface="Calibri"/>
                <a:sym typeface="Calibri"/>
              </a:rPr>
              <a:t> https://www.trails.com/list_1967_predatory-mammals-new-england.html</a:t>
            </a:r>
            <a:endParaRPr sz="1000">
              <a:solidFill>
                <a:srgbClr val="000000"/>
              </a:solidFill>
              <a:latin typeface="Calibri"/>
              <a:ea typeface="Calibri"/>
              <a:cs typeface="Calibri"/>
              <a:sym typeface="Calibri"/>
            </a:endParaRPr>
          </a:p>
          <a:p>
            <a:pPr indent="0" lvl="0" marL="0" rtl="0" algn="l">
              <a:lnSpc>
                <a:spcPct val="100000"/>
              </a:lnSpc>
              <a:spcBef>
                <a:spcPts val="150"/>
              </a:spcBef>
              <a:spcAft>
                <a:spcPts val="0"/>
              </a:spcAft>
              <a:buNone/>
            </a:pPr>
            <a:r>
              <a:rPr b="1" lang="en" sz="1000">
                <a:solidFill>
                  <a:srgbClr val="000000"/>
                </a:solidFill>
                <a:latin typeface="Calibri"/>
                <a:ea typeface="Calibri"/>
                <a:cs typeface="Calibri"/>
                <a:sym typeface="Calibri"/>
              </a:rPr>
              <a:t>Slide 4: </a:t>
            </a:r>
            <a:r>
              <a:rPr lang="en" sz="1000">
                <a:solidFill>
                  <a:srgbClr val="000000"/>
                </a:solidFill>
                <a:latin typeface="Calibri"/>
                <a:ea typeface="Calibri"/>
                <a:cs typeface="Calibri"/>
                <a:sym typeface="Calibri"/>
              </a:rPr>
              <a:t>image from </a:t>
            </a:r>
            <a:r>
              <a:rPr i="1" lang="en" sz="1000">
                <a:solidFill>
                  <a:srgbClr val="000000"/>
                </a:solidFill>
                <a:latin typeface="Calibri"/>
                <a:ea typeface="Calibri"/>
                <a:cs typeface="Calibri"/>
                <a:sym typeface="Calibri"/>
              </a:rPr>
              <a:t>Turtle Tide</a:t>
            </a:r>
            <a:r>
              <a:rPr lang="en" sz="1000">
                <a:solidFill>
                  <a:srgbClr val="000000"/>
                </a:solidFill>
                <a:latin typeface="Calibri"/>
                <a:ea typeface="Calibri"/>
                <a:cs typeface="Calibri"/>
                <a:sym typeface="Calibri"/>
              </a:rPr>
              <a:t>, illustrated by Bruce Hiscock</a:t>
            </a:r>
            <a:endParaRPr sz="1000">
              <a:solidFill>
                <a:srgbClr val="000000"/>
              </a:solidFill>
              <a:latin typeface="Calibri"/>
              <a:ea typeface="Calibri"/>
              <a:cs typeface="Calibri"/>
              <a:sym typeface="Calibri"/>
            </a:endParaRPr>
          </a:p>
          <a:p>
            <a:pPr indent="0" lvl="0" marL="0" rtl="0" algn="l">
              <a:lnSpc>
                <a:spcPct val="100000"/>
              </a:lnSpc>
              <a:spcBef>
                <a:spcPts val="150"/>
              </a:spcBef>
              <a:spcAft>
                <a:spcPts val="0"/>
              </a:spcAft>
              <a:buNone/>
            </a:pPr>
            <a:r>
              <a:rPr b="1" lang="en" sz="1000">
                <a:solidFill>
                  <a:srgbClr val="000000"/>
                </a:solidFill>
                <a:latin typeface="Calibri"/>
                <a:ea typeface="Calibri"/>
                <a:cs typeface="Calibri"/>
                <a:sym typeface="Calibri"/>
              </a:rPr>
              <a:t>Slide 5: </a:t>
            </a:r>
            <a:r>
              <a:rPr lang="en" sz="1000">
                <a:solidFill>
                  <a:srgbClr val="000000"/>
                </a:solidFill>
                <a:latin typeface="Calibri"/>
                <a:ea typeface="Calibri"/>
                <a:cs typeface="Calibri"/>
                <a:sym typeface="Calibri"/>
              </a:rPr>
              <a:t>http://www.outwardon.com/article/animals-adapting-changing-climate/</a:t>
            </a:r>
            <a:endParaRPr sz="1000">
              <a:solidFill>
                <a:srgbClr val="000000"/>
              </a:solidFill>
              <a:latin typeface="Calibri"/>
              <a:ea typeface="Calibri"/>
              <a:cs typeface="Calibri"/>
              <a:sym typeface="Calibri"/>
            </a:endParaRPr>
          </a:p>
          <a:p>
            <a:pPr indent="0" lvl="0" marL="0" rtl="0" algn="l">
              <a:lnSpc>
                <a:spcPct val="100000"/>
              </a:lnSpc>
              <a:spcBef>
                <a:spcPts val="150"/>
              </a:spcBef>
              <a:spcAft>
                <a:spcPts val="0"/>
              </a:spcAft>
              <a:buNone/>
            </a:pPr>
            <a:r>
              <a:rPr b="1" lang="en" sz="1000">
                <a:solidFill>
                  <a:srgbClr val="000000"/>
                </a:solidFill>
                <a:latin typeface="Calibri"/>
                <a:ea typeface="Calibri"/>
                <a:cs typeface="Calibri"/>
                <a:sym typeface="Calibri"/>
              </a:rPr>
              <a:t>Slide 6:</a:t>
            </a:r>
            <a:r>
              <a:rPr lang="en" sz="1000">
                <a:solidFill>
                  <a:srgbClr val="000000"/>
                </a:solidFill>
                <a:latin typeface="Calibri"/>
                <a:ea typeface="Calibri"/>
                <a:cs typeface="Calibri"/>
                <a:sym typeface="Calibri"/>
              </a:rPr>
              <a:t> https://i.cbc.ca/1.2505132.1390323250!/fileImage/httpImage/image.jpg_gen/derivatives/16x9_780/hi-climate-change-852-jpg.jpg</a:t>
            </a:r>
            <a:endParaRPr sz="1000">
              <a:solidFill>
                <a:srgbClr val="000000"/>
              </a:solidFill>
              <a:latin typeface="Calibri"/>
              <a:ea typeface="Calibri"/>
              <a:cs typeface="Calibri"/>
              <a:sym typeface="Calibri"/>
            </a:endParaRPr>
          </a:p>
          <a:p>
            <a:pPr indent="0" lvl="0" marL="0" rtl="0" algn="l">
              <a:lnSpc>
                <a:spcPct val="100000"/>
              </a:lnSpc>
              <a:spcBef>
                <a:spcPts val="150"/>
              </a:spcBef>
              <a:spcAft>
                <a:spcPts val="0"/>
              </a:spcAft>
              <a:buNone/>
            </a:pPr>
            <a:r>
              <a:rPr b="1" lang="en" sz="1000">
                <a:solidFill>
                  <a:srgbClr val="000000"/>
                </a:solidFill>
                <a:latin typeface="Calibri"/>
                <a:ea typeface="Calibri"/>
                <a:cs typeface="Calibri"/>
                <a:sym typeface="Calibri"/>
              </a:rPr>
              <a:t>Slide 7: </a:t>
            </a:r>
            <a:r>
              <a:rPr lang="en" sz="1000">
                <a:solidFill>
                  <a:srgbClr val="000000"/>
                </a:solidFill>
                <a:latin typeface="Calibri"/>
                <a:ea typeface="Calibri"/>
                <a:cs typeface="Calibri"/>
                <a:sym typeface="Calibri"/>
              </a:rPr>
              <a:t>https://celebrating200years.noaa.gov/events/conservstewards/image7.html</a:t>
            </a:r>
            <a:endParaRPr sz="1000">
              <a:solidFill>
                <a:srgbClr val="000000"/>
              </a:solidFill>
              <a:latin typeface="Calibri"/>
              <a:ea typeface="Calibri"/>
              <a:cs typeface="Calibri"/>
              <a:sym typeface="Calibri"/>
            </a:endParaRPr>
          </a:p>
          <a:p>
            <a:pPr indent="0" lvl="0" marL="0" rtl="0" algn="l">
              <a:lnSpc>
                <a:spcPct val="100000"/>
              </a:lnSpc>
              <a:spcBef>
                <a:spcPts val="150"/>
              </a:spcBef>
              <a:spcAft>
                <a:spcPts val="0"/>
              </a:spcAft>
              <a:buNone/>
            </a:pPr>
            <a:r>
              <a:rPr b="1" lang="en" sz="1000">
                <a:solidFill>
                  <a:srgbClr val="000000"/>
                </a:solidFill>
                <a:latin typeface="Calibri"/>
                <a:ea typeface="Calibri"/>
                <a:cs typeface="Calibri"/>
                <a:sym typeface="Calibri"/>
              </a:rPr>
              <a:t>Slide 8:</a:t>
            </a:r>
            <a:r>
              <a:rPr lang="en" sz="1000">
                <a:solidFill>
                  <a:srgbClr val="000000"/>
                </a:solidFill>
                <a:latin typeface="Calibri"/>
                <a:ea typeface="Calibri"/>
                <a:cs typeface="Calibri"/>
                <a:sym typeface="Calibri"/>
              </a:rPr>
              <a:t> </a:t>
            </a:r>
            <a:r>
              <a:rPr lang="en" sz="1000">
                <a:solidFill>
                  <a:srgbClr val="000000"/>
                </a:solidFill>
                <a:latin typeface="Calibri"/>
                <a:ea typeface="Calibri"/>
                <a:cs typeface="Calibri"/>
                <a:sym typeface="Calibri"/>
              </a:rPr>
              <a:t>http://www.biodiversitya-z.org/content/turtle-nesting-site; http://ternandplover.unl.edu/plover/nesteggchick-plover.asp; http://therealcape.com/piping-plover-situation-crazy-defies-logic/; https://verovine.com/news/protect-the-sea-turtles/</a:t>
            </a:r>
            <a:endParaRPr sz="1000">
              <a:solidFill>
                <a:srgbClr val="000000"/>
              </a:solidFill>
              <a:latin typeface="Calibri"/>
              <a:ea typeface="Calibri"/>
              <a:cs typeface="Calibri"/>
              <a:sym typeface="Calibri"/>
            </a:endParaRPr>
          </a:p>
          <a:p>
            <a:pPr indent="0" lvl="0" marL="0" rtl="0" algn="l">
              <a:lnSpc>
                <a:spcPct val="100000"/>
              </a:lnSpc>
              <a:spcBef>
                <a:spcPts val="150"/>
              </a:spcBef>
              <a:spcAft>
                <a:spcPts val="0"/>
              </a:spcAft>
              <a:buNone/>
            </a:pPr>
            <a:r>
              <a:rPr b="1" lang="en" sz="1000">
                <a:solidFill>
                  <a:srgbClr val="000000"/>
                </a:solidFill>
                <a:latin typeface="Calibri"/>
                <a:ea typeface="Calibri"/>
                <a:cs typeface="Calibri"/>
                <a:sym typeface="Calibri"/>
              </a:rPr>
              <a:t>Slide 9: </a:t>
            </a:r>
            <a:r>
              <a:rPr lang="en" sz="1000">
                <a:solidFill>
                  <a:srgbClr val="000000"/>
                </a:solidFill>
                <a:latin typeface="Calibri"/>
                <a:ea typeface="Calibri"/>
                <a:cs typeface="Calibri"/>
                <a:sym typeface="Calibri"/>
              </a:rPr>
              <a:t>https://www.fws.gov/endangered/news/episodes/bu-spring2015/story1/index.html</a:t>
            </a:r>
            <a:endParaRPr sz="1000">
              <a:solidFill>
                <a:srgbClr val="000000"/>
              </a:solidFill>
              <a:latin typeface="Calibri"/>
              <a:ea typeface="Calibri"/>
              <a:cs typeface="Calibri"/>
              <a:sym typeface="Calibri"/>
            </a:endParaRPr>
          </a:p>
          <a:p>
            <a:pPr indent="0" lvl="0" marL="0" rtl="0" algn="l">
              <a:lnSpc>
                <a:spcPct val="100000"/>
              </a:lnSpc>
              <a:spcBef>
                <a:spcPts val="150"/>
              </a:spcBef>
              <a:spcAft>
                <a:spcPts val="0"/>
              </a:spcAft>
              <a:buNone/>
            </a:pPr>
            <a:r>
              <a:rPr b="1" lang="en" sz="1000">
                <a:solidFill>
                  <a:srgbClr val="000000"/>
                </a:solidFill>
                <a:latin typeface="Calibri"/>
                <a:ea typeface="Calibri"/>
                <a:cs typeface="Calibri"/>
                <a:sym typeface="Calibri"/>
              </a:rPr>
              <a:t>Slide 10: </a:t>
            </a:r>
            <a:r>
              <a:rPr lang="en" sz="1000">
                <a:solidFill>
                  <a:srgbClr val="000000"/>
                </a:solidFill>
                <a:latin typeface="Calibri"/>
                <a:ea typeface="Calibri"/>
                <a:cs typeface="Calibri"/>
                <a:sym typeface="Calibri"/>
              </a:rPr>
              <a:t>http://blogs.ifas.ufl.edu/wecdept/2016/05/11/intervene-not-intervene-individual-based-approach-dynamics-persistence-florida-panther-population/</a:t>
            </a:r>
            <a:endParaRPr sz="1000">
              <a:solidFill>
                <a:srgbClr val="000000"/>
              </a:solidFill>
              <a:latin typeface="Calibri"/>
              <a:ea typeface="Calibri"/>
              <a:cs typeface="Calibri"/>
              <a:sym typeface="Calibri"/>
            </a:endParaRPr>
          </a:p>
          <a:p>
            <a:pPr indent="0" lvl="0" marL="0" rtl="0" algn="l">
              <a:lnSpc>
                <a:spcPct val="100000"/>
              </a:lnSpc>
              <a:spcBef>
                <a:spcPts val="150"/>
              </a:spcBef>
              <a:spcAft>
                <a:spcPts val="0"/>
              </a:spcAft>
              <a:buNone/>
            </a:pPr>
            <a:r>
              <a:rPr b="1" lang="en" sz="1000">
                <a:solidFill>
                  <a:srgbClr val="000000"/>
                </a:solidFill>
                <a:latin typeface="Calibri"/>
                <a:ea typeface="Calibri"/>
                <a:cs typeface="Calibri"/>
                <a:sym typeface="Calibri"/>
              </a:rPr>
              <a:t>Slide 11: </a:t>
            </a:r>
            <a:r>
              <a:rPr lang="en" sz="1000">
                <a:solidFill>
                  <a:srgbClr val="000000"/>
                </a:solidFill>
                <a:latin typeface="Calibri"/>
                <a:ea typeface="Calibri"/>
                <a:cs typeface="Calibri"/>
                <a:sym typeface="Calibri"/>
              </a:rPr>
              <a:t>https://www.savatree.com/blog/2015/01/milkweed-monarchs/; https://eatreadscience.com/2015/11/08/resistance-to-plant-toxins-in-milkweed-butterflies-is-linked-to-toxin-storage-for-defense/</a:t>
            </a:r>
            <a:endParaRPr sz="1000">
              <a:solidFill>
                <a:srgbClr val="000000"/>
              </a:solidFill>
              <a:latin typeface="Calibri"/>
              <a:ea typeface="Calibri"/>
              <a:cs typeface="Calibri"/>
              <a:sym typeface="Calibri"/>
            </a:endParaRPr>
          </a:p>
          <a:p>
            <a:pPr indent="0" lvl="0" marL="0" rtl="0" algn="l">
              <a:lnSpc>
                <a:spcPct val="100000"/>
              </a:lnSpc>
              <a:spcBef>
                <a:spcPts val="150"/>
              </a:spcBef>
              <a:spcAft>
                <a:spcPts val="0"/>
              </a:spcAft>
              <a:buNone/>
            </a:pPr>
            <a:r>
              <a:rPr b="1" lang="en" sz="1000">
                <a:solidFill>
                  <a:srgbClr val="000000"/>
                </a:solidFill>
                <a:latin typeface="Calibri"/>
                <a:ea typeface="Calibri"/>
                <a:cs typeface="Calibri"/>
                <a:sym typeface="Calibri"/>
              </a:rPr>
              <a:t>Slide 12: </a:t>
            </a:r>
            <a:r>
              <a:rPr lang="en" sz="1000">
                <a:solidFill>
                  <a:srgbClr val="000000"/>
                </a:solidFill>
                <a:latin typeface="Calibri"/>
                <a:ea typeface="Calibri"/>
                <a:cs typeface="Calibri"/>
                <a:sym typeface="Calibri"/>
              </a:rPr>
              <a:t>https://wwf.panda.org/?209005/Increased-protection-of-polar-bear-habitat; https://www.capecodchamber.org/beaches; https://www.floridapantherprotection.com/Default.aspx?n=4; http://www.bogan.ca/index.php?id=raising-monarch-butterflies</a:t>
            </a:r>
            <a:endParaRPr sz="1000">
              <a:solidFill>
                <a:srgbClr val="000000"/>
              </a:solidFill>
              <a:latin typeface="Calibri"/>
              <a:ea typeface="Calibri"/>
              <a:cs typeface="Calibri"/>
              <a:sym typeface="Calibri"/>
            </a:endParaRPr>
          </a:p>
          <a:p>
            <a:pPr indent="0" lvl="0" marL="0" rtl="0" algn="l">
              <a:lnSpc>
                <a:spcPct val="100000"/>
              </a:lnSpc>
              <a:spcBef>
                <a:spcPts val="150"/>
              </a:spcBef>
              <a:spcAft>
                <a:spcPts val="0"/>
              </a:spcAft>
              <a:buNone/>
            </a:pPr>
            <a:r>
              <a:rPr b="1" lang="en" sz="1000">
                <a:solidFill>
                  <a:srgbClr val="000000"/>
                </a:solidFill>
                <a:latin typeface="Calibri"/>
                <a:ea typeface="Calibri"/>
                <a:cs typeface="Calibri"/>
                <a:sym typeface="Calibri"/>
              </a:rPr>
              <a:t>Slide 13: </a:t>
            </a:r>
            <a:r>
              <a:rPr lang="en" sz="1000">
                <a:solidFill>
                  <a:srgbClr val="000000"/>
                </a:solidFill>
                <a:latin typeface="Calibri"/>
                <a:ea typeface="Calibri"/>
                <a:cs typeface="Calibri"/>
                <a:sym typeface="Calibri"/>
              </a:rPr>
              <a:t>https://www.denverpost.com/2018/07/23/colorado-drought-west-wild-horses/; https://blog.nationalgeographic.org/2016/10/03/qa-extreme-drought-in-south-africas-kruger-national-park-how-is-wildlife-faring/</a:t>
            </a:r>
            <a:endParaRPr sz="1000">
              <a:solidFill>
                <a:srgbClr val="000000"/>
              </a:solidFill>
              <a:latin typeface="Calibri"/>
              <a:ea typeface="Calibri"/>
              <a:cs typeface="Calibri"/>
              <a:sym typeface="Calibri"/>
            </a:endParaRPr>
          </a:p>
          <a:p>
            <a:pPr indent="0" lvl="0" marL="0" rtl="0" algn="l">
              <a:lnSpc>
                <a:spcPct val="100000"/>
              </a:lnSpc>
              <a:spcBef>
                <a:spcPts val="150"/>
              </a:spcBef>
              <a:spcAft>
                <a:spcPts val="0"/>
              </a:spcAft>
              <a:buNone/>
            </a:pPr>
            <a:r>
              <a:rPr b="1" lang="en" sz="1000">
                <a:solidFill>
                  <a:srgbClr val="000000"/>
                </a:solidFill>
                <a:latin typeface="Calibri"/>
                <a:ea typeface="Calibri"/>
                <a:cs typeface="Calibri"/>
                <a:sym typeface="Calibri"/>
              </a:rPr>
              <a:t>Slide 14: </a:t>
            </a:r>
            <a:r>
              <a:rPr lang="en" sz="1000">
                <a:solidFill>
                  <a:srgbClr val="000000"/>
                </a:solidFill>
                <a:latin typeface="Calibri"/>
                <a:ea typeface="Calibri"/>
                <a:cs typeface="Calibri"/>
                <a:sym typeface="Calibri"/>
              </a:rPr>
              <a:t>https://www.sccpre.cat/show/hiiox_globe-world-world-map-graphic-design-png-image/</a:t>
            </a:r>
            <a:endParaRPr sz="1000">
              <a:solidFill>
                <a:srgbClr val="000000"/>
              </a:solidFill>
              <a:latin typeface="Calibri"/>
              <a:ea typeface="Calibri"/>
              <a:cs typeface="Calibri"/>
              <a:sym typeface="Calibri"/>
            </a:endParaRPr>
          </a:p>
          <a:p>
            <a:pPr indent="0" lvl="0" marL="0" rtl="0" algn="l">
              <a:lnSpc>
                <a:spcPct val="100000"/>
              </a:lnSpc>
              <a:spcBef>
                <a:spcPts val="150"/>
              </a:spcBef>
              <a:spcAft>
                <a:spcPts val="0"/>
              </a:spcAft>
              <a:buNone/>
            </a:pPr>
            <a:r>
              <a:rPr b="1" lang="en" sz="1000">
                <a:solidFill>
                  <a:srgbClr val="000000"/>
                </a:solidFill>
                <a:latin typeface="Calibri"/>
                <a:ea typeface="Calibri"/>
                <a:cs typeface="Calibri"/>
                <a:sym typeface="Calibri"/>
              </a:rPr>
              <a:t>Slide 15: </a:t>
            </a:r>
            <a:r>
              <a:rPr lang="en" sz="1000">
                <a:solidFill>
                  <a:srgbClr val="000000"/>
                </a:solidFill>
                <a:latin typeface="Calibri"/>
                <a:ea typeface="Calibri"/>
                <a:cs typeface="Calibri"/>
                <a:sym typeface="Calibri"/>
              </a:rPr>
              <a:t>image from </a:t>
            </a:r>
            <a:r>
              <a:rPr i="1" lang="en" sz="1000">
                <a:solidFill>
                  <a:srgbClr val="000000"/>
                </a:solidFill>
                <a:latin typeface="Calibri"/>
                <a:ea typeface="Calibri"/>
                <a:cs typeface="Calibri"/>
                <a:sym typeface="Calibri"/>
              </a:rPr>
              <a:t>Sea Turtles</a:t>
            </a:r>
            <a:r>
              <a:rPr lang="en" sz="1000">
                <a:solidFill>
                  <a:srgbClr val="000000"/>
                </a:solidFill>
                <a:latin typeface="Calibri"/>
                <a:ea typeface="Calibri"/>
                <a:cs typeface="Calibri"/>
                <a:sym typeface="Calibri"/>
              </a:rPr>
              <a:t> by Laura Marsh; http://www.thesuperfins.com/do-turtles-eat-jellyfish/</a:t>
            </a:r>
            <a:endParaRPr sz="1000">
              <a:solidFill>
                <a:srgbClr val="000000"/>
              </a:solidFill>
              <a:latin typeface="Calibri"/>
              <a:ea typeface="Calibri"/>
              <a:cs typeface="Calibri"/>
              <a:sym typeface="Calibri"/>
            </a:endParaRPr>
          </a:p>
          <a:p>
            <a:pPr indent="0" lvl="0" marL="0" rtl="0" algn="l">
              <a:lnSpc>
                <a:spcPct val="100000"/>
              </a:lnSpc>
              <a:spcBef>
                <a:spcPts val="150"/>
              </a:spcBef>
              <a:spcAft>
                <a:spcPts val="0"/>
              </a:spcAft>
              <a:buNone/>
            </a:pPr>
            <a:r>
              <a:rPr b="1" lang="en" sz="1000">
                <a:solidFill>
                  <a:srgbClr val="000000"/>
                </a:solidFill>
                <a:latin typeface="Calibri"/>
                <a:ea typeface="Calibri"/>
                <a:cs typeface="Calibri"/>
                <a:sym typeface="Calibri"/>
              </a:rPr>
              <a:t>Slide 16: </a:t>
            </a:r>
            <a:r>
              <a:rPr lang="en" sz="1000">
                <a:solidFill>
                  <a:srgbClr val="000000"/>
                </a:solidFill>
                <a:latin typeface="Calibri"/>
                <a:ea typeface="Calibri"/>
                <a:cs typeface="Calibri"/>
                <a:sym typeface="Calibri"/>
              </a:rPr>
              <a:t>https://medium.com/usfws/the-trash-at-the-edge-of-the-world-47049d25e464</a:t>
            </a:r>
            <a:endParaRPr sz="1000">
              <a:solidFill>
                <a:srgbClr val="000000"/>
              </a:solidFill>
              <a:latin typeface="Calibri"/>
              <a:ea typeface="Calibri"/>
              <a:cs typeface="Calibri"/>
              <a:sym typeface="Calibri"/>
            </a:endParaRPr>
          </a:p>
          <a:p>
            <a:pPr indent="0" lvl="0" marL="0" rtl="0" algn="l">
              <a:lnSpc>
                <a:spcPct val="100000"/>
              </a:lnSpc>
              <a:spcBef>
                <a:spcPts val="150"/>
              </a:spcBef>
              <a:spcAft>
                <a:spcPts val="0"/>
              </a:spcAft>
              <a:buNone/>
            </a:pPr>
            <a:r>
              <a:rPr b="1" lang="en" sz="1000">
                <a:solidFill>
                  <a:srgbClr val="000000"/>
                </a:solidFill>
                <a:latin typeface="Calibri"/>
                <a:ea typeface="Calibri"/>
                <a:cs typeface="Calibri"/>
                <a:sym typeface="Calibri"/>
              </a:rPr>
              <a:t>Slide 17: </a:t>
            </a:r>
            <a:r>
              <a:rPr lang="en" sz="1000">
                <a:solidFill>
                  <a:srgbClr val="000000"/>
                </a:solidFill>
                <a:latin typeface="Calibri"/>
                <a:ea typeface="Calibri"/>
                <a:cs typeface="Calibri"/>
                <a:sym typeface="Calibri"/>
              </a:rPr>
              <a:t>https://blogs.wwf.org.uk/blog/habitats/oceans/marine-turtles-and-plastics/</a:t>
            </a:r>
            <a:r>
              <a:rPr b="1" lang="en" sz="1000">
                <a:solidFill>
                  <a:srgbClr val="000000"/>
                </a:solidFill>
                <a:latin typeface="Calibri"/>
                <a:ea typeface="Calibri"/>
                <a:cs typeface="Calibri"/>
                <a:sym typeface="Calibri"/>
              </a:rPr>
              <a:t>; </a:t>
            </a:r>
            <a:endParaRPr b="1" sz="1000">
              <a:solidFill>
                <a:srgbClr val="000000"/>
              </a:solidFill>
              <a:latin typeface="Calibri"/>
              <a:ea typeface="Calibri"/>
              <a:cs typeface="Calibri"/>
              <a:sym typeface="Calibri"/>
            </a:endParaRPr>
          </a:p>
          <a:p>
            <a:pPr indent="0" lvl="0" marL="0" rtl="0" algn="l">
              <a:lnSpc>
                <a:spcPct val="100000"/>
              </a:lnSpc>
              <a:spcBef>
                <a:spcPts val="150"/>
              </a:spcBef>
              <a:spcAft>
                <a:spcPts val="150"/>
              </a:spcAft>
              <a:buNone/>
            </a:pPr>
            <a:r>
              <a:rPr lang="en" sz="1000">
                <a:solidFill>
                  <a:srgbClr val="000000"/>
                </a:solidFill>
                <a:latin typeface="Calibri"/>
                <a:ea typeface="Calibri"/>
                <a:cs typeface="Calibri"/>
                <a:sym typeface="Calibri"/>
              </a:rPr>
              <a:t>https://www.stateparks.org/sc-sea-turtles-finding-sc-beaches-more-often-for-nesting/ </a:t>
            </a:r>
            <a:endParaRPr sz="1000">
              <a:solidFill>
                <a:srgbClr val="000000"/>
              </a:solidFill>
              <a:latin typeface="Calibri"/>
              <a:ea typeface="Calibri"/>
              <a:cs typeface="Calibri"/>
              <a:sym typeface="Calibri"/>
            </a:endParaRPr>
          </a:p>
        </p:txBody>
      </p:sp>
      <p:sp>
        <p:nvSpPr>
          <p:cNvPr id="214" name="Google Shape;214;p31"/>
          <p:cNvSpPr txBox="1"/>
          <p:nvPr>
            <p:ph type="title"/>
          </p:nvPr>
        </p:nvSpPr>
        <p:spPr>
          <a:xfrm>
            <a:off x="311700" y="504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Citations</a:t>
            </a:r>
            <a:endParaRPr>
              <a:latin typeface="Calibri"/>
              <a:ea typeface="Calibri"/>
              <a:cs typeface="Calibri"/>
              <a:sym typeface="Calibri"/>
            </a:endParaRPr>
          </a:p>
        </p:txBody>
      </p:sp>
      <p:sp>
        <p:nvSpPr>
          <p:cNvPr id="215" name="Google Shape;215;p31"/>
          <p:cNvSpPr txBox="1"/>
          <p:nvPr/>
        </p:nvSpPr>
        <p:spPr>
          <a:xfrm>
            <a:off x="311700" y="151700"/>
            <a:ext cx="8520600" cy="47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latin typeface="Calibri"/>
                <a:ea typeface="Calibri"/>
                <a:cs typeface="Calibri"/>
                <a:sym typeface="Calibri"/>
              </a:rPr>
              <a:t>Written and compiled by Melissa Tonachel and Fay Ferency, </a:t>
            </a:r>
            <a:r>
              <a:rPr i="1" lang="en" sz="1500">
                <a:solidFill>
                  <a:schemeClr val="dk1"/>
                </a:solidFill>
                <a:latin typeface="Calibri"/>
                <a:ea typeface="Calibri"/>
                <a:cs typeface="Calibri"/>
                <a:sym typeface="Calibri"/>
              </a:rPr>
              <a:t>Focus on First</a:t>
            </a:r>
            <a:r>
              <a:rPr lang="en" sz="1500">
                <a:solidFill>
                  <a:schemeClr val="dk1"/>
                </a:solidFill>
                <a:latin typeface="Calibri"/>
                <a:ea typeface="Calibri"/>
                <a:cs typeface="Calibri"/>
                <a:sym typeface="Calibri"/>
              </a:rPr>
              <a:t>, 2019.</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idx="1" type="body"/>
          </p:nvPr>
        </p:nvSpPr>
        <p:spPr>
          <a:xfrm>
            <a:off x="324750" y="2828375"/>
            <a:ext cx="8494500" cy="20523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2400">
                <a:solidFill>
                  <a:srgbClr val="000000"/>
                </a:solidFill>
                <a:latin typeface="Century Gothic"/>
                <a:ea typeface="Century Gothic"/>
                <a:cs typeface="Century Gothic"/>
                <a:sym typeface="Century Gothic"/>
              </a:rPr>
              <a:t>DANGER!</a:t>
            </a:r>
            <a:endParaRPr b="1" sz="2400">
              <a:solidFill>
                <a:srgbClr val="000000"/>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en">
                <a:solidFill>
                  <a:srgbClr val="000000"/>
                </a:solidFill>
                <a:latin typeface="Century Gothic"/>
                <a:ea typeface="Century Gothic"/>
                <a:cs typeface="Century Gothic"/>
                <a:sym typeface="Century Gothic"/>
              </a:rPr>
              <a:t>A danger is something that might cause hurt or harm. Fire is an example of a danger. Small objects can be dangerous for babies if they put them in their mouths.</a:t>
            </a:r>
            <a:endParaRPr>
              <a:solidFill>
                <a:srgbClr val="000000"/>
              </a:solidFill>
              <a:latin typeface="Century Gothic"/>
              <a:ea typeface="Century Gothic"/>
              <a:cs typeface="Century Gothic"/>
              <a:sym typeface="Century Gothic"/>
            </a:endParaRPr>
          </a:p>
          <a:p>
            <a:pPr indent="0" lvl="0" marL="0" rtl="0" algn="ctr">
              <a:lnSpc>
                <a:spcPct val="115000"/>
              </a:lnSpc>
              <a:spcBef>
                <a:spcPts val="0"/>
              </a:spcBef>
              <a:spcAft>
                <a:spcPts val="0"/>
              </a:spcAft>
              <a:buNone/>
            </a:pPr>
            <a:r>
              <a:t/>
            </a:r>
            <a:endParaRPr sz="1000">
              <a:solidFill>
                <a:srgbClr val="000000"/>
              </a:solidFill>
              <a:latin typeface="Century Gothic"/>
              <a:ea typeface="Century Gothic"/>
              <a:cs typeface="Century Gothic"/>
              <a:sym typeface="Century Gothic"/>
            </a:endParaRPr>
          </a:p>
          <a:p>
            <a:pPr indent="0" lvl="0" marL="0" rtl="0" algn="ctr">
              <a:lnSpc>
                <a:spcPct val="115000"/>
              </a:lnSpc>
              <a:spcBef>
                <a:spcPts val="0"/>
              </a:spcBef>
              <a:spcAft>
                <a:spcPts val="0"/>
              </a:spcAft>
              <a:buNone/>
            </a:pPr>
            <a:r>
              <a:rPr lang="en" sz="2400">
                <a:solidFill>
                  <a:srgbClr val="000000"/>
                </a:solidFill>
                <a:highlight>
                  <a:srgbClr val="FFFF00"/>
                </a:highlight>
                <a:latin typeface="Century Gothic"/>
                <a:ea typeface="Century Gothic"/>
                <a:cs typeface="Century Gothic"/>
                <a:sym typeface="Century Gothic"/>
              </a:rPr>
              <a:t>What dangers do animals encounter? </a:t>
            </a:r>
            <a:r>
              <a:rPr lang="en" sz="2400">
                <a:solidFill>
                  <a:srgbClr val="000000"/>
                </a:solidFill>
                <a:highlight>
                  <a:srgbClr val="FFFF00"/>
                </a:highlight>
                <a:latin typeface="Century Gothic"/>
                <a:ea typeface="Century Gothic"/>
                <a:cs typeface="Century Gothic"/>
                <a:sym typeface="Century Gothic"/>
              </a:rPr>
              <a:t>Let’s find out! </a:t>
            </a:r>
            <a:endParaRPr sz="2400">
              <a:solidFill>
                <a:srgbClr val="000000"/>
              </a:solidFill>
              <a:highlight>
                <a:srgbClr val="FFFF00"/>
              </a:highlight>
              <a:latin typeface="Century Gothic"/>
              <a:ea typeface="Century Gothic"/>
              <a:cs typeface="Century Gothic"/>
              <a:sym typeface="Century Gothic"/>
            </a:endParaRPr>
          </a:p>
        </p:txBody>
      </p:sp>
      <p:sp>
        <p:nvSpPr>
          <p:cNvPr id="61" name="Google Shape;61;p14"/>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1</a:t>
            </a:r>
            <a:endParaRPr sz="1200">
              <a:latin typeface="Calibri"/>
              <a:ea typeface="Calibri"/>
              <a:cs typeface="Calibri"/>
              <a:sym typeface="Calibri"/>
            </a:endParaRPr>
          </a:p>
        </p:txBody>
      </p:sp>
      <p:pic>
        <p:nvPicPr>
          <p:cNvPr id="62" name="Google Shape;62;p14"/>
          <p:cNvPicPr preferRelativeResize="0"/>
          <p:nvPr/>
        </p:nvPicPr>
        <p:blipFill rotWithShape="1">
          <a:blip r:embed="rId3">
            <a:alphaModFix/>
          </a:blip>
          <a:srcRect b="11645" l="0" r="0" t="7988"/>
          <a:stretch/>
        </p:blipFill>
        <p:spPr>
          <a:xfrm>
            <a:off x="3017025" y="76200"/>
            <a:ext cx="3109950" cy="2499200"/>
          </a:xfrm>
          <a:prstGeom prst="rect">
            <a:avLst/>
          </a:prstGeom>
          <a:noFill/>
          <a:ln>
            <a:noFill/>
          </a:ln>
        </p:spPr>
      </p:pic>
      <p:pic>
        <p:nvPicPr>
          <p:cNvPr id="63" name="Google Shape;63;p14"/>
          <p:cNvPicPr preferRelativeResize="0"/>
          <p:nvPr/>
        </p:nvPicPr>
        <p:blipFill>
          <a:blip r:embed="rId4">
            <a:alphaModFix/>
          </a:blip>
          <a:stretch>
            <a:fillRect/>
          </a:stretch>
        </p:blipFill>
        <p:spPr>
          <a:xfrm>
            <a:off x="1076100" y="937800"/>
            <a:ext cx="1213975" cy="1814375"/>
          </a:xfrm>
          <a:prstGeom prst="rect">
            <a:avLst/>
          </a:prstGeom>
          <a:noFill/>
          <a:ln>
            <a:noFill/>
          </a:ln>
        </p:spPr>
      </p:pic>
      <p:pic>
        <p:nvPicPr>
          <p:cNvPr id="64" name="Google Shape;64;p14"/>
          <p:cNvPicPr preferRelativeResize="0"/>
          <p:nvPr/>
        </p:nvPicPr>
        <p:blipFill rotWithShape="1">
          <a:blip r:embed="rId5">
            <a:alphaModFix/>
          </a:blip>
          <a:srcRect b="0" l="16096" r="4374" t="0"/>
          <a:stretch/>
        </p:blipFill>
        <p:spPr>
          <a:xfrm>
            <a:off x="6430325" y="1118875"/>
            <a:ext cx="2408875" cy="1514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idx="1" type="body"/>
          </p:nvPr>
        </p:nvSpPr>
        <p:spPr>
          <a:xfrm>
            <a:off x="311700" y="654200"/>
            <a:ext cx="2716200" cy="41814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2400">
                <a:solidFill>
                  <a:srgbClr val="000000"/>
                </a:solidFill>
                <a:latin typeface="Century Gothic"/>
                <a:ea typeface="Century Gothic"/>
                <a:cs typeface="Century Gothic"/>
                <a:sym typeface="Century Gothic"/>
              </a:rPr>
              <a:t>Predators</a:t>
            </a:r>
            <a:endParaRPr b="1" sz="2400">
              <a:solidFill>
                <a:srgbClr val="000000"/>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b="1" sz="2400">
              <a:solidFill>
                <a:srgbClr val="000000"/>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en">
                <a:solidFill>
                  <a:srgbClr val="000000"/>
                </a:solidFill>
                <a:latin typeface="Century Gothic"/>
                <a:ea typeface="Century Gothic"/>
                <a:cs typeface="Century Gothic"/>
                <a:sym typeface="Century Gothic"/>
              </a:rPr>
              <a:t>One danger that animals encounter is predators, animals that hunt other animals. </a:t>
            </a:r>
            <a:endParaRPr>
              <a:solidFill>
                <a:srgbClr val="000000"/>
              </a:solidFill>
              <a:latin typeface="Century Gothic"/>
              <a:ea typeface="Century Gothic"/>
              <a:cs typeface="Century Gothic"/>
              <a:sym typeface="Century Gothic"/>
            </a:endParaRPr>
          </a:p>
          <a:p>
            <a:pPr indent="0" lvl="0" marL="0" rtl="0" algn="l">
              <a:lnSpc>
                <a:spcPct val="115000"/>
              </a:lnSpc>
              <a:spcBef>
                <a:spcPts val="1000"/>
              </a:spcBef>
              <a:spcAft>
                <a:spcPts val="0"/>
              </a:spcAft>
              <a:buNone/>
            </a:pPr>
            <a:r>
              <a:rPr lang="en">
                <a:solidFill>
                  <a:srgbClr val="000000"/>
                </a:solidFill>
                <a:latin typeface="Century Gothic"/>
                <a:ea typeface="Century Gothic"/>
                <a:cs typeface="Century Gothic"/>
                <a:sym typeface="Century Gothic"/>
              </a:rPr>
              <a:t>Owls are predators of insects, smaller birds, and small mammals like mice. </a:t>
            </a:r>
            <a:endParaRPr>
              <a:solidFill>
                <a:srgbClr val="000000"/>
              </a:solidFill>
              <a:latin typeface="Century Gothic"/>
              <a:ea typeface="Century Gothic"/>
              <a:cs typeface="Century Gothic"/>
              <a:sym typeface="Century Gothic"/>
            </a:endParaRPr>
          </a:p>
        </p:txBody>
      </p:sp>
      <p:sp>
        <p:nvSpPr>
          <p:cNvPr id="70" name="Google Shape;70;p15"/>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2</a:t>
            </a:r>
            <a:endParaRPr sz="1200">
              <a:latin typeface="Calibri"/>
              <a:ea typeface="Calibri"/>
              <a:cs typeface="Calibri"/>
              <a:sym typeface="Calibri"/>
            </a:endParaRPr>
          </a:p>
        </p:txBody>
      </p:sp>
      <p:sp>
        <p:nvSpPr>
          <p:cNvPr id="71" name="Google Shape;71;p15"/>
          <p:cNvSpPr txBox="1"/>
          <p:nvPr/>
        </p:nvSpPr>
        <p:spPr>
          <a:xfrm>
            <a:off x="4159350" y="4109475"/>
            <a:ext cx="3873900" cy="44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a:latin typeface="Calibri"/>
                <a:ea typeface="Calibri"/>
                <a:cs typeface="Calibri"/>
                <a:sym typeface="Calibri"/>
              </a:rPr>
              <a:t>Owls use their sharp talons to capture their prey. </a:t>
            </a:r>
            <a:endParaRPr i="1">
              <a:latin typeface="Calibri"/>
              <a:ea typeface="Calibri"/>
              <a:cs typeface="Calibri"/>
              <a:sym typeface="Calibri"/>
            </a:endParaRPr>
          </a:p>
        </p:txBody>
      </p:sp>
      <p:pic>
        <p:nvPicPr>
          <p:cNvPr id="72" name="Google Shape;72;p15"/>
          <p:cNvPicPr preferRelativeResize="0"/>
          <p:nvPr/>
        </p:nvPicPr>
        <p:blipFill>
          <a:blip r:embed="rId3">
            <a:alphaModFix/>
          </a:blip>
          <a:stretch>
            <a:fillRect/>
          </a:stretch>
        </p:blipFill>
        <p:spPr>
          <a:xfrm>
            <a:off x="3180300" y="152400"/>
            <a:ext cx="5638671" cy="38703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idx="1" type="body"/>
          </p:nvPr>
        </p:nvSpPr>
        <p:spPr>
          <a:xfrm>
            <a:off x="311700" y="4230575"/>
            <a:ext cx="8494500" cy="6051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latin typeface="Century Gothic"/>
                <a:ea typeface="Century Gothic"/>
                <a:cs typeface="Century Gothic"/>
                <a:sym typeface="Century Gothic"/>
              </a:rPr>
              <a:t>Bobcats live deep in forests in many states. They hunt at night for rabbits, squirrels, birds, and snakes. </a:t>
            </a:r>
            <a:endParaRPr>
              <a:solidFill>
                <a:srgbClr val="000000"/>
              </a:solidFill>
              <a:latin typeface="Century Gothic"/>
              <a:ea typeface="Century Gothic"/>
              <a:cs typeface="Century Gothic"/>
              <a:sym typeface="Century Gothic"/>
            </a:endParaRPr>
          </a:p>
        </p:txBody>
      </p:sp>
      <p:sp>
        <p:nvSpPr>
          <p:cNvPr id="78" name="Google Shape;78;p16"/>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3</a:t>
            </a:r>
            <a:endParaRPr sz="1200">
              <a:latin typeface="Calibri"/>
              <a:ea typeface="Calibri"/>
              <a:cs typeface="Calibri"/>
              <a:sym typeface="Calibri"/>
            </a:endParaRPr>
          </a:p>
        </p:txBody>
      </p:sp>
      <p:pic>
        <p:nvPicPr>
          <p:cNvPr id="79" name="Google Shape;79;p16"/>
          <p:cNvPicPr preferRelativeResize="0"/>
          <p:nvPr/>
        </p:nvPicPr>
        <p:blipFill>
          <a:blip r:embed="rId3">
            <a:alphaModFix/>
          </a:blip>
          <a:stretch>
            <a:fillRect/>
          </a:stretch>
        </p:blipFill>
        <p:spPr>
          <a:xfrm>
            <a:off x="1166064" y="213675"/>
            <a:ext cx="5566574" cy="3711050"/>
          </a:xfrm>
          <a:prstGeom prst="rect">
            <a:avLst/>
          </a:prstGeom>
          <a:noFill/>
          <a:ln>
            <a:noFill/>
          </a:ln>
        </p:spPr>
      </p:pic>
      <p:sp>
        <p:nvSpPr>
          <p:cNvPr id="80" name="Google Shape;80;p16"/>
          <p:cNvSpPr txBox="1"/>
          <p:nvPr/>
        </p:nvSpPr>
        <p:spPr>
          <a:xfrm>
            <a:off x="6883950" y="507225"/>
            <a:ext cx="2103600" cy="25260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Even though bobcats are predators, they need to keep their offspring safe.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A mother bobcat has several different dens while she raises her kittens. She moves them from place to place to keep them safe from other </a:t>
            </a:r>
            <a:r>
              <a:rPr lang="en">
                <a:latin typeface="Calibri"/>
                <a:ea typeface="Calibri"/>
                <a:cs typeface="Calibri"/>
                <a:sym typeface="Calibri"/>
              </a:rPr>
              <a:t>predators</a:t>
            </a:r>
            <a:r>
              <a:rPr lang="en">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idx="1" type="body"/>
          </p:nvPr>
        </p:nvSpPr>
        <p:spPr>
          <a:xfrm>
            <a:off x="324738" y="4063875"/>
            <a:ext cx="8494500" cy="8169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latin typeface="Century Gothic"/>
                <a:ea typeface="Century Gothic"/>
                <a:cs typeface="Century Gothic"/>
                <a:sym typeface="Century Gothic"/>
              </a:rPr>
              <a:t>Racoons are predators of sea turtles. They dig up sea turtle eggs and eat them. </a:t>
            </a:r>
            <a:endParaRPr>
              <a:solidFill>
                <a:srgbClr val="000000"/>
              </a:solidFill>
              <a:latin typeface="Century Gothic"/>
              <a:ea typeface="Century Gothic"/>
              <a:cs typeface="Century Gothic"/>
              <a:sym typeface="Century Gothic"/>
            </a:endParaRPr>
          </a:p>
        </p:txBody>
      </p:sp>
      <p:sp>
        <p:nvSpPr>
          <p:cNvPr id="86" name="Google Shape;86;p17"/>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4</a:t>
            </a:r>
            <a:endParaRPr sz="1200">
              <a:latin typeface="Calibri"/>
              <a:ea typeface="Calibri"/>
              <a:cs typeface="Calibri"/>
              <a:sym typeface="Calibri"/>
            </a:endParaRPr>
          </a:p>
        </p:txBody>
      </p:sp>
      <p:pic>
        <p:nvPicPr>
          <p:cNvPr id="87" name="Google Shape;87;p17"/>
          <p:cNvPicPr preferRelativeResize="0"/>
          <p:nvPr/>
        </p:nvPicPr>
        <p:blipFill rotWithShape="1">
          <a:blip r:embed="rId3">
            <a:alphaModFix/>
          </a:blip>
          <a:srcRect b="5247" l="8846" r="21824" t="6553"/>
          <a:stretch/>
        </p:blipFill>
        <p:spPr>
          <a:xfrm rot="-5400000">
            <a:off x="2013876" y="-989898"/>
            <a:ext cx="3477672" cy="6256674"/>
          </a:xfrm>
          <a:prstGeom prst="rect">
            <a:avLst/>
          </a:prstGeom>
          <a:noFill/>
          <a:ln>
            <a:noFill/>
          </a:ln>
        </p:spPr>
      </p:pic>
      <p:sp>
        <p:nvSpPr>
          <p:cNvPr id="88" name="Google Shape;88;p17"/>
          <p:cNvSpPr txBox="1"/>
          <p:nvPr/>
        </p:nvSpPr>
        <p:spPr>
          <a:xfrm>
            <a:off x="6962475" y="651800"/>
            <a:ext cx="1978500" cy="12663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FFFFF"/>
                </a:highlight>
                <a:latin typeface="Calibri"/>
                <a:ea typeface="Calibri"/>
                <a:cs typeface="Calibri"/>
                <a:sym typeface="Calibri"/>
              </a:rPr>
              <a:t>Racoons mostly hunt for small animals such as frogs, fish, crayfish, insects, rodents, and bird eggs.</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idx="1" type="body"/>
          </p:nvPr>
        </p:nvSpPr>
        <p:spPr>
          <a:xfrm>
            <a:off x="324750" y="3666675"/>
            <a:ext cx="8494500" cy="13911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latin typeface="Century Gothic"/>
                <a:ea typeface="Century Gothic"/>
                <a:cs typeface="Century Gothic"/>
                <a:sym typeface="Century Gothic"/>
              </a:rPr>
              <a:t>Our</a:t>
            </a:r>
            <a:r>
              <a:rPr lang="en">
                <a:solidFill>
                  <a:srgbClr val="000000"/>
                </a:solidFill>
                <a:latin typeface="Century Gothic"/>
                <a:ea typeface="Century Gothic"/>
                <a:cs typeface="Century Gothic"/>
                <a:sym typeface="Century Gothic"/>
              </a:rPr>
              <a:t> Earth is getting warmer. Warmer temperatures cause ice to melt. </a:t>
            </a:r>
            <a:r>
              <a:rPr lang="en">
                <a:solidFill>
                  <a:srgbClr val="000000"/>
                </a:solidFill>
                <a:latin typeface="Century Gothic"/>
                <a:ea typeface="Century Gothic"/>
                <a:cs typeface="Century Gothic"/>
                <a:sym typeface="Century Gothic"/>
              </a:rPr>
              <a:t>As ice melts, the polar bear habitat shrinks.</a:t>
            </a:r>
            <a:r>
              <a:rPr lang="en">
                <a:solidFill>
                  <a:srgbClr val="000000"/>
                </a:solidFill>
                <a:latin typeface="Century Gothic"/>
                <a:ea typeface="Century Gothic"/>
                <a:cs typeface="Century Gothic"/>
                <a:sym typeface="Century Gothic"/>
              </a:rPr>
              <a:t> The ice-covered water of the Arctic is the only place polar bears live. </a:t>
            </a:r>
            <a:endParaRPr>
              <a:solidFill>
                <a:srgbClr val="000000"/>
              </a:solidFill>
              <a:latin typeface="Century Gothic"/>
              <a:ea typeface="Century Gothic"/>
              <a:cs typeface="Century Gothic"/>
              <a:sym typeface="Century Gothic"/>
            </a:endParaRPr>
          </a:p>
        </p:txBody>
      </p:sp>
      <p:sp>
        <p:nvSpPr>
          <p:cNvPr id="94" name="Google Shape;94;p18"/>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5</a:t>
            </a:r>
            <a:endParaRPr sz="1200">
              <a:latin typeface="Calibri"/>
              <a:ea typeface="Calibri"/>
              <a:cs typeface="Calibri"/>
              <a:sym typeface="Calibri"/>
            </a:endParaRPr>
          </a:p>
        </p:txBody>
      </p:sp>
      <p:sp>
        <p:nvSpPr>
          <p:cNvPr id="95" name="Google Shape;95;p18"/>
          <p:cNvSpPr txBox="1"/>
          <p:nvPr/>
        </p:nvSpPr>
        <p:spPr>
          <a:xfrm>
            <a:off x="324750" y="464825"/>
            <a:ext cx="2195700" cy="91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Century Gothic"/>
                <a:ea typeface="Century Gothic"/>
                <a:cs typeface="Century Gothic"/>
                <a:sym typeface="Century Gothic"/>
              </a:rPr>
              <a:t>Habitat Loss</a:t>
            </a:r>
            <a:endParaRPr b="1" sz="2400">
              <a:latin typeface="Century Gothic"/>
              <a:ea typeface="Century Gothic"/>
              <a:cs typeface="Century Gothic"/>
              <a:sym typeface="Century Gothic"/>
            </a:endParaRPr>
          </a:p>
          <a:p>
            <a:pPr indent="0" lvl="0" marL="0" rtl="0" algn="l">
              <a:spcBef>
                <a:spcPts val="0"/>
              </a:spcBef>
              <a:spcAft>
                <a:spcPts val="0"/>
              </a:spcAft>
              <a:buNone/>
            </a:pPr>
            <a:r>
              <a:t/>
            </a:r>
            <a:endParaRPr b="1" sz="2400">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en" sz="1800">
                <a:latin typeface="Century Gothic"/>
                <a:ea typeface="Century Gothic"/>
                <a:cs typeface="Century Gothic"/>
                <a:sym typeface="Century Gothic"/>
              </a:rPr>
              <a:t>Another danger animals encounter is habitat loss, when the places they depend on become smaller. </a:t>
            </a:r>
            <a:endParaRPr sz="1800">
              <a:latin typeface="Century Gothic"/>
              <a:ea typeface="Century Gothic"/>
              <a:cs typeface="Century Gothic"/>
              <a:sym typeface="Century Gothic"/>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96" name="Google Shape;96;p18"/>
          <p:cNvPicPr preferRelativeResize="0"/>
          <p:nvPr/>
        </p:nvPicPr>
        <p:blipFill rotWithShape="1">
          <a:blip r:embed="rId3">
            <a:alphaModFix/>
          </a:blip>
          <a:srcRect b="0" l="0" r="8583" t="0"/>
          <a:stretch/>
        </p:blipFill>
        <p:spPr>
          <a:xfrm>
            <a:off x="2577025" y="152400"/>
            <a:ext cx="4809750" cy="3302025"/>
          </a:xfrm>
          <a:prstGeom prst="rect">
            <a:avLst/>
          </a:prstGeom>
          <a:noFill/>
          <a:ln>
            <a:noFill/>
          </a:ln>
        </p:spPr>
      </p:pic>
      <p:sp>
        <p:nvSpPr>
          <p:cNvPr id="97" name="Google Shape;97;p18"/>
          <p:cNvSpPr txBox="1"/>
          <p:nvPr/>
        </p:nvSpPr>
        <p:spPr>
          <a:xfrm>
            <a:off x="7540950" y="286549"/>
            <a:ext cx="1278300" cy="29103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Polar bears use the ice as a platform for hunting.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E</a:t>
            </a:r>
            <a:r>
              <a:rPr lang="en">
                <a:solidFill>
                  <a:schemeClr val="dk1"/>
                </a:solidFill>
                <a:latin typeface="Calibri"/>
                <a:ea typeface="Calibri"/>
                <a:cs typeface="Calibri"/>
                <a:sym typeface="Calibri"/>
              </a:rPr>
              <a:t>verything a polar bear eats, like seals, eats another animal or plant that also depends on the icy habitat.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6</a:t>
            </a:r>
            <a:endParaRPr sz="1200">
              <a:latin typeface="Calibri"/>
              <a:ea typeface="Calibri"/>
              <a:cs typeface="Calibri"/>
              <a:sym typeface="Calibri"/>
            </a:endParaRPr>
          </a:p>
        </p:txBody>
      </p:sp>
      <p:sp>
        <p:nvSpPr>
          <p:cNvPr id="103" name="Google Shape;103;p19"/>
          <p:cNvSpPr txBox="1"/>
          <p:nvPr/>
        </p:nvSpPr>
        <p:spPr>
          <a:xfrm>
            <a:off x="664650" y="4053750"/>
            <a:ext cx="7814700" cy="82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Century Gothic"/>
                <a:ea typeface="Century Gothic"/>
                <a:cs typeface="Century Gothic"/>
                <a:sym typeface="Century Gothic"/>
              </a:rPr>
              <a:t>This map shows how the Arctic ice cap, the habitat for polar bears, has changed as the Earth’s temperatures have warmed.</a:t>
            </a:r>
            <a:endParaRPr sz="1800">
              <a:solidFill>
                <a:schemeClr val="dk1"/>
              </a:solidFill>
              <a:latin typeface="Century Gothic"/>
              <a:ea typeface="Century Gothic"/>
              <a:cs typeface="Century Gothic"/>
              <a:sym typeface="Century Gothic"/>
            </a:endParaRPr>
          </a:p>
          <a:p>
            <a:pPr indent="0" lvl="0" marL="0" rtl="0" algn="ctr">
              <a:spcBef>
                <a:spcPts val="1000"/>
              </a:spcBef>
              <a:spcAft>
                <a:spcPts val="1000"/>
              </a:spcAft>
              <a:buNone/>
            </a:pPr>
            <a:r>
              <a:t/>
            </a:r>
            <a:endParaRPr sz="1800">
              <a:solidFill>
                <a:schemeClr val="dk1"/>
              </a:solidFill>
              <a:latin typeface="Century Gothic"/>
              <a:ea typeface="Century Gothic"/>
              <a:cs typeface="Century Gothic"/>
              <a:sym typeface="Century Gothic"/>
            </a:endParaRPr>
          </a:p>
        </p:txBody>
      </p:sp>
      <p:pic>
        <p:nvPicPr>
          <p:cNvPr id="104" name="Google Shape;104;p19"/>
          <p:cNvPicPr preferRelativeResize="0"/>
          <p:nvPr/>
        </p:nvPicPr>
        <p:blipFill>
          <a:blip r:embed="rId3">
            <a:alphaModFix/>
          </a:blip>
          <a:stretch>
            <a:fillRect/>
          </a:stretch>
        </p:blipFill>
        <p:spPr>
          <a:xfrm>
            <a:off x="1401511" y="258950"/>
            <a:ext cx="6340975" cy="3568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idx="1" type="body"/>
          </p:nvPr>
        </p:nvSpPr>
        <p:spPr>
          <a:xfrm>
            <a:off x="324750" y="3765600"/>
            <a:ext cx="8494500" cy="11349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latin typeface="Century Gothic"/>
                <a:ea typeface="Century Gothic"/>
                <a:cs typeface="Century Gothic"/>
                <a:sym typeface="Century Gothic"/>
              </a:rPr>
              <a:t>Many p</a:t>
            </a:r>
            <a:r>
              <a:rPr lang="en">
                <a:solidFill>
                  <a:srgbClr val="000000"/>
                </a:solidFill>
                <a:latin typeface="Century Gothic"/>
                <a:ea typeface="Century Gothic"/>
                <a:cs typeface="Century Gothic"/>
                <a:sym typeface="Century Gothic"/>
              </a:rPr>
              <a:t>eople like to live and play on beaches. What happens to animals that depend on the beach and nearby water for their habitat? </a:t>
            </a:r>
            <a:endParaRPr>
              <a:solidFill>
                <a:srgbClr val="000000"/>
              </a:solidFill>
              <a:latin typeface="Century Gothic"/>
              <a:ea typeface="Century Gothic"/>
              <a:cs typeface="Century Gothic"/>
              <a:sym typeface="Century Gothic"/>
            </a:endParaRPr>
          </a:p>
        </p:txBody>
      </p:sp>
      <p:sp>
        <p:nvSpPr>
          <p:cNvPr id="110" name="Google Shape;110;p20"/>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7</a:t>
            </a:r>
            <a:endParaRPr sz="1200">
              <a:latin typeface="Calibri"/>
              <a:ea typeface="Calibri"/>
              <a:cs typeface="Calibri"/>
              <a:sym typeface="Calibri"/>
            </a:endParaRPr>
          </a:p>
        </p:txBody>
      </p:sp>
      <p:pic>
        <p:nvPicPr>
          <p:cNvPr id="111" name="Google Shape;111;p20"/>
          <p:cNvPicPr preferRelativeResize="0"/>
          <p:nvPr/>
        </p:nvPicPr>
        <p:blipFill>
          <a:blip r:embed="rId3">
            <a:alphaModFix/>
          </a:blip>
          <a:stretch>
            <a:fillRect/>
          </a:stretch>
        </p:blipFill>
        <p:spPr>
          <a:xfrm>
            <a:off x="1437488" y="301650"/>
            <a:ext cx="6269026" cy="3259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idx="1" type="body"/>
          </p:nvPr>
        </p:nvSpPr>
        <p:spPr>
          <a:xfrm>
            <a:off x="410550" y="2041800"/>
            <a:ext cx="8494500" cy="6051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a:solidFill>
                  <a:srgbClr val="000000"/>
                </a:solidFill>
                <a:latin typeface="Century Gothic"/>
                <a:ea typeface="Century Gothic"/>
                <a:cs typeface="Century Gothic"/>
                <a:sym typeface="Century Gothic"/>
              </a:rPr>
              <a:t>Birds and sea turtles use the sandy beach for making nests. </a:t>
            </a:r>
            <a:endParaRPr>
              <a:solidFill>
                <a:srgbClr val="000000"/>
              </a:solidFill>
              <a:latin typeface="Century Gothic"/>
              <a:ea typeface="Century Gothic"/>
              <a:cs typeface="Century Gothic"/>
              <a:sym typeface="Century Gothic"/>
            </a:endParaRPr>
          </a:p>
          <a:p>
            <a:pPr indent="0" lvl="0" marL="0" rtl="0" algn="ctr">
              <a:lnSpc>
                <a:spcPct val="115000"/>
              </a:lnSpc>
              <a:spcBef>
                <a:spcPts val="0"/>
              </a:spcBef>
              <a:spcAft>
                <a:spcPts val="0"/>
              </a:spcAft>
              <a:buNone/>
            </a:pPr>
            <a:r>
              <a:rPr lang="en">
                <a:solidFill>
                  <a:srgbClr val="000000"/>
                </a:solidFill>
                <a:latin typeface="Century Gothic"/>
                <a:ea typeface="Century Gothic"/>
                <a:cs typeface="Century Gothic"/>
                <a:sym typeface="Century Gothic"/>
              </a:rPr>
              <a:t>People walking on a beach can be a danger to these animals.</a:t>
            </a:r>
            <a:endParaRPr>
              <a:solidFill>
                <a:srgbClr val="000000"/>
              </a:solidFill>
              <a:latin typeface="Century Gothic"/>
              <a:ea typeface="Century Gothic"/>
              <a:cs typeface="Century Gothic"/>
              <a:sym typeface="Century Gothic"/>
            </a:endParaRPr>
          </a:p>
        </p:txBody>
      </p:sp>
      <p:sp>
        <p:nvSpPr>
          <p:cNvPr id="117" name="Google Shape;117;p21"/>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8</a:t>
            </a:r>
            <a:endParaRPr sz="1200">
              <a:latin typeface="Calibri"/>
              <a:ea typeface="Calibri"/>
              <a:cs typeface="Calibri"/>
              <a:sym typeface="Calibri"/>
            </a:endParaRPr>
          </a:p>
        </p:txBody>
      </p:sp>
      <p:pic>
        <p:nvPicPr>
          <p:cNvPr id="118" name="Google Shape;118;p21"/>
          <p:cNvPicPr preferRelativeResize="0"/>
          <p:nvPr/>
        </p:nvPicPr>
        <p:blipFill>
          <a:blip r:embed="rId3">
            <a:alphaModFix/>
          </a:blip>
          <a:stretch>
            <a:fillRect/>
          </a:stretch>
        </p:blipFill>
        <p:spPr>
          <a:xfrm>
            <a:off x="1589950" y="211575"/>
            <a:ext cx="2274950" cy="1704025"/>
          </a:xfrm>
          <a:prstGeom prst="rect">
            <a:avLst/>
          </a:prstGeom>
          <a:noFill/>
          <a:ln>
            <a:noFill/>
          </a:ln>
        </p:spPr>
      </p:pic>
      <p:pic>
        <p:nvPicPr>
          <p:cNvPr id="119" name="Google Shape;119;p21"/>
          <p:cNvPicPr preferRelativeResize="0"/>
          <p:nvPr/>
        </p:nvPicPr>
        <p:blipFill rotWithShape="1">
          <a:blip r:embed="rId4">
            <a:alphaModFix/>
          </a:blip>
          <a:srcRect b="0" l="0" r="0" t="13985"/>
          <a:stretch/>
        </p:blipFill>
        <p:spPr>
          <a:xfrm>
            <a:off x="5042250" y="235725"/>
            <a:ext cx="2606500" cy="1601425"/>
          </a:xfrm>
          <a:prstGeom prst="rect">
            <a:avLst/>
          </a:prstGeom>
          <a:noFill/>
          <a:ln>
            <a:noFill/>
          </a:ln>
        </p:spPr>
      </p:pic>
      <p:pic>
        <p:nvPicPr>
          <p:cNvPr id="120" name="Google Shape;120;p21"/>
          <p:cNvPicPr preferRelativeResize="0"/>
          <p:nvPr/>
        </p:nvPicPr>
        <p:blipFill rotWithShape="1">
          <a:blip r:embed="rId5">
            <a:alphaModFix/>
          </a:blip>
          <a:srcRect b="0" l="8173" r="10979" t="0"/>
          <a:stretch/>
        </p:blipFill>
        <p:spPr>
          <a:xfrm>
            <a:off x="1424175" y="2843025"/>
            <a:ext cx="2606500" cy="1984125"/>
          </a:xfrm>
          <a:prstGeom prst="rect">
            <a:avLst/>
          </a:prstGeom>
          <a:noFill/>
          <a:ln>
            <a:noFill/>
          </a:ln>
        </p:spPr>
      </p:pic>
      <p:pic>
        <p:nvPicPr>
          <p:cNvPr id="121" name="Google Shape;121;p21"/>
          <p:cNvPicPr preferRelativeResize="0"/>
          <p:nvPr/>
        </p:nvPicPr>
        <p:blipFill>
          <a:blip r:embed="rId6">
            <a:alphaModFix/>
          </a:blip>
          <a:stretch>
            <a:fillRect/>
          </a:stretch>
        </p:blipFill>
        <p:spPr>
          <a:xfrm>
            <a:off x="5027837" y="2880012"/>
            <a:ext cx="2635325" cy="1984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