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Century Gothic"/>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CenturyGothic-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enturyGothic-italic.fntdata"/><Relationship Id="rId6" Type="http://schemas.openxmlformats.org/officeDocument/2006/relationships/slide" Target="slides/slide1.xml"/><Relationship Id="rId18" Type="http://schemas.openxmlformats.org/officeDocument/2006/relationships/font" Target="fonts/CenturyGothic-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highlight>
                <a:srgbClr val="D9D9D9"/>
              </a:highlight>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54f90e8a59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54f90e8a59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positive changes did Arturo Schomburg bring to libraries?</a:t>
            </a:r>
            <a:endParaRPr/>
          </a:p>
          <a:p>
            <a:pPr indent="0" lvl="0" marL="0" rtl="0" algn="l">
              <a:spcBef>
                <a:spcPts val="0"/>
              </a:spcBef>
              <a:spcAft>
                <a:spcPts val="0"/>
              </a:spcAft>
              <a:buNone/>
            </a:pPr>
            <a:r>
              <a:rPr lang="en"/>
              <a:t>How do you think this change will affect other people?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week we are exploring the question: How can we create positive change in our communities? Positive means good.</a:t>
            </a:r>
            <a:endParaRPr/>
          </a:p>
          <a:p>
            <a:pPr indent="0" lvl="0" marL="0" rtl="0" algn="l">
              <a:spcBef>
                <a:spcPts val="0"/>
              </a:spcBef>
              <a:spcAft>
                <a:spcPts val="0"/>
              </a:spcAft>
              <a:buNone/>
            </a:pPr>
            <a:r>
              <a:rPr lang="en"/>
              <a:t>In Arturo Schomburg: Aleader in libraries, we learned that Arturo made libraries better by collecting texts that represented people of color.</a:t>
            </a:r>
            <a:endParaRPr/>
          </a:p>
          <a:p>
            <a:pPr indent="0" lvl="0" marL="0" rtl="0" algn="l">
              <a:spcBef>
                <a:spcPts val="0"/>
              </a:spcBef>
              <a:spcAft>
                <a:spcPts val="0"/>
              </a:spcAft>
              <a:buNone/>
            </a:pPr>
            <a:r>
              <a:rPr lang="en"/>
              <a:t>Let’s record this idea on our chart: Arturo Schomburg made libraries better by collecting texts that represented people of color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50bcd8e7c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0bcd8e7c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54f90e898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4f90e89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Collections are sets of books grouped together</a:t>
            </a:r>
            <a:endParaRPr/>
          </a:p>
          <a:p>
            <a:pPr indent="0" lvl="0" marL="0" rtl="0" algn="l">
              <a:spcBef>
                <a:spcPts val="0"/>
              </a:spcBef>
              <a:spcAft>
                <a:spcPts val="0"/>
              </a:spcAft>
              <a:buNone/>
            </a:pPr>
            <a:r>
              <a:rPr lang="en"/>
              <a:t>Resources are something people need that is useful</a:t>
            </a:r>
            <a:endParaRPr/>
          </a:p>
          <a:p>
            <a:pPr indent="0" lvl="0" marL="0" rtl="0" algn="l">
              <a:spcBef>
                <a:spcPts val="0"/>
              </a:spcBef>
              <a:spcAft>
                <a:spcPts val="0"/>
              </a:spcAft>
              <a:buNone/>
            </a:pPr>
            <a:r>
              <a:rPr lang="en"/>
              <a:t>Organized means having things be neat and easily usable.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54f90e8a5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4f90e8a5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552bee3473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552bee347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responsible means it’s their job to take care of what people want and need.</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54f90e8a59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54f90e8a59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50da0516f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0da0516f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Arturo thinking about his education when he is a child?</a:t>
            </a:r>
            <a:endParaRPr/>
          </a:p>
          <a:p>
            <a:pPr indent="0" lvl="0" marL="0" rtl="0" algn="l">
              <a:spcBef>
                <a:spcPts val="0"/>
              </a:spcBef>
              <a:spcAft>
                <a:spcPts val="0"/>
              </a:spcAft>
              <a:buNone/>
            </a:pPr>
            <a:r>
              <a:rPr lang="en"/>
              <a:t>Why does this matter?</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54f90e8a59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54f90e8a59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Arturo want to learn about?</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552bee3473_2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52bee3473_2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Though sometimes disease means illness, in this case, disease means something you can’t stop.</a:t>
            </a:r>
            <a:endParaRPr/>
          </a:p>
          <a:p>
            <a:pPr indent="0" lvl="0" marL="0" rtl="0" algn="l">
              <a:spcBef>
                <a:spcPts val="0"/>
              </a:spcBef>
              <a:spcAft>
                <a:spcPts val="0"/>
              </a:spcAft>
              <a:buNone/>
            </a:pPr>
            <a:r>
              <a:rPr lang="en"/>
              <a:t>Arturo really cares about learning about people like himself, and he is studying on his own about Black thinkers and leaders. </a:t>
            </a:r>
            <a:endParaRPr/>
          </a:p>
          <a:p>
            <a:pPr indent="0" lvl="0" marL="0" rtl="0" algn="l">
              <a:spcBef>
                <a:spcPts val="0"/>
              </a:spcBef>
              <a:spcAft>
                <a:spcPts val="0"/>
              </a:spcAft>
              <a:buNone/>
            </a:pPr>
            <a:r>
              <a:rPr lang="en"/>
              <a:t>What do you think the “book hunting disease” is?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54f90e8a5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54f90e8a5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 you think inspired Arturo to do his work?</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 Id="rId3"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 Id="rId3" Type="http://schemas.openxmlformats.org/officeDocument/2006/relationships/image" Target="../media/image6.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13.jpg"/><Relationship Id="rId5" Type="http://schemas.openxmlformats.org/officeDocument/2006/relationships/image" Target="../media/image9.jpg"/><Relationship Id="rId6" Type="http://schemas.openxmlformats.org/officeDocument/2006/relationships/image" Target="../media/image1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Arturo Schomburg: </a:t>
            </a:r>
            <a:endParaRPr/>
          </a:p>
          <a:p>
            <a:pPr indent="0" lvl="0" marL="0" rtl="0" algn="ctr">
              <a:spcBef>
                <a:spcPts val="0"/>
              </a:spcBef>
              <a:spcAft>
                <a:spcPts val="0"/>
              </a:spcAft>
              <a:buNone/>
            </a:pPr>
            <a:r>
              <a:rPr lang="en"/>
              <a:t>A Leader in Libraries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Text Talk Week 6, Day 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2"/>
          <p:cNvSpPr txBox="1"/>
          <p:nvPr>
            <p:ph idx="1" type="body"/>
          </p:nvPr>
        </p:nvSpPr>
        <p:spPr>
          <a:xfrm>
            <a:off x="311700" y="3848750"/>
            <a:ext cx="8494500" cy="9870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latin typeface="Century Gothic"/>
                <a:ea typeface="Century Gothic"/>
                <a:cs typeface="Century Gothic"/>
                <a:sym typeface="Century Gothic"/>
              </a:rPr>
              <a:t>Today, the Schomburg Center for Research in Black Culture of the New York Public Library is an important research center, with more than 10 million items. </a:t>
            </a:r>
            <a:endParaRPr b="1">
              <a:solidFill>
                <a:schemeClr val="dk1"/>
              </a:solidFill>
              <a:latin typeface="Century Gothic"/>
              <a:ea typeface="Century Gothic"/>
              <a:cs typeface="Century Gothic"/>
              <a:sym typeface="Century Gothic"/>
            </a:endParaRPr>
          </a:p>
          <a:p>
            <a:pPr indent="0" lvl="0" marL="0" rtl="0" algn="ctr">
              <a:spcBef>
                <a:spcPts val="0"/>
              </a:spcBef>
              <a:spcAft>
                <a:spcPts val="0"/>
              </a:spcAft>
              <a:buNone/>
            </a:pPr>
            <a:r>
              <a:t/>
            </a:r>
            <a:endParaRPr>
              <a:solidFill>
                <a:srgbClr val="000000"/>
              </a:solidFill>
              <a:latin typeface="Century Gothic"/>
              <a:ea typeface="Century Gothic"/>
              <a:cs typeface="Century Gothic"/>
              <a:sym typeface="Century Gothic"/>
            </a:endParaRPr>
          </a:p>
        </p:txBody>
      </p:sp>
      <p:sp>
        <p:nvSpPr>
          <p:cNvPr id="124" name="Google Shape;124;p22"/>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9</a:t>
            </a:r>
            <a:endParaRPr sz="1200">
              <a:latin typeface="Calibri"/>
              <a:ea typeface="Calibri"/>
              <a:cs typeface="Calibri"/>
              <a:sym typeface="Calibri"/>
            </a:endParaRPr>
          </a:p>
        </p:txBody>
      </p:sp>
      <p:pic>
        <p:nvPicPr>
          <p:cNvPr id="125" name="Google Shape;125;p22"/>
          <p:cNvPicPr preferRelativeResize="0"/>
          <p:nvPr/>
        </p:nvPicPr>
        <p:blipFill>
          <a:blip r:embed="rId3">
            <a:alphaModFix/>
          </a:blip>
          <a:stretch>
            <a:fillRect/>
          </a:stretch>
        </p:blipFill>
        <p:spPr>
          <a:xfrm>
            <a:off x="1457100" y="204799"/>
            <a:ext cx="4827475" cy="32151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3"/>
          <p:cNvSpPr txBox="1"/>
          <p:nvPr>
            <p:ph idx="1" type="body"/>
          </p:nvPr>
        </p:nvSpPr>
        <p:spPr>
          <a:xfrm>
            <a:off x="407675" y="1126475"/>
            <a:ext cx="8424600" cy="3416400"/>
          </a:xfrm>
          <a:prstGeom prst="rect">
            <a:avLst/>
          </a:prstGeom>
        </p:spPr>
        <p:txBody>
          <a:bodyPr anchorCtr="0" anchor="t" bIns="91425" lIns="91425" spcFirstLastPara="1" rIns="91425" wrap="square" tIns="91425">
            <a:noAutofit/>
          </a:bodyPr>
          <a:lstStyle/>
          <a:p>
            <a:pPr indent="0" lvl="0" marL="0" rtl="0" algn="l">
              <a:lnSpc>
                <a:spcPct val="114000"/>
              </a:lnSpc>
              <a:spcBef>
                <a:spcPts val="0"/>
              </a:spcBef>
              <a:spcAft>
                <a:spcPts val="0"/>
              </a:spcAft>
              <a:buNone/>
            </a:pPr>
            <a:r>
              <a:rPr lang="en" sz="1200">
                <a:solidFill>
                  <a:srgbClr val="000000"/>
                </a:solidFill>
                <a:latin typeface="Calibri"/>
                <a:ea typeface="Calibri"/>
                <a:cs typeface="Calibri"/>
                <a:sym typeface="Calibri"/>
              </a:rPr>
              <a:t>Slide 1: </a:t>
            </a:r>
            <a:r>
              <a:rPr b="1" lang="en" sz="1200">
                <a:solidFill>
                  <a:srgbClr val="000000"/>
                </a:solidFill>
                <a:latin typeface="Calibri"/>
                <a:ea typeface="Calibri"/>
                <a:cs typeface="Calibri"/>
                <a:sym typeface="Calibri"/>
              </a:rPr>
              <a:t>library  </a:t>
            </a:r>
            <a:r>
              <a:rPr lang="en" sz="1200">
                <a:solidFill>
                  <a:srgbClr val="000000"/>
                </a:solidFill>
                <a:latin typeface="Calibri"/>
                <a:ea typeface="Calibri"/>
                <a:cs typeface="Calibri"/>
                <a:sym typeface="Calibri"/>
              </a:rPr>
              <a:t>http://lbplchildren.blogspot.com/</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lang="en" sz="1200">
                <a:solidFill>
                  <a:srgbClr val="000000"/>
                </a:solidFill>
                <a:latin typeface="Calibri"/>
                <a:ea typeface="Calibri"/>
                <a:cs typeface="Calibri"/>
                <a:sym typeface="Calibri"/>
              </a:rPr>
              <a:t>Slide 2: </a:t>
            </a:r>
            <a:r>
              <a:rPr b="1" lang="en" sz="1200">
                <a:solidFill>
                  <a:srgbClr val="000000"/>
                </a:solidFill>
                <a:latin typeface="Calibri"/>
                <a:ea typeface="Calibri"/>
                <a:cs typeface="Calibri"/>
                <a:sym typeface="Calibri"/>
              </a:rPr>
              <a:t>BPL</a:t>
            </a:r>
            <a:r>
              <a:rPr lang="en" sz="1200">
                <a:solidFill>
                  <a:srgbClr val="000000"/>
                </a:solidFill>
                <a:latin typeface="Calibri"/>
                <a:ea typeface="Calibri"/>
                <a:cs typeface="Calibri"/>
                <a:sym typeface="Calibri"/>
              </a:rPr>
              <a:t>  https://en.wikipedia.org/wiki/Boston_Public_Library; </a:t>
            </a:r>
            <a:r>
              <a:rPr b="1" lang="en" sz="1200">
                <a:solidFill>
                  <a:srgbClr val="000000"/>
                </a:solidFill>
                <a:latin typeface="Calibri"/>
                <a:ea typeface="Calibri"/>
                <a:cs typeface="Calibri"/>
                <a:sym typeface="Calibri"/>
              </a:rPr>
              <a:t>children’s room  </a:t>
            </a:r>
            <a:r>
              <a:rPr lang="en" sz="1200">
                <a:solidFill>
                  <a:srgbClr val="000000"/>
                </a:solidFill>
                <a:latin typeface="Calibri"/>
                <a:ea typeface="Calibri"/>
                <a:cs typeface="Calibri"/>
                <a:sym typeface="Calibri"/>
              </a:rPr>
              <a:t>https://www.bpl.org/services-central-library/childrens-library-at-the-central-library/</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lang="en" sz="1200">
                <a:solidFill>
                  <a:srgbClr val="000000"/>
                </a:solidFill>
                <a:latin typeface="Calibri"/>
                <a:ea typeface="Calibri"/>
                <a:cs typeface="Calibri"/>
                <a:sym typeface="Calibri"/>
              </a:rPr>
              <a:t>Slide 3: </a:t>
            </a:r>
            <a:r>
              <a:rPr b="1" lang="en" sz="1200">
                <a:solidFill>
                  <a:srgbClr val="000000"/>
                </a:solidFill>
                <a:latin typeface="Calibri"/>
                <a:ea typeface="Calibri"/>
                <a:cs typeface="Calibri"/>
                <a:sym typeface="Calibri"/>
              </a:rPr>
              <a:t>librarian portraits </a:t>
            </a:r>
            <a:r>
              <a:rPr lang="en" sz="1200">
                <a:solidFill>
                  <a:srgbClr val="000000"/>
                </a:solidFill>
                <a:latin typeface="Calibri"/>
                <a:ea typeface="Calibri"/>
                <a:cs typeface="Calibri"/>
                <a:sym typeface="Calibri"/>
              </a:rPr>
              <a:t> https://www.finebooksmagazine.com/fine_books_blog/bright-young-librarians/</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lang="en" sz="1200">
                <a:solidFill>
                  <a:srgbClr val="000000"/>
                </a:solidFill>
                <a:latin typeface="Calibri"/>
                <a:ea typeface="Calibri"/>
                <a:cs typeface="Calibri"/>
                <a:sym typeface="Calibri"/>
              </a:rPr>
              <a:t>Slide 4: </a:t>
            </a:r>
            <a:r>
              <a:rPr b="1" lang="en" sz="1200">
                <a:solidFill>
                  <a:srgbClr val="000000"/>
                </a:solidFill>
                <a:latin typeface="Calibri"/>
                <a:ea typeface="Calibri"/>
                <a:cs typeface="Calibri"/>
                <a:sym typeface="Calibri"/>
              </a:rPr>
              <a:t>Marley  </a:t>
            </a:r>
            <a:r>
              <a:rPr lang="en" sz="1200">
                <a:solidFill>
                  <a:schemeClr val="dk1"/>
                </a:solidFill>
                <a:latin typeface="Calibri"/>
                <a:ea typeface="Calibri"/>
                <a:cs typeface="Calibri"/>
                <a:sym typeface="Calibri"/>
              </a:rPr>
              <a:t>https://kristof.blogs.nytimes.com/2016/09/06/1000blackgirlbooks-campaign-expands/ </a:t>
            </a:r>
            <a:r>
              <a:rPr lang="en" sz="1200">
                <a:solidFill>
                  <a:schemeClr val="dk1"/>
                </a:solidFill>
                <a:highlight>
                  <a:schemeClr val="lt1"/>
                </a:highlight>
                <a:latin typeface="Calibri"/>
                <a:ea typeface="Calibri"/>
                <a:cs typeface="Calibri"/>
                <a:sym typeface="Calibri"/>
              </a:rPr>
              <a:t>Credit Christopher Occhicone for The New York Times</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lang="en" sz="1200">
                <a:solidFill>
                  <a:srgbClr val="000000"/>
                </a:solidFill>
                <a:latin typeface="Calibri"/>
                <a:ea typeface="Calibri"/>
                <a:cs typeface="Calibri"/>
                <a:sym typeface="Calibri"/>
              </a:rPr>
              <a:t>Slide 5: </a:t>
            </a:r>
            <a:r>
              <a:rPr b="1" lang="en" sz="1200">
                <a:solidFill>
                  <a:srgbClr val="000000"/>
                </a:solidFill>
                <a:latin typeface="Calibri"/>
                <a:ea typeface="Calibri"/>
                <a:cs typeface="Calibri"/>
                <a:sym typeface="Calibri"/>
              </a:rPr>
              <a:t>shomburg portrait  </a:t>
            </a:r>
            <a:r>
              <a:rPr lang="en" sz="1200">
                <a:solidFill>
                  <a:srgbClr val="000000"/>
                </a:solidFill>
                <a:latin typeface="Calibri"/>
                <a:ea typeface="Calibri"/>
                <a:cs typeface="Calibri"/>
                <a:sym typeface="Calibri"/>
              </a:rPr>
              <a:t>https://www.blackpast.org/african-american-history/schomburg-arturo-alfonso-1874-1938/</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lang="en" sz="1200">
                <a:solidFill>
                  <a:srgbClr val="000000"/>
                </a:solidFill>
                <a:latin typeface="Calibri"/>
                <a:ea typeface="Calibri"/>
                <a:cs typeface="Calibri"/>
                <a:sym typeface="Calibri"/>
              </a:rPr>
              <a:t>Slide 6: </a:t>
            </a:r>
            <a:r>
              <a:rPr b="1" lang="en" sz="1200">
                <a:solidFill>
                  <a:srgbClr val="000000"/>
                </a:solidFill>
                <a:latin typeface="Calibri"/>
                <a:ea typeface="Calibri"/>
                <a:cs typeface="Calibri"/>
                <a:sym typeface="Calibri"/>
              </a:rPr>
              <a:t>bnejamin banneker stamp  </a:t>
            </a:r>
            <a:r>
              <a:rPr lang="en" sz="1200">
                <a:solidFill>
                  <a:srgbClr val="000000"/>
                </a:solidFill>
                <a:latin typeface="Calibri"/>
                <a:ea typeface="Calibri"/>
                <a:cs typeface="Calibri"/>
                <a:sym typeface="Calibri"/>
              </a:rPr>
              <a:t>https://www.mysticstamp.com/Products/United-States/1804/USA/</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lang="en" sz="1200">
                <a:solidFill>
                  <a:srgbClr val="000000"/>
                </a:solidFill>
                <a:latin typeface="Calibri"/>
                <a:ea typeface="Calibri"/>
                <a:cs typeface="Calibri"/>
                <a:sym typeface="Calibri"/>
              </a:rPr>
              <a:t>Slide 7: </a:t>
            </a:r>
            <a:r>
              <a:rPr b="1" lang="en" sz="1200">
                <a:solidFill>
                  <a:srgbClr val="000000"/>
                </a:solidFill>
                <a:latin typeface="Calibri"/>
                <a:ea typeface="Calibri"/>
                <a:cs typeface="Calibri"/>
                <a:sym typeface="Calibri"/>
              </a:rPr>
              <a:t>harlem</a:t>
            </a:r>
            <a:r>
              <a:rPr lang="en" sz="1200">
                <a:solidFill>
                  <a:srgbClr val="000000"/>
                </a:solidFill>
                <a:latin typeface="Calibri"/>
                <a:ea typeface="Calibri"/>
                <a:cs typeface="Calibri"/>
                <a:sym typeface="Calibri"/>
              </a:rPr>
              <a:t>  https://www.npr.org/templates/story/story.php?storyId=129827444</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lang="en" sz="1200">
                <a:solidFill>
                  <a:srgbClr val="000000"/>
                </a:solidFill>
                <a:latin typeface="Calibri"/>
                <a:ea typeface="Calibri"/>
                <a:cs typeface="Calibri"/>
                <a:sym typeface="Calibri"/>
              </a:rPr>
              <a:t>Slide 8: </a:t>
            </a:r>
            <a:r>
              <a:rPr b="1" lang="en" sz="1200">
                <a:solidFill>
                  <a:srgbClr val="000000"/>
                </a:solidFill>
                <a:latin typeface="Calibri"/>
                <a:ea typeface="Calibri"/>
                <a:cs typeface="Calibri"/>
                <a:sym typeface="Calibri"/>
              </a:rPr>
              <a:t>piles of books  </a:t>
            </a:r>
            <a:r>
              <a:rPr lang="en" sz="1100">
                <a:solidFill>
                  <a:srgbClr val="000000"/>
                </a:solidFill>
              </a:rPr>
              <a:t>https://www.the-tls.co.uk/get-rid-book/</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0"/>
              </a:spcAft>
              <a:buNone/>
            </a:pPr>
            <a:r>
              <a:rPr b="1" lang="en" sz="1200">
                <a:solidFill>
                  <a:srgbClr val="000000"/>
                </a:solidFill>
                <a:latin typeface="Calibri"/>
                <a:ea typeface="Calibri"/>
                <a:cs typeface="Calibri"/>
                <a:sym typeface="Calibri"/>
              </a:rPr>
              <a:t>Quote:</a:t>
            </a:r>
            <a:r>
              <a:rPr lang="en" sz="1200">
                <a:solidFill>
                  <a:srgbClr val="000000"/>
                </a:solidFill>
                <a:latin typeface="Calibri"/>
                <a:ea typeface="Calibri"/>
                <a:cs typeface="Calibri"/>
                <a:sym typeface="Calibri"/>
              </a:rPr>
              <a:t> https://brooklyneagle.com/articles/2012/01/24/on-this-day-in-history-january-24-a-pioneer-of-black-history/</a:t>
            </a:r>
            <a:endParaRPr sz="1200">
              <a:solidFill>
                <a:srgbClr val="000000"/>
              </a:solidFill>
              <a:latin typeface="Calibri"/>
              <a:ea typeface="Calibri"/>
              <a:cs typeface="Calibri"/>
              <a:sym typeface="Calibri"/>
            </a:endParaRPr>
          </a:p>
          <a:p>
            <a:pPr indent="0" lvl="0" marL="0" rtl="0" algn="l">
              <a:lnSpc>
                <a:spcPct val="114000"/>
              </a:lnSpc>
              <a:spcBef>
                <a:spcPts val="400"/>
              </a:spcBef>
              <a:spcAft>
                <a:spcPts val="400"/>
              </a:spcAft>
              <a:buNone/>
            </a:pPr>
            <a:r>
              <a:rPr lang="en" sz="1200">
                <a:solidFill>
                  <a:srgbClr val="000000"/>
                </a:solidFill>
                <a:latin typeface="Calibri"/>
                <a:ea typeface="Calibri"/>
                <a:cs typeface="Calibri"/>
                <a:sym typeface="Calibri"/>
              </a:rPr>
              <a:t>Slide 9: </a:t>
            </a:r>
            <a:r>
              <a:rPr b="1" lang="en" sz="1200">
                <a:solidFill>
                  <a:srgbClr val="000000"/>
                </a:solidFill>
                <a:latin typeface="Calibri"/>
                <a:ea typeface="Calibri"/>
                <a:cs typeface="Calibri"/>
                <a:sym typeface="Calibri"/>
              </a:rPr>
              <a:t>schomburg center  </a:t>
            </a:r>
            <a:r>
              <a:rPr lang="en" sz="1200">
                <a:solidFill>
                  <a:srgbClr val="000000"/>
                </a:solidFill>
                <a:latin typeface="Calibri"/>
                <a:ea typeface="Calibri"/>
                <a:cs typeface="Calibri"/>
                <a:sym typeface="Calibri"/>
              </a:rPr>
              <a:t>https://www.nypl.org/locations/schomburg</a:t>
            </a:r>
            <a:endParaRPr sz="1200">
              <a:solidFill>
                <a:srgbClr val="000000"/>
              </a:solidFill>
              <a:latin typeface="Calibri"/>
              <a:ea typeface="Calibri"/>
              <a:cs typeface="Calibri"/>
              <a:sym typeface="Calibri"/>
            </a:endParaRPr>
          </a:p>
        </p:txBody>
      </p:sp>
      <p:sp>
        <p:nvSpPr>
          <p:cNvPr id="131" name="Google Shape;131;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Citations</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311700" y="3754900"/>
            <a:ext cx="8494500" cy="10809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A </a:t>
            </a:r>
            <a:r>
              <a:rPr b="1" lang="en">
                <a:solidFill>
                  <a:srgbClr val="000000"/>
                </a:solidFill>
                <a:latin typeface="Century Gothic"/>
                <a:ea typeface="Century Gothic"/>
                <a:cs typeface="Century Gothic"/>
                <a:sym typeface="Century Gothic"/>
              </a:rPr>
              <a:t>library</a:t>
            </a:r>
            <a:r>
              <a:rPr lang="en">
                <a:solidFill>
                  <a:srgbClr val="000000"/>
                </a:solidFill>
                <a:latin typeface="Century Gothic"/>
                <a:ea typeface="Century Gothic"/>
                <a:cs typeface="Century Gothic"/>
                <a:sym typeface="Century Gothic"/>
              </a:rPr>
              <a:t> is a room or building with collections of books, magazines, music, and other resources for people to read and borrow. Librarians keep the library organized and help people find what they need when they visit. </a:t>
            </a:r>
            <a:endParaRPr>
              <a:solidFill>
                <a:srgbClr val="000000"/>
              </a:solidFill>
              <a:latin typeface="Century Gothic"/>
              <a:ea typeface="Century Gothic"/>
              <a:cs typeface="Century Gothic"/>
              <a:sym typeface="Century Gothic"/>
            </a:endParaRPr>
          </a:p>
        </p:txBody>
      </p:sp>
      <p:sp>
        <p:nvSpPr>
          <p:cNvPr id="61" name="Google Shape;61;p14"/>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1</a:t>
            </a:r>
            <a:endParaRPr sz="1200">
              <a:latin typeface="Calibri"/>
              <a:ea typeface="Calibri"/>
              <a:cs typeface="Calibri"/>
              <a:sym typeface="Calibri"/>
            </a:endParaRPr>
          </a:p>
        </p:txBody>
      </p:sp>
      <p:pic>
        <p:nvPicPr>
          <p:cNvPr id="62" name="Google Shape;62;p14"/>
          <p:cNvPicPr preferRelativeResize="0"/>
          <p:nvPr/>
        </p:nvPicPr>
        <p:blipFill>
          <a:blip r:embed="rId3">
            <a:alphaModFix/>
          </a:blip>
          <a:stretch>
            <a:fillRect/>
          </a:stretch>
        </p:blipFill>
        <p:spPr>
          <a:xfrm>
            <a:off x="1964888" y="152400"/>
            <a:ext cx="5188120" cy="3450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idx="1" type="body"/>
          </p:nvPr>
        </p:nvSpPr>
        <p:spPr>
          <a:xfrm>
            <a:off x="311700" y="3423850"/>
            <a:ext cx="8494500" cy="15729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A </a:t>
            </a:r>
            <a:r>
              <a:rPr b="1" lang="en">
                <a:solidFill>
                  <a:srgbClr val="000000"/>
                </a:solidFill>
                <a:latin typeface="Century Gothic"/>
                <a:ea typeface="Century Gothic"/>
                <a:cs typeface="Century Gothic"/>
                <a:sym typeface="Century Gothic"/>
              </a:rPr>
              <a:t>public </a:t>
            </a:r>
            <a:r>
              <a:rPr b="1" lang="en">
                <a:solidFill>
                  <a:srgbClr val="000000"/>
                </a:solidFill>
                <a:latin typeface="Century Gothic"/>
                <a:ea typeface="Century Gothic"/>
                <a:cs typeface="Century Gothic"/>
                <a:sym typeface="Century Gothic"/>
              </a:rPr>
              <a:t>library</a:t>
            </a:r>
            <a:r>
              <a:rPr lang="en">
                <a:solidFill>
                  <a:srgbClr val="000000"/>
                </a:solidFill>
                <a:latin typeface="Century Gothic"/>
                <a:ea typeface="Century Gothic"/>
                <a:cs typeface="Century Gothic"/>
                <a:sym typeface="Century Gothic"/>
              </a:rPr>
              <a:t> is a library that is free and open to all members of the community. The first public library in the United States was the Boston Public Library. The library in Copley Square opened in 1895. It was the first library in the United States to include a children’s room. </a:t>
            </a:r>
            <a:endParaRPr>
              <a:solidFill>
                <a:srgbClr val="000000"/>
              </a:solidFill>
              <a:latin typeface="Century Gothic"/>
              <a:ea typeface="Century Gothic"/>
              <a:cs typeface="Century Gothic"/>
              <a:sym typeface="Century Gothic"/>
            </a:endParaRPr>
          </a:p>
        </p:txBody>
      </p:sp>
      <p:sp>
        <p:nvSpPr>
          <p:cNvPr id="68" name="Google Shape;68;p15"/>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2</a:t>
            </a:r>
            <a:endParaRPr sz="1200">
              <a:latin typeface="Calibri"/>
              <a:ea typeface="Calibri"/>
              <a:cs typeface="Calibri"/>
              <a:sym typeface="Calibri"/>
            </a:endParaRPr>
          </a:p>
        </p:txBody>
      </p:sp>
      <p:pic>
        <p:nvPicPr>
          <p:cNvPr id="69" name="Google Shape;69;p15"/>
          <p:cNvPicPr preferRelativeResize="0"/>
          <p:nvPr/>
        </p:nvPicPr>
        <p:blipFill rotWithShape="1">
          <a:blip r:embed="rId3">
            <a:alphaModFix/>
          </a:blip>
          <a:srcRect b="2419" l="8549" r="10713" t="-2420"/>
          <a:stretch/>
        </p:blipFill>
        <p:spPr>
          <a:xfrm>
            <a:off x="3759900" y="612575"/>
            <a:ext cx="5256550" cy="2410025"/>
          </a:xfrm>
          <a:prstGeom prst="rect">
            <a:avLst/>
          </a:prstGeom>
          <a:noFill/>
          <a:ln>
            <a:noFill/>
          </a:ln>
        </p:spPr>
      </p:pic>
      <p:pic>
        <p:nvPicPr>
          <p:cNvPr id="70" name="Google Shape;70;p15"/>
          <p:cNvPicPr preferRelativeResize="0"/>
          <p:nvPr/>
        </p:nvPicPr>
        <p:blipFill rotWithShape="1">
          <a:blip r:embed="rId4">
            <a:alphaModFix/>
          </a:blip>
          <a:srcRect b="0" l="0" r="0" t="6768"/>
          <a:stretch/>
        </p:blipFill>
        <p:spPr>
          <a:xfrm>
            <a:off x="152400" y="650675"/>
            <a:ext cx="3446525" cy="24100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idx="1" type="body"/>
          </p:nvPr>
        </p:nvSpPr>
        <p:spPr>
          <a:xfrm>
            <a:off x="311700" y="3512400"/>
            <a:ext cx="5508300" cy="13233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Librarians are responsible for helping to decide what kinds of books are in a library. They think about what people like to read and what is important for people to know and be able to learn about. </a:t>
            </a:r>
            <a:endParaRPr>
              <a:solidFill>
                <a:srgbClr val="000000"/>
              </a:solidFill>
              <a:latin typeface="Century Gothic"/>
              <a:ea typeface="Century Gothic"/>
              <a:cs typeface="Century Gothic"/>
              <a:sym typeface="Century Gothic"/>
            </a:endParaRPr>
          </a:p>
        </p:txBody>
      </p:sp>
      <p:sp>
        <p:nvSpPr>
          <p:cNvPr id="76" name="Google Shape;76;p16"/>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3</a:t>
            </a:r>
            <a:endParaRPr sz="1200">
              <a:latin typeface="Calibri"/>
              <a:ea typeface="Calibri"/>
              <a:cs typeface="Calibri"/>
              <a:sym typeface="Calibri"/>
            </a:endParaRPr>
          </a:p>
        </p:txBody>
      </p:sp>
      <p:pic>
        <p:nvPicPr>
          <p:cNvPr id="77" name="Google Shape;77;p16"/>
          <p:cNvPicPr preferRelativeResize="0"/>
          <p:nvPr/>
        </p:nvPicPr>
        <p:blipFill rotWithShape="1">
          <a:blip r:embed="rId3">
            <a:alphaModFix/>
          </a:blip>
          <a:srcRect b="9616" l="0" r="3809" t="0"/>
          <a:stretch/>
        </p:blipFill>
        <p:spPr>
          <a:xfrm>
            <a:off x="5721800" y="574600"/>
            <a:ext cx="3210675" cy="4022125"/>
          </a:xfrm>
          <a:prstGeom prst="rect">
            <a:avLst/>
          </a:prstGeom>
          <a:noFill/>
          <a:ln>
            <a:noFill/>
          </a:ln>
        </p:spPr>
      </p:pic>
      <p:pic>
        <p:nvPicPr>
          <p:cNvPr id="78" name="Google Shape;78;p16"/>
          <p:cNvPicPr preferRelativeResize="0"/>
          <p:nvPr/>
        </p:nvPicPr>
        <p:blipFill>
          <a:blip r:embed="rId4">
            <a:alphaModFix/>
          </a:blip>
          <a:stretch>
            <a:fillRect/>
          </a:stretch>
        </p:blipFill>
        <p:spPr>
          <a:xfrm>
            <a:off x="3945925" y="1364450"/>
            <a:ext cx="1629025" cy="1629025"/>
          </a:xfrm>
          <a:prstGeom prst="rect">
            <a:avLst/>
          </a:prstGeom>
          <a:noFill/>
          <a:ln>
            <a:noFill/>
          </a:ln>
        </p:spPr>
      </p:pic>
      <p:pic>
        <p:nvPicPr>
          <p:cNvPr id="79" name="Google Shape;79;p16"/>
          <p:cNvPicPr preferRelativeResize="0"/>
          <p:nvPr/>
        </p:nvPicPr>
        <p:blipFill rotWithShape="1">
          <a:blip r:embed="rId5">
            <a:alphaModFix/>
          </a:blip>
          <a:srcRect b="0" l="13575" r="8718" t="0"/>
          <a:stretch/>
        </p:blipFill>
        <p:spPr>
          <a:xfrm>
            <a:off x="1995950" y="118025"/>
            <a:ext cx="1773200" cy="1521299"/>
          </a:xfrm>
          <a:prstGeom prst="rect">
            <a:avLst/>
          </a:prstGeom>
          <a:noFill/>
          <a:ln>
            <a:noFill/>
          </a:ln>
        </p:spPr>
      </p:pic>
      <p:pic>
        <p:nvPicPr>
          <p:cNvPr id="80" name="Google Shape;80;p16"/>
          <p:cNvPicPr preferRelativeResize="0"/>
          <p:nvPr/>
        </p:nvPicPr>
        <p:blipFill rotWithShape="1">
          <a:blip r:embed="rId6">
            <a:alphaModFix/>
          </a:blip>
          <a:srcRect b="0" l="7209" r="0" t="11598"/>
          <a:stretch/>
        </p:blipFill>
        <p:spPr>
          <a:xfrm>
            <a:off x="235500" y="463375"/>
            <a:ext cx="1629025" cy="23281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idx="1" type="body"/>
          </p:nvPr>
        </p:nvSpPr>
        <p:spPr>
          <a:xfrm>
            <a:off x="311700" y="3541125"/>
            <a:ext cx="8494500" cy="12945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Marley</a:t>
            </a:r>
            <a:r>
              <a:rPr lang="en">
                <a:solidFill>
                  <a:srgbClr val="000000"/>
                </a:solidFill>
                <a:latin typeface="Century Gothic"/>
                <a:ea typeface="Century Gothic"/>
                <a:cs typeface="Century Gothic"/>
                <a:sym typeface="Century Gothic"/>
              </a:rPr>
              <a:t> Dias is not a librarian, but she loves libraries. But she discovered that libraries sometimes do not have the books to tell all people’s stories. She started #1000BlackGirlBooks to change that. </a:t>
            </a:r>
            <a:endParaRPr>
              <a:solidFill>
                <a:srgbClr val="000000"/>
              </a:solidFill>
              <a:latin typeface="Century Gothic"/>
              <a:ea typeface="Century Gothic"/>
              <a:cs typeface="Century Gothic"/>
              <a:sym typeface="Century Gothic"/>
            </a:endParaRPr>
          </a:p>
        </p:txBody>
      </p:sp>
      <p:sp>
        <p:nvSpPr>
          <p:cNvPr id="86" name="Google Shape;86;p17"/>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4</a:t>
            </a:r>
            <a:endParaRPr sz="1200">
              <a:latin typeface="Calibri"/>
              <a:ea typeface="Calibri"/>
              <a:cs typeface="Calibri"/>
              <a:sym typeface="Calibri"/>
            </a:endParaRPr>
          </a:p>
        </p:txBody>
      </p:sp>
      <p:pic>
        <p:nvPicPr>
          <p:cNvPr id="87" name="Google Shape;87;p17"/>
          <p:cNvPicPr preferRelativeResize="0"/>
          <p:nvPr/>
        </p:nvPicPr>
        <p:blipFill>
          <a:blip r:embed="rId3">
            <a:alphaModFix/>
          </a:blip>
          <a:stretch>
            <a:fillRect/>
          </a:stretch>
        </p:blipFill>
        <p:spPr>
          <a:xfrm>
            <a:off x="2286000" y="365575"/>
            <a:ext cx="4572000" cy="3048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idx="1" type="body"/>
          </p:nvPr>
        </p:nvSpPr>
        <p:spPr>
          <a:xfrm>
            <a:off x="277600" y="748000"/>
            <a:ext cx="4746900" cy="39645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latin typeface="Century Gothic"/>
                <a:ea typeface="Century Gothic"/>
                <a:cs typeface="Century Gothic"/>
                <a:sym typeface="Century Gothic"/>
              </a:rPr>
              <a:t>A long time before Marley, someone else discovered the same problem and did something to change it. </a:t>
            </a:r>
            <a:endParaRPr sz="1400">
              <a:solidFill>
                <a:schemeClr val="dk1"/>
              </a:solidFill>
            </a:endParaRPr>
          </a:p>
          <a:p>
            <a:pPr indent="0" lvl="0" marL="0" rtl="0" algn="l">
              <a:lnSpc>
                <a:spcPct val="115000"/>
              </a:lnSpc>
              <a:spcBef>
                <a:spcPts val="0"/>
              </a:spcBef>
              <a:spcAft>
                <a:spcPts val="0"/>
              </a:spcAft>
              <a:buNone/>
            </a:pPr>
            <a:r>
              <a:t/>
            </a:r>
            <a:endParaRPr>
              <a:solidFill>
                <a:srgbClr val="000000"/>
              </a:solidFill>
              <a:latin typeface="Century Gothic"/>
              <a:ea typeface="Century Gothic"/>
              <a:cs typeface="Century Gothic"/>
              <a:sym typeface="Century Gothic"/>
            </a:endParaRPr>
          </a:p>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Arturo Schomburg was born in Puerto Rico in 1874. </a:t>
            </a:r>
            <a:r>
              <a:rPr lang="en">
                <a:solidFill>
                  <a:schemeClr val="dk1"/>
                </a:solidFill>
                <a:latin typeface="Century Gothic"/>
                <a:ea typeface="Century Gothic"/>
                <a:cs typeface="Century Gothic"/>
                <a:sym typeface="Century Gothic"/>
              </a:rPr>
              <a:t>When Arturo was a child, he wondered why he was not learning in school about people who looked like him, about people like his own family who came from African countries.</a:t>
            </a:r>
            <a:endParaRPr>
              <a:solidFill>
                <a:srgbClr val="000000"/>
              </a:solidFill>
              <a:latin typeface="Century Gothic"/>
              <a:ea typeface="Century Gothic"/>
              <a:cs typeface="Century Gothic"/>
              <a:sym typeface="Century Gothic"/>
            </a:endParaRPr>
          </a:p>
        </p:txBody>
      </p:sp>
      <p:sp>
        <p:nvSpPr>
          <p:cNvPr id="93" name="Google Shape;93;p18"/>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5</a:t>
            </a:r>
            <a:endParaRPr sz="1200">
              <a:latin typeface="Calibri"/>
              <a:ea typeface="Calibri"/>
              <a:cs typeface="Calibri"/>
              <a:sym typeface="Calibri"/>
            </a:endParaRPr>
          </a:p>
        </p:txBody>
      </p:sp>
      <p:pic>
        <p:nvPicPr>
          <p:cNvPr id="94" name="Google Shape;94;p18"/>
          <p:cNvPicPr preferRelativeResize="0"/>
          <p:nvPr/>
        </p:nvPicPr>
        <p:blipFill>
          <a:blip r:embed="rId3">
            <a:alphaModFix/>
          </a:blip>
          <a:stretch>
            <a:fillRect/>
          </a:stretch>
        </p:blipFill>
        <p:spPr>
          <a:xfrm>
            <a:off x="5315801" y="541175"/>
            <a:ext cx="3269750" cy="3964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idx="1" type="body"/>
          </p:nvPr>
        </p:nvSpPr>
        <p:spPr>
          <a:xfrm>
            <a:off x="445650" y="581425"/>
            <a:ext cx="4539600" cy="24276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Arturo started to study history on his own to find out about great people who made important contributions to their communities. He searched and searched to learn about Black inventors, writers, thinkers, and leaders. </a:t>
            </a:r>
            <a:endParaRPr>
              <a:solidFill>
                <a:srgbClr val="000000"/>
              </a:solidFill>
              <a:latin typeface="Century Gothic"/>
              <a:ea typeface="Century Gothic"/>
              <a:cs typeface="Century Gothic"/>
              <a:sym typeface="Century Gothic"/>
            </a:endParaRPr>
          </a:p>
        </p:txBody>
      </p:sp>
      <p:sp>
        <p:nvSpPr>
          <p:cNvPr id="100" name="Google Shape;100;p19"/>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6</a:t>
            </a:r>
            <a:endParaRPr sz="1200">
              <a:latin typeface="Calibri"/>
              <a:ea typeface="Calibri"/>
              <a:cs typeface="Calibri"/>
              <a:sym typeface="Calibri"/>
            </a:endParaRPr>
          </a:p>
        </p:txBody>
      </p:sp>
      <p:pic>
        <p:nvPicPr>
          <p:cNvPr id="101" name="Google Shape;101;p19"/>
          <p:cNvPicPr preferRelativeResize="0"/>
          <p:nvPr/>
        </p:nvPicPr>
        <p:blipFill>
          <a:blip r:embed="rId3">
            <a:alphaModFix/>
          </a:blip>
          <a:stretch>
            <a:fillRect/>
          </a:stretch>
        </p:blipFill>
        <p:spPr>
          <a:xfrm>
            <a:off x="5290050" y="152400"/>
            <a:ext cx="3201900" cy="4781500"/>
          </a:xfrm>
          <a:prstGeom prst="rect">
            <a:avLst/>
          </a:prstGeom>
          <a:noFill/>
          <a:ln>
            <a:noFill/>
          </a:ln>
        </p:spPr>
      </p:pic>
      <p:sp>
        <p:nvSpPr>
          <p:cNvPr id="102" name="Google Shape;102;p19"/>
          <p:cNvSpPr txBox="1"/>
          <p:nvPr/>
        </p:nvSpPr>
        <p:spPr>
          <a:xfrm>
            <a:off x="1980750" y="3746325"/>
            <a:ext cx="3309300" cy="106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a:latin typeface="Calibri"/>
                <a:ea typeface="Calibri"/>
                <a:cs typeface="Calibri"/>
                <a:sym typeface="Calibri"/>
              </a:rPr>
              <a:t>Arturo was inspired by Benjamin Banneker, who invented the wooden clock. He was a farmer, a mathematician, an astronomer and an author. </a:t>
            </a:r>
            <a:endParaRPr i="1">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idx="1" type="body"/>
          </p:nvPr>
        </p:nvSpPr>
        <p:spPr>
          <a:xfrm>
            <a:off x="311700" y="3633025"/>
            <a:ext cx="8494500" cy="12021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It was important to Arturo to help make his community stronger. </a:t>
            </a:r>
            <a:r>
              <a:rPr lang="en">
                <a:solidFill>
                  <a:srgbClr val="000000"/>
                </a:solidFill>
                <a:latin typeface="Century Gothic"/>
                <a:ea typeface="Century Gothic"/>
                <a:cs typeface="Century Gothic"/>
                <a:sym typeface="Century Gothic"/>
              </a:rPr>
              <a:t>He collected as many books and other resources by African people as he could. He said he had “the book hunting disease.” </a:t>
            </a:r>
            <a:endParaRPr>
              <a:solidFill>
                <a:srgbClr val="000000"/>
              </a:solidFill>
              <a:latin typeface="Century Gothic"/>
              <a:ea typeface="Century Gothic"/>
              <a:cs typeface="Century Gothic"/>
              <a:sym typeface="Century Gothic"/>
            </a:endParaRPr>
          </a:p>
        </p:txBody>
      </p:sp>
      <p:sp>
        <p:nvSpPr>
          <p:cNvPr id="108" name="Google Shape;108;p20"/>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7</a:t>
            </a:r>
            <a:endParaRPr sz="1200">
              <a:latin typeface="Calibri"/>
              <a:ea typeface="Calibri"/>
              <a:cs typeface="Calibri"/>
              <a:sym typeface="Calibri"/>
            </a:endParaRPr>
          </a:p>
        </p:txBody>
      </p:sp>
      <p:pic>
        <p:nvPicPr>
          <p:cNvPr id="109" name="Google Shape;109;p20"/>
          <p:cNvPicPr preferRelativeResize="0"/>
          <p:nvPr/>
        </p:nvPicPr>
        <p:blipFill>
          <a:blip r:embed="rId3">
            <a:alphaModFix/>
          </a:blip>
          <a:stretch>
            <a:fillRect/>
          </a:stretch>
        </p:blipFill>
        <p:spPr>
          <a:xfrm>
            <a:off x="4150598" y="149650"/>
            <a:ext cx="4370625" cy="3277975"/>
          </a:xfrm>
          <a:prstGeom prst="rect">
            <a:avLst/>
          </a:prstGeom>
          <a:noFill/>
          <a:ln>
            <a:noFill/>
          </a:ln>
        </p:spPr>
      </p:pic>
      <p:sp>
        <p:nvSpPr>
          <p:cNvPr id="110" name="Google Shape;110;p20"/>
          <p:cNvSpPr txBox="1"/>
          <p:nvPr/>
        </p:nvSpPr>
        <p:spPr>
          <a:xfrm>
            <a:off x="413125" y="895725"/>
            <a:ext cx="3498000" cy="2153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When he was 17 years old, Arturo moved from his home in Puerto Rico to New York City. There, he lived around other Puerto Rican and Cuban people.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idx="1" type="body"/>
          </p:nvPr>
        </p:nvSpPr>
        <p:spPr>
          <a:xfrm>
            <a:off x="311700" y="3216425"/>
            <a:ext cx="8494500" cy="16191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000000"/>
                </a:solidFill>
                <a:latin typeface="Century Gothic"/>
                <a:ea typeface="Century Gothic"/>
                <a:cs typeface="Century Gothic"/>
                <a:sym typeface="Century Gothic"/>
              </a:rPr>
              <a:t>Arturo collected over ten thousand documents about the people and history of Africa and the places African people live. </a:t>
            </a:r>
            <a:r>
              <a:rPr lang="en">
                <a:solidFill>
                  <a:srgbClr val="000000"/>
                </a:solidFill>
                <a:latin typeface="Century Gothic"/>
                <a:ea typeface="Century Gothic"/>
                <a:cs typeface="Century Gothic"/>
                <a:sym typeface="Century Gothic"/>
              </a:rPr>
              <a:t>He had so many documents that he could no longer keep them in his house.</a:t>
            </a:r>
            <a:r>
              <a:rPr lang="en">
                <a:solidFill>
                  <a:srgbClr val="000000"/>
                </a:solidFill>
                <a:latin typeface="Century Gothic"/>
                <a:ea typeface="Century Gothic"/>
                <a:cs typeface="Century Gothic"/>
                <a:sym typeface="Century Gothic"/>
              </a:rPr>
              <a:t> He donated his collection to the New York Public Library and became its librarian. </a:t>
            </a:r>
            <a:endParaRPr b="1">
              <a:solidFill>
                <a:srgbClr val="000000"/>
              </a:solidFill>
              <a:latin typeface="Century Gothic"/>
              <a:ea typeface="Century Gothic"/>
              <a:cs typeface="Century Gothic"/>
              <a:sym typeface="Century Gothic"/>
            </a:endParaRPr>
          </a:p>
        </p:txBody>
      </p:sp>
      <p:sp>
        <p:nvSpPr>
          <p:cNvPr id="116" name="Google Shape;116;p21"/>
          <p:cNvSpPr txBox="1"/>
          <p:nvPr/>
        </p:nvSpPr>
        <p:spPr>
          <a:xfrm>
            <a:off x="0" y="0"/>
            <a:ext cx="6951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Calibri"/>
                <a:ea typeface="Calibri"/>
                <a:cs typeface="Calibri"/>
                <a:sym typeface="Calibri"/>
              </a:rPr>
              <a:t>Slide 8</a:t>
            </a:r>
            <a:endParaRPr sz="1200">
              <a:latin typeface="Calibri"/>
              <a:ea typeface="Calibri"/>
              <a:cs typeface="Calibri"/>
              <a:sym typeface="Calibri"/>
            </a:endParaRPr>
          </a:p>
        </p:txBody>
      </p:sp>
      <p:sp>
        <p:nvSpPr>
          <p:cNvPr id="117" name="Google Shape;117;p21"/>
          <p:cNvSpPr txBox="1"/>
          <p:nvPr/>
        </p:nvSpPr>
        <p:spPr>
          <a:xfrm>
            <a:off x="5104475" y="892200"/>
            <a:ext cx="3621000" cy="89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a:solidFill>
                  <a:srgbClr val="0A0A0A"/>
                </a:solidFill>
                <a:highlight>
                  <a:srgbClr val="FEFEFE"/>
                </a:highlight>
                <a:latin typeface="Calibri"/>
                <a:ea typeface="Calibri"/>
                <a:cs typeface="Calibri"/>
                <a:sym typeface="Calibri"/>
              </a:rPr>
              <a:t>His family described their home like this: “There were books from the cellar to the top floor, in every room, including the bathroom.”</a:t>
            </a:r>
            <a:endParaRPr i="1">
              <a:latin typeface="Calibri"/>
              <a:ea typeface="Calibri"/>
              <a:cs typeface="Calibri"/>
              <a:sym typeface="Calibri"/>
            </a:endParaRPr>
          </a:p>
        </p:txBody>
      </p:sp>
      <p:pic>
        <p:nvPicPr>
          <p:cNvPr id="118" name="Google Shape;118;p21"/>
          <p:cNvPicPr preferRelativeResize="0"/>
          <p:nvPr/>
        </p:nvPicPr>
        <p:blipFill>
          <a:blip r:embed="rId3">
            <a:alphaModFix/>
          </a:blip>
          <a:stretch>
            <a:fillRect/>
          </a:stretch>
        </p:blipFill>
        <p:spPr>
          <a:xfrm>
            <a:off x="609600" y="475800"/>
            <a:ext cx="4367911" cy="26644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