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Century Gothic"/>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CenturyGothic-bold.fntdata"/><Relationship Id="rId10" Type="http://schemas.openxmlformats.org/officeDocument/2006/relationships/slide" Target="slides/slide5.xml"/><Relationship Id="rId21" Type="http://schemas.openxmlformats.org/officeDocument/2006/relationships/font" Target="fonts/CenturyGothic-regular.fntdata"/><Relationship Id="rId13" Type="http://schemas.openxmlformats.org/officeDocument/2006/relationships/slide" Target="slides/slide8.xml"/><Relationship Id="rId24" Type="http://schemas.openxmlformats.org/officeDocument/2006/relationships/font" Target="fonts/CenturyGothic-boldItalic.fntdata"/><Relationship Id="rId12" Type="http://schemas.openxmlformats.org/officeDocument/2006/relationships/slide" Target="slides/slide7.xml"/><Relationship Id="rId23"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54ecf0262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4ecf0262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54ecf0262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4ecf0262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5499205b26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499205b26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54ecf0262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4ecf0262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16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5499205b26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499205b26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5467fc839b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467fc839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5467fc839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467fc839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5467fc839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467fc839b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55b78fa01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55b78fa01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5467fc839b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5467fc839b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467fc839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467fc839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5467fc839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5467fc839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54ecf0262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4ecf0262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54ecf026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4ecf026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1" Type="http://schemas.openxmlformats.org/officeDocument/2006/relationships/hyperlink" Target="http://www.stoss.net/projects/50/coastal-resilience-solutions/" TargetMode="External"/><Relationship Id="rId10" Type="http://schemas.openxmlformats.org/officeDocument/2006/relationships/hyperlink" Target="http://bostonvoyager.com/interview/meet-james-harrison-food-project-dorchester/" TargetMode="External"/><Relationship Id="rId13" Type="http://schemas.openxmlformats.org/officeDocument/2006/relationships/hyperlink" Target="https://www.hydesquare.org/what-we-do/jovenes-en-accion/" TargetMode="External"/><Relationship Id="rId12" Type="http://schemas.openxmlformats.org/officeDocument/2006/relationships/hyperlink" Target="https://www.dsni.org/"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boston.gov/departments/mayors-office" TargetMode="External"/><Relationship Id="rId4" Type="http://schemas.openxmlformats.org/officeDocument/2006/relationships/hyperlink" Target="https://www.boston.gov/departments/mayors-office#my-brother-039-s-keeper-boston" TargetMode="External"/><Relationship Id="rId9" Type="http://schemas.openxmlformats.org/officeDocument/2006/relationships/hyperlink" Target="http://haleyhouse.org/who-we-are/mission/" TargetMode="External"/><Relationship Id="rId14" Type="http://schemas.openxmlformats.org/officeDocument/2006/relationships/hyperlink" Target="https://www.aitonelementary.org/" TargetMode="External"/><Relationship Id="rId5" Type="http://schemas.openxmlformats.org/officeDocument/2006/relationships/hyperlink" Target="https://www.boston.gov/news/15-million-investment-universal-pre-k-guarantee-equitable-access-free-high-quality-pre-k-all" TargetMode="External"/><Relationship Id="rId6" Type="http://schemas.openxmlformats.org/officeDocument/2006/relationships/hyperlink" Target="https://www.barrfoundation.org/blog/charting-a-course-to-universal-high-quality-pre-k" TargetMode="External"/><Relationship Id="rId7" Type="http://schemas.openxmlformats.org/officeDocument/2006/relationships/hyperlink" Target="https://womenscenter.unc.edu/2016/03/inspiration-for-womens-history-month-wangari-maathai/" TargetMode="External"/><Relationship Id="rId8" Type="http://schemas.openxmlformats.org/officeDocument/2006/relationships/hyperlink" Target="http://haleyhouse.org/who-we-are/miss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Local Leaders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Text Talk Week 5, Days 4 and 5</a:t>
            </a:r>
            <a:endParaRPr/>
          </a:p>
          <a:p>
            <a:pPr indent="0" lvl="0" marL="0" rtl="0" algn="ctr">
              <a:spcBef>
                <a:spcPts val="0"/>
              </a:spcBef>
              <a:spcAft>
                <a:spcPts val="0"/>
              </a:spcAft>
              <a:buNone/>
            </a:pPr>
            <a:r>
              <a:rPr lang="en" sz="1200">
                <a:solidFill>
                  <a:schemeClr val="dk1"/>
                </a:solidFill>
                <a:highlight>
                  <a:srgbClr val="FFFF00"/>
                </a:highlight>
                <a:latin typeface="Calibri"/>
                <a:ea typeface="Calibri"/>
                <a:cs typeface="Calibri"/>
                <a:sym typeface="Calibri"/>
              </a:rPr>
              <a:t>NOTE TO TEACHERS: These slides are about Boston leaders. Please replace with local leaders who are relevant to your children. </a:t>
            </a: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idx="1" type="body"/>
          </p:nvPr>
        </p:nvSpPr>
        <p:spPr>
          <a:xfrm>
            <a:off x="270700" y="333900"/>
            <a:ext cx="3602400" cy="45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entury Gothic"/>
                <a:ea typeface="Century Gothic"/>
                <a:cs typeface="Century Gothic"/>
                <a:sym typeface="Century Gothic"/>
              </a:rPr>
              <a:t>James Harrison is the Executive Director of</a:t>
            </a:r>
            <a:r>
              <a:rPr lang="en">
                <a:solidFill>
                  <a:srgbClr val="000000"/>
                </a:solidFill>
                <a:latin typeface="Century Gothic"/>
                <a:ea typeface="Century Gothic"/>
                <a:cs typeface="Century Gothic"/>
                <a:sym typeface="Century Gothic"/>
              </a:rPr>
              <a:t> T</a:t>
            </a:r>
            <a:r>
              <a:rPr lang="en">
                <a:solidFill>
                  <a:srgbClr val="000000"/>
                </a:solidFill>
                <a:latin typeface="Century Gothic"/>
                <a:ea typeface="Century Gothic"/>
                <a:cs typeface="Century Gothic"/>
                <a:sym typeface="Century Gothic"/>
              </a:rPr>
              <a:t>he Food Project in Dorchester. The Food Project </a:t>
            </a:r>
            <a:r>
              <a:rPr lang="en">
                <a:solidFill>
                  <a:srgbClr val="000000"/>
                </a:solidFill>
                <a:highlight>
                  <a:srgbClr val="FFFFFF"/>
                </a:highlight>
                <a:latin typeface="Century Gothic"/>
                <a:ea typeface="Century Gothic"/>
                <a:cs typeface="Century Gothic"/>
                <a:sym typeface="Century Gothic"/>
              </a:rPr>
              <a:t>brings together </a:t>
            </a:r>
            <a:r>
              <a:rPr b="1" lang="en">
                <a:solidFill>
                  <a:srgbClr val="000000"/>
                </a:solidFill>
                <a:highlight>
                  <a:srgbClr val="FFFFFF"/>
                </a:highlight>
                <a:latin typeface="Century Gothic"/>
                <a:ea typeface="Century Gothic"/>
                <a:cs typeface="Century Gothic"/>
                <a:sym typeface="Century Gothic"/>
              </a:rPr>
              <a:t>youth</a:t>
            </a:r>
            <a:r>
              <a:rPr lang="en">
                <a:solidFill>
                  <a:srgbClr val="000000"/>
                </a:solidFill>
                <a:highlight>
                  <a:srgbClr val="FFFFFF"/>
                </a:highlight>
                <a:latin typeface="Century Gothic"/>
                <a:ea typeface="Century Gothic"/>
                <a:cs typeface="Century Gothic"/>
                <a:sym typeface="Century Gothic"/>
              </a:rPr>
              <a:t> and adults from </a:t>
            </a:r>
            <a:r>
              <a:rPr b="1" lang="en">
                <a:solidFill>
                  <a:srgbClr val="000000"/>
                </a:solidFill>
                <a:highlight>
                  <a:srgbClr val="FFFFFF"/>
                </a:highlight>
                <a:latin typeface="Century Gothic"/>
                <a:ea typeface="Century Gothic"/>
                <a:cs typeface="Century Gothic"/>
                <a:sym typeface="Century Gothic"/>
              </a:rPr>
              <a:t>diverse</a:t>
            </a:r>
            <a:r>
              <a:rPr lang="en">
                <a:solidFill>
                  <a:srgbClr val="000000"/>
                </a:solidFill>
                <a:highlight>
                  <a:srgbClr val="FFFFFF"/>
                </a:highlight>
                <a:latin typeface="Century Gothic"/>
                <a:ea typeface="Century Gothic"/>
                <a:cs typeface="Century Gothic"/>
                <a:sym typeface="Century Gothic"/>
              </a:rPr>
              <a:t> </a:t>
            </a:r>
            <a:r>
              <a:rPr b="1" lang="en">
                <a:solidFill>
                  <a:srgbClr val="000000"/>
                </a:solidFill>
                <a:highlight>
                  <a:srgbClr val="FFFFFF"/>
                </a:highlight>
                <a:latin typeface="Century Gothic"/>
                <a:ea typeface="Century Gothic"/>
                <a:cs typeface="Century Gothic"/>
                <a:sym typeface="Century Gothic"/>
              </a:rPr>
              <a:t>backgrounds</a:t>
            </a:r>
            <a:r>
              <a:rPr lang="en">
                <a:solidFill>
                  <a:srgbClr val="000000"/>
                </a:solidFill>
                <a:highlight>
                  <a:srgbClr val="FFFFFF"/>
                </a:highlight>
                <a:latin typeface="Century Gothic"/>
                <a:ea typeface="Century Gothic"/>
                <a:cs typeface="Century Gothic"/>
                <a:sym typeface="Century Gothic"/>
              </a:rPr>
              <a:t> to grow food and learn on farms.</a:t>
            </a:r>
            <a:endParaRPr>
              <a:solidFill>
                <a:srgbClr val="000000"/>
              </a:solidFill>
              <a:highlight>
                <a:srgbClr val="FFFFFF"/>
              </a:highlight>
              <a:latin typeface="Century Gothic"/>
              <a:ea typeface="Century Gothic"/>
              <a:cs typeface="Century Gothic"/>
              <a:sym typeface="Century Gothic"/>
            </a:endParaRPr>
          </a:p>
          <a:p>
            <a:pPr indent="0" lvl="0" marL="0" rtl="0" algn="l">
              <a:spcBef>
                <a:spcPts val="1600"/>
              </a:spcBef>
              <a:spcAft>
                <a:spcPts val="1600"/>
              </a:spcAft>
              <a:buNone/>
            </a:pPr>
            <a:r>
              <a:rPr lang="en">
                <a:solidFill>
                  <a:srgbClr val="000000"/>
                </a:solidFill>
                <a:highlight>
                  <a:srgbClr val="FFFFFF"/>
                </a:highlight>
                <a:latin typeface="Century Gothic"/>
                <a:ea typeface="Century Gothic"/>
                <a:cs typeface="Century Gothic"/>
                <a:sym typeface="Century Gothic"/>
              </a:rPr>
              <a:t>The Food Project helps people feel connected to the land and to each other. It helps make sure that everyone has access to fresh, delicious food.</a:t>
            </a:r>
            <a:endParaRPr>
              <a:solidFill>
                <a:srgbClr val="000000"/>
              </a:solidFill>
              <a:highlight>
                <a:srgbClr val="FFFFFF"/>
              </a:highlight>
              <a:latin typeface="Century Gothic"/>
              <a:ea typeface="Century Gothic"/>
              <a:cs typeface="Century Gothic"/>
              <a:sym typeface="Century Gothic"/>
            </a:endParaRPr>
          </a:p>
        </p:txBody>
      </p:sp>
      <p:pic>
        <p:nvPicPr>
          <p:cNvPr id="123" name="Google Shape;123;p22"/>
          <p:cNvPicPr preferRelativeResize="0"/>
          <p:nvPr/>
        </p:nvPicPr>
        <p:blipFill>
          <a:blip r:embed="rId3">
            <a:alphaModFix/>
          </a:blip>
          <a:stretch>
            <a:fillRect/>
          </a:stretch>
        </p:blipFill>
        <p:spPr>
          <a:xfrm>
            <a:off x="3929850" y="891400"/>
            <a:ext cx="5059901" cy="3373276"/>
          </a:xfrm>
          <a:prstGeom prst="rect">
            <a:avLst/>
          </a:prstGeom>
          <a:noFill/>
          <a:ln>
            <a:noFill/>
          </a:ln>
        </p:spPr>
      </p:pic>
      <p:sp>
        <p:nvSpPr>
          <p:cNvPr id="124" name="Google Shape;124;p22"/>
          <p:cNvSpPr txBox="1"/>
          <p:nvPr/>
        </p:nvSpPr>
        <p:spPr>
          <a:xfrm>
            <a:off x="0" y="0"/>
            <a:ext cx="870900" cy="3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9</a:t>
            </a: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idx="1" type="body"/>
          </p:nvPr>
        </p:nvSpPr>
        <p:spPr>
          <a:xfrm>
            <a:off x="311700" y="2921425"/>
            <a:ext cx="8532300" cy="196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latin typeface="Century Gothic"/>
                <a:ea typeface="Century Gothic"/>
                <a:cs typeface="Century Gothic"/>
                <a:sym typeface="Century Gothic"/>
              </a:rPr>
              <a:t>Some</a:t>
            </a:r>
            <a:r>
              <a:rPr lang="en">
                <a:solidFill>
                  <a:srgbClr val="000000"/>
                </a:solidFill>
                <a:latin typeface="Century Gothic"/>
                <a:ea typeface="Century Gothic"/>
                <a:cs typeface="Century Gothic"/>
                <a:sym typeface="Century Gothic"/>
              </a:rPr>
              <a:t> local leaders work together. For instance, the Climate Resilience Solutions project has plans to prevent flooding in East Boston and Charlestown. A lot of different people are working together to help these communities. This team work is a good example of how local leaders can work together to help our Boston community.</a:t>
            </a:r>
            <a:endParaRPr b="1">
              <a:solidFill>
                <a:srgbClr val="000000"/>
              </a:solidFill>
              <a:latin typeface="Century Gothic"/>
              <a:ea typeface="Century Gothic"/>
              <a:cs typeface="Century Gothic"/>
              <a:sym typeface="Century Gothic"/>
            </a:endParaRPr>
          </a:p>
        </p:txBody>
      </p:sp>
      <p:pic>
        <p:nvPicPr>
          <p:cNvPr id="130" name="Google Shape;130;p23"/>
          <p:cNvPicPr preferRelativeResize="0"/>
          <p:nvPr/>
        </p:nvPicPr>
        <p:blipFill>
          <a:blip r:embed="rId3">
            <a:alphaModFix/>
          </a:blip>
          <a:stretch>
            <a:fillRect/>
          </a:stretch>
        </p:blipFill>
        <p:spPr>
          <a:xfrm>
            <a:off x="2576400" y="270725"/>
            <a:ext cx="4695926" cy="2593774"/>
          </a:xfrm>
          <a:prstGeom prst="rect">
            <a:avLst/>
          </a:prstGeom>
          <a:noFill/>
          <a:ln>
            <a:noFill/>
          </a:ln>
        </p:spPr>
      </p:pic>
      <p:sp>
        <p:nvSpPr>
          <p:cNvPr id="131" name="Google Shape;131;p23"/>
          <p:cNvSpPr txBox="1"/>
          <p:nvPr/>
        </p:nvSpPr>
        <p:spPr>
          <a:xfrm>
            <a:off x="311700" y="410725"/>
            <a:ext cx="2264700" cy="24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entury Gothic"/>
                <a:ea typeface="Century Gothic"/>
                <a:cs typeface="Century Gothic"/>
                <a:sym typeface="Century Gothic"/>
              </a:rPr>
              <a:t>Leading as part of a team</a:t>
            </a:r>
            <a:endParaRPr sz="2400">
              <a:latin typeface="Century Gothic"/>
              <a:ea typeface="Century Gothic"/>
              <a:cs typeface="Century Gothic"/>
              <a:sym typeface="Century Gothic"/>
            </a:endParaRPr>
          </a:p>
        </p:txBody>
      </p:sp>
      <p:sp>
        <p:nvSpPr>
          <p:cNvPr id="132" name="Google Shape;132;p23"/>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10</a:t>
            </a:r>
            <a:endParaRPr sz="1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idx="1" type="body"/>
          </p:nvPr>
        </p:nvSpPr>
        <p:spPr>
          <a:xfrm>
            <a:off x="311700" y="3261525"/>
            <a:ext cx="8520600" cy="15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entury Gothic"/>
                <a:ea typeface="Century Gothic"/>
                <a:cs typeface="Century Gothic"/>
                <a:sym typeface="Century Gothic"/>
              </a:rPr>
              <a:t>The </a:t>
            </a:r>
            <a:r>
              <a:rPr lang="en">
                <a:solidFill>
                  <a:srgbClr val="000000"/>
                </a:solidFill>
                <a:latin typeface="Century Gothic"/>
                <a:ea typeface="Century Gothic"/>
                <a:cs typeface="Century Gothic"/>
                <a:sym typeface="Century Gothic"/>
              </a:rPr>
              <a:t>Dudley Street Neighborhood Initiative is a team of people who work together to help local </a:t>
            </a:r>
            <a:r>
              <a:rPr b="1" lang="en">
                <a:solidFill>
                  <a:srgbClr val="000000"/>
                </a:solidFill>
                <a:latin typeface="Century Gothic"/>
                <a:ea typeface="Century Gothic"/>
                <a:cs typeface="Century Gothic"/>
                <a:sym typeface="Century Gothic"/>
              </a:rPr>
              <a:t>residents</a:t>
            </a:r>
            <a:r>
              <a:rPr lang="en">
                <a:solidFill>
                  <a:srgbClr val="000000"/>
                </a:solidFill>
                <a:latin typeface="Century Gothic"/>
                <a:ea typeface="Century Gothic"/>
                <a:cs typeface="Century Gothic"/>
                <a:sym typeface="Century Gothic"/>
              </a:rPr>
              <a:t>. The Dudley Street Neighborhood Initiative works with community members to </a:t>
            </a:r>
            <a:r>
              <a:rPr b="1" lang="en">
                <a:solidFill>
                  <a:srgbClr val="000000"/>
                </a:solidFill>
                <a:latin typeface="Century Gothic"/>
                <a:ea typeface="Century Gothic"/>
                <a:cs typeface="Century Gothic"/>
                <a:sym typeface="Century Gothic"/>
              </a:rPr>
              <a:t>advocate</a:t>
            </a:r>
            <a:r>
              <a:rPr lang="en">
                <a:solidFill>
                  <a:srgbClr val="000000"/>
                </a:solidFill>
                <a:latin typeface="Century Gothic"/>
                <a:ea typeface="Century Gothic"/>
                <a:cs typeface="Century Gothic"/>
                <a:sym typeface="Century Gothic"/>
              </a:rPr>
              <a:t> for what is important to create a diverse and healthy neighborhood. A community is stronger when people are </a:t>
            </a:r>
            <a:r>
              <a:rPr b="1" lang="en">
                <a:solidFill>
                  <a:srgbClr val="000000"/>
                </a:solidFill>
                <a:latin typeface="Century Gothic"/>
                <a:ea typeface="Century Gothic"/>
                <a:cs typeface="Century Gothic"/>
                <a:sym typeface="Century Gothic"/>
              </a:rPr>
              <a:t>empowered</a:t>
            </a:r>
            <a:r>
              <a:rPr lang="en">
                <a:solidFill>
                  <a:srgbClr val="000000"/>
                </a:solidFill>
                <a:latin typeface="Century Gothic"/>
                <a:ea typeface="Century Gothic"/>
                <a:cs typeface="Century Gothic"/>
                <a:sym typeface="Century Gothic"/>
              </a:rPr>
              <a:t> to make the changes they need.</a:t>
            </a:r>
            <a:endParaRPr>
              <a:solidFill>
                <a:srgbClr val="000000"/>
              </a:solidFill>
              <a:latin typeface="Century Gothic"/>
              <a:ea typeface="Century Gothic"/>
              <a:cs typeface="Century Gothic"/>
              <a:sym typeface="Century Gothic"/>
            </a:endParaRPr>
          </a:p>
          <a:p>
            <a:pPr indent="0" lvl="0" marL="0" rtl="0" algn="l">
              <a:spcBef>
                <a:spcPts val="1600"/>
              </a:spcBef>
              <a:spcAft>
                <a:spcPts val="0"/>
              </a:spcAft>
              <a:buNone/>
            </a:pPr>
            <a:r>
              <a:rPr lang="en">
                <a:solidFill>
                  <a:srgbClr val="000000"/>
                </a:solidFill>
                <a:latin typeface="Century Gothic"/>
                <a:ea typeface="Century Gothic"/>
                <a:cs typeface="Century Gothic"/>
                <a:sym typeface="Century Gothic"/>
              </a:rPr>
              <a:t> </a:t>
            </a:r>
            <a:endParaRPr>
              <a:solidFill>
                <a:srgbClr val="000000"/>
              </a:solidFill>
              <a:latin typeface="Century Gothic"/>
              <a:ea typeface="Century Gothic"/>
              <a:cs typeface="Century Gothic"/>
              <a:sym typeface="Century Gothic"/>
            </a:endParaRPr>
          </a:p>
          <a:p>
            <a:pPr indent="0" lvl="0" marL="0" rtl="0" algn="l">
              <a:spcBef>
                <a:spcPts val="1600"/>
              </a:spcBef>
              <a:spcAft>
                <a:spcPts val="1600"/>
              </a:spcAft>
              <a:buNone/>
            </a:pPr>
            <a:r>
              <a:t/>
            </a:r>
            <a:endParaRPr>
              <a:solidFill>
                <a:srgbClr val="000000"/>
              </a:solidFill>
              <a:latin typeface="Century Gothic"/>
              <a:ea typeface="Century Gothic"/>
              <a:cs typeface="Century Gothic"/>
              <a:sym typeface="Century Gothic"/>
            </a:endParaRPr>
          </a:p>
        </p:txBody>
      </p:sp>
      <p:sp>
        <p:nvSpPr>
          <p:cNvPr id="138" name="Google Shape;138;p24"/>
          <p:cNvSpPr txBox="1"/>
          <p:nvPr/>
        </p:nvSpPr>
        <p:spPr>
          <a:xfrm>
            <a:off x="311700" y="572600"/>
            <a:ext cx="2264700" cy="24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Century Gothic"/>
              <a:ea typeface="Century Gothic"/>
              <a:cs typeface="Century Gothic"/>
              <a:sym typeface="Century Gothic"/>
            </a:endParaRPr>
          </a:p>
        </p:txBody>
      </p:sp>
      <p:sp>
        <p:nvSpPr>
          <p:cNvPr id="139" name="Google Shape;139;p24"/>
          <p:cNvSpPr txBox="1"/>
          <p:nvPr/>
        </p:nvSpPr>
        <p:spPr>
          <a:xfrm>
            <a:off x="0" y="0"/>
            <a:ext cx="6909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11</a:t>
            </a:r>
            <a:endParaRPr sz="1200">
              <a:solidFill>
                <a:schemeClr val="dk1"/>
              </a:solidFill>
              <a:latin typeface="Calibri"/>
              <a:ea typeface="Calibri"/>
              <a:cs typeface="Calibri"/>
              <a:sym typeface="Calibri"/>
            </a:endParaRPr>
          </a:p>
        </p:txBody>
      </p:sp>
      <p:pic>
        <p:nvPicPr>
          <p:cNvPr id="140" name="Google Shape;140;p24"/>
          <p:cNvPicPr preferRelativeResize="0"/>
          <p:nvPr/>
        </p:nvPicPr>
        <p:blipFill>
          <a:blip r:embed="rId3">
            <a:alphaModFix/>
          </a:blip>
          <a:stretch>
            <a:fillRect/>
          </a:stretch>
        </p:blipFill>
        <p:spPr>
          <a:xfrm>
            <a:off x="2466161" y="496405"/>
            <a:ext cx="3794239" cy="240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311700" y="326700"/>
            <a:ext cx="8520600" cy="6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entury Gothic"/>
                <a:ea typeface="Century Gothic"/>
                <a:cs typeface="Century Gothic"/>
                <a:sym typeface="Century Gothic"/>
              </a:rPr>
              <a:t>Youth Leaders</a:t>
            </a:r>
            <a:endParaRPr>
              <a:latin typeface="Century Gothic"/>
              <a:ea typeface="Century Gothic"/>
              <a:cs typeface="Century Gothic"/>
              <a:sym typeface="Century Gothic"/>
            </a:endParaRPr>
          </a:p>
        </p:txBody>
      </p:sp>
      <p:sp>
        <p:nvSpPr>
          <p:cNvPr id="146" name="Google Shape;146;p25"/>
          <p:cNvSpPr txBox="1"/>
          <p:nvPr>
            <p:ph idx="1" type="body"/>
          </p:nvPr>
        </p:nvSpPr>
        <p:spPr>
          <a:xfrm>
            <a:off x="311700" y="972350"/>
            <a:ext cx="8520600" cy="367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latin typeface="Century Gothic"/>
                <a:ea typeface="Century Gothic"/>
                <a:cs typeface="Century Gothic"/>
                <a:sym typeface="Century Gothic"/>
              </a:rPr>
              <a:t>Some local leaders are </a:t>
            </a:r>
            <a:r>
              <a:rPr b="1" lang="en">
                <a:solidFill>
                  <a:srgbClr val="000000"/>
                </a:solidFill>
                <a:latin typeface="Century Gothic"/>
                <a:ea typeface="Century Gothic"/>
                <a:cs typeface="Century Gothic"/>
                <a:sym typeface="Century Gothic"/>
              </a:rPr>
              <a:t>youth</a:t>
            </a:r>
            <a:r>
              <a:rPr lang="en">
                <a:solidFill>
                  <a:srgbClr val="000000"/>
                </a:solidFill>
                <a:latin typeface="Century Gothic"/>
                <a:ea typeface="Century Gothic"/>
                <a:cs typeface="Century Gothic"/>
                <a:sym typeface="Century Gothic"/>
              </a:rPr>
              <a:t>. Young people can be leaders in many different ways. They can participate in programs like </a:t>
            </a:r>
            <a:r>
              <a:rPr i="1" lang="en">
                <a:solidFill>
                  <a:srgbClr val="000000"/>
                </a:solidFill>
                <a:latin typeface="Century Gothic"/>
                <a:ea typeface="Century Gothic"/>
                <a:cs typeface="Century Gothic"/>
                <a:sym typeface="Century Gothic"/>
              </a:rPr>
              <a:t>Musicians in Community</a:t>
            </a:r>
            <a:r>
              <a:rPr lang="en">
                <a:solidFill>
                  <a:srgbClr val="000000"/>
                </a:solidFill>
                <a:latin typeface="Century Gothic"/>
                <a:ea typeface="Century Gothic"/>
                <a:cs typeface="Century Gothic"/>
                <a:sym typeface="Century Gothic"/>
              </a:rPr>
              <a:t> where </a:t>
            </a:r>
            <a:r>
              <a:rPr lang="en">
                <a:solidFill>
                  <a:srgbClr val="000000"/>
                </a:solidFill>
                <a:highlight>
                  <a:srgbClr val="FFFFFF"/>
                </a:highlight>
                <a:latin typeface="Century Gothic"/>
                <a:ea typeface="Century Gothic"/>
                <a:cs typeface="Century Gothic"/>
                <a:sym typeface="Century Gothic"/>
              </a:rPr>
              <a:t>they </a:t>
            </a:r>
            <a:r>
              <a:rPr lang="en">
                <a:solidFill>
                  <a:srgbClr val="000000"/>
                </a:solidFill>
                <a:highlight>
                  <a:srgbClr val="FFFFFF"/>
                </a:highlight>
                <a:latin typeface="Century Gothic"/>
                <a:ea typeface="Century Gothic"/>
                <a:cs typeface="Century Gothic"/>
                <a:sym typeface="Century Gothic"/>
              </a:rPr>
              <a:t>learn to play, perform, and teach all forms of music. They can be </a:t>
            </a:r>
            <a:r>
              <a:rPr i="1" lang="en">
                <a:solidFill>
                  <a:srgbClr val="000000"/>
                </a:solidFill>
                <a:latin typeface="Century Gothic"/>
                <a:ea typeface="Century Gothic"/>
                <a:cs typeface="Century Gothic"/>
                <a:sym typeface="Century Gothic"/>
              </a:rPr>
              <a:t>Y</a:t>
            </a:r>
            <a:r>
              <a:rPr i="1" lang="en">
                <a:solidFill>
                  <a:srgbClr val="000000"/>
                </a:solidFill>
                <a:highlight>
                  <a:srgbClr val="FFFFFF"/>
                </a:highlight>
                <a:latin typeface="Century Gothic"/>
                <a:ea typeface="Century Gothic"/>
                <a:cs typeface="Century Gothic"/>
                <a:sym typeface="Century Gothic"/>
              </a:rPr>
              <a:t>outh Community Organizers</a:t>
            </a:r>
            <a:r>
              <a:rPr lang="en">
                <a:solidFill>
                  <a:srgbClr val="000000"/>
                </a:solidFill>
                <a:highlight>
                  <a:srgbClr val="FFFFFF"/>
                </a:highlight>
                <a:latin typeface="Century Gothic"/>
                <a:ea typeface="Century Gothic"/>
                <a:cs typeface="Century Gothic"/>
                <a:sym typeface="Century Gothic"/>
              </a:rPr>
              <a:t> who learn to advocate for themselves, their schools, and their communities. </a:t>
            </a:r>
            <a:r>
              <a:rPr lang="en">
                <a:solidFill>
                  <a:srgbClr val="000000"/>
                </a:solidFill>
                <a:latin typeface="Century Gothic"/>
                <a:ea typeface="Century Gothic"/>
                <a:cs typeface="Century Gothic"/>
                <a:sym typeface="Century Gothic"/>
              </a:rPr>
              <a:t>They can make their voices heard about important topics.</a:t>
            </a:r>
            <a:endParaRPr>
              <a:solidFill>
                <a:srgbClr val="000000"/>
              </a:solidFill>
            </a:endParaRPr>
          </a:p>
        </p:txBody>
      </p:sp>
      <p:pic>
        <p:nvPicPr>
          <p:cNvPr id="147" name="Google Shape;147;p25"/>
          <p:cNvPicPr preferRelativeResize="0"/>
          <p:nvPr/>
        </p:nvPicPr>
        <p:blipFill>
          <a:blip r:embed="rId3">
            <a:alphaModFix/>
          </a:blip>
          <a:stretch>
            <a:fillRect/>
          </a:stretch>
        </p:blipFill>
        <p:spPr>
          <a:xfrm>
            <a:off x="1167300" y="3079825"/>
            <a:ext cx="2857500" cy="1905000"/>
          </a:xfrm>
          <a:prstGeom prst="rect">
            <a:avLst/>
          </a:prstGeom>
          <a:noFill/>
          <a:ln>
            <a:noFill/>
          </a:ln>
        </p:spPr>
      </p:pic>
      <p:pic>
        <p:nvPicPr>
          <p:cNvPr id="148" name="Google Shape;148;p25"/>
          <p:cNvPicPr preferRelativeResize="0"/>
          <p:nvPr/>
        </p:nvPicPr>
        <p:blipFill>
          <a:blip r:embed="rId4">
            <a:alphaModFix/>
          </a:blip>
          <a:stretch>
            <a:fillRect/>
          </a:stretch>
        </p:blipFill>
        <p:spPr>
          <a:xfrm>
            <a:off x="4826625" y="3117175"/>
            <a:ext cx="2857500" cy="1905000"/>
          </a:xfrm>
          <a:prstGeom prst="rect">
            <a:avLst/>
          </a:prstGeom>
          <a:noFill/>
          <a:ln>
            <a:noFill/>
          </a:ln>
        </p:spPr>
      </p:pic>
      <p:sp>
        <p:nvSpPr>
          <p:cNvPr id="149" name="Google Shape;149;p25"/>
          <p:cNvSpPr txBox="1"/>
          <p:nvPr/>
        </p:nvSpPr>
        <p:spPr>
          <a:xfrm>
            <a:off x="0" y="0"/>
            <a:ext cx="7281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12</a:t>
            </a:r>
            <a:endParaRPr sz="1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idx="1" type="body"/>
          </p:nvPr>
        </p:nvSpPr>
        <p:spPr>
          <a:xfrm>
            <a:off x="4615050" y="1041550"/>
            <a:ext cx="4178400" cy="343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latin typeface="Century Gothic"/>
                <a:ea typeface="Century Gothic"/>
                <a:cs typeface="Century Gothic"/>
                <a:sym typeface="Century Gothic"/>
              </a:rPr>
              <a:t>School principals are local leaders too</a:t>
            </a:r>
            <a:r>
              <a:rPr lang="en">
                <a:solidFill>
                  <a:srgbClr val="000000"/>
                </a:solidFill>
                <a:latin typeface="Century Gothic"/>
                <a:ea typeface="Century Gothic"/>
                <a:cs typeface="Century Gothic"/>
                <a:sym typeface="Century Gothic"/>
              </a:rPr>
              <a:t>. Principals run many aspects of the school day, making sure the day goes smoothly for everyone in the school community. Students, families, and staff all depend on principals. Principals also have a role in connecting </a:t>
            </a:r>
            <a:r>
              <a:rPr b="1" lang="en">
                <a:solidFill>
                  <a:srgbClr val="000000"/>
                </a:solidFill>
                <a:latin typeface="Century Gothic"/>
                <a:ea typeface="Century Gothic"/>
                <a:cs typeface="Century Gothic"/>
                <a:sym typeface="Century Gothic"/>
              </a:rPr>
              <a:t>community</a:t>
            </a:r>
            <a:r>
              <a:rPr lang="en">
                <a:solidFill>
                  <a:srgbClr val="000000"/>
                </a:solidFill>
                <a:latin typeface="Century Gothic"/>
                <a:ea typeface="Century Gothic"/>
                <a:cs typeface="Century Gothic"/>
                <a:sym typeface="Century Gothic"/>
              </a:rPr>
              <a:t> </a:t>
            </a:r>
            <a:r>
              <a:rPr b="1" lang="en">
                <a:solidFill>
                  <a:srgbClr val="000000"/>
                </a:solidFill>
                <a:latin typeface="Century Gothic"/>
                <a:ea typeface="Century Gothic"/>
                <a:cs typeface="Century Gothic"/>
                <a:sym typeface="Century Gothic"/>
              </a:rPr>
              <a:t>members</a:t>
            </a:r>
            <a:r>
              <a:rPr lang="en">
                <a:solidFill>
                  <a:srgbClr val="000000"/>
                </a:solidFill>
                <a:latin typeface="Century Gothic"/>
                <a:ea typeface="Century Gothic"/>
                <a:cs typeface="Century Gothic"/>
                <a:sym typeface="Century Gothic"/>
              </a:rPr>
              <a:t> in the school neighborhood. Principals are important local leaders.</a:t>
            </a:r>
            <a:endParaRPr b="1">
              <a:solidFill>
                <a:srgbClr val="000000"/>
              </a:solidFill>
              <a:latin typeface="Century Gothic"/>
              <a:ea typeface="Century Gothic"/>
              <a:cs typeface="Century Gothic"/>
              <a:sym typeface="Century Gothic"/>
            </a:endParaRPr>
          </a:p>
        </p:txBody>
      </p:sp>
      <p:sp>
        <p:nvSpPr>
          <p:cNvPr id="155" name="Google Shape;155;p26"/>
          <p:cNvSpPr txBox="1"/>
          <p:nvPr/>
        </p:nvSpPr>
        <p:spPr>
          <a:xfrm>
            <a:off x="311700" y="410725"/>
            <a:ext cx="3050700" cy="24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Century Gothic"/>
                <a:ea typeface="Century Gothic"/>
                <a:cs typeface="Century Gothic"/>
                <a:sym typeface="Century Gothic"/>
              </a:rPr>
              <a:t>School Leaders</a:t>
            </a:r>
            <a:endParaRPr sz="2800">
              <a:latin typeface="Century Gothic"/>
              <a:ea typeface="Century Gothic"/>
              <a:cs typeface="Century Gothic"/>
              <a:sym typeface="Century Gothic"/>
            </a:endParaRPr>
          </a:p>
        </p:txBody>
      </p:sp>
      <p:sp>
        <p:nvSpPr>
          <p:cNvPr id="156" name="Google Shape;156;p26"/>
          <p:cNvSpPr txBox="1"/>
          <p:nvPr/>
        </p:nvSpPr>
        <p:spPr>
          <a:xfrm>
            <a:off x="0" y="0"/>
            <a:ext cx="896100" cy="4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13</a:t>
            </a:r>
            <a:endParaRPr sz="1200">
              <a:solidFill>
                <a:schemeClr val="dk1"/>
              </a:solidFill>
              <a:latin typeface="Calibri"/>
              <a:ea typeface="Calibri"/>
              <a:cs typeface="Calibri"/>
              <a:sym typeface="Calibri"/>
            </a:endParaRPr>
          </a:p>
        </p:txBody>
      </p:sp>
      <p:pic>
        <p:nvPicPr>
          <p:cNvPr id="157" name="Google Shape;157;p26"/>
          <p:cNvPicPr preferRelativeResize="0"/>
          <p:nvPr/>
        </p:nvPicPr>
        <p:blipFill>
          <a:blip r:embed="rId3">
            <a:alphaModFix/>
          </a:blip>
          <a:stretch>
            <a:fillRect/>
          </a:stretch>
        </p:blipFill>
        <p:spPr>
          <a:xfrm>
            <a:off x="246375" y="1504496"/>
            <a:ext cx="4003400" cy="25139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idx="1" type="body"/>
          </p:nvPr>
        </p:nvSpPr>
        <p:spPr>
          <a:xfrm>
            <a:off x="407700" y="1117125"/>
            <a:ext cx="8424600" cy="34164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rPr lang="en" sz="1200">
                <a:solidFill>
                  <a:srgbClr val="000000"/>
                </a:solidFill>
                <a:latin typeface="Calibri"/>
                <a:ea typeface="Calibri"/>
                <a:cs typeface="Calibri"/>
                <a:sym typeface="Calibri"/>
              </a:rPr>
              <a:t>Slide 1: </a:t>
            </a:r>
            <a:r>
              <a:rPr lang="en" sz="1200">
                <a:solidFill>
                  <a:srgbClr val="000000"/>
                </a:solidFill>
                <a:uFill>
                  <a:noFill/>
                </a:uFill>
                <a:latin typeface="Calibri"/>
                <a:ea typeface="Calibri"/>
                <a:cs typeface="Calibri"/>
                <a:sym typeface="Calibri"/>
                <a:hlinkClick r:id="rId3">
                  <a:extLst>
                    <a:ext uri="{A12FA001-AC4F-418D-AE19-62706E023703}">
                      <ahyp:hlinkClr val="tx"/>
                    </a:ext>
                  </a:extLst>
                </a:hlinkClick>
              </a:rPr>
              <a:t>https://www.boston.gov/departments/mayors-office</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2: </a:t>
            </a:r>
            <a:r>
              <a:rPr lang="en" sz="1200">
                <a:solidFill>
                  <a:srgbClr val="000000"/>
                </a:solidFill>
                <a:uFill>
                  <a:noFill/>
                </a:uFill>
                <a:latin typeface="Calibri"/>
                <a:ea typeface="Calibri"/>
                <a:cs typeface="Calibri"/>
                <a:sym typeface="Calibri"/>
                <a:hlinkClick r:id="rId4">
                  <a:extLst>
                    <a:ext uri="{A12FA001-AC4F-418D-AE19-62706E023703}">
                      <ahyp:hlinkClr val="tx"/>
                    </a:ext>
                  </a:extLst>
                </a:hlinkClick>
              </a:rPr>
              <a:t>https://www.boston.gov/departments/mayors-office#my-brother-039-s-keeper-boston</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3: </a:t>
            </a:r>
            <a:r>
              <a:rPr lang="en" sz="1200">
                <a:solidFill>
                  <a:srgbClr val="000000"/>
                </a:solidFill>
                <a:uFill>
                  <a:noFill/>
                </a:uFill>
                <a:latin typeface="Calibri"/>
                <a:ea typeface="Calibri"/>
                <a:cs typeface="Calibri"/>
                <a:sym typeface="Calibri"/>
                <a:hlinkClick r:id="rId5">
                  <a:extLst>
                    <a:ext uri="{A12FA001-AC4F-418D-AE19-62706E023703}">
                      <ahyp:hlinkClr val="tx"/>
                    </a:ext>
                  </a:extLst>
                </a:hlinkClick>
              </a:rPr>
              <a:t>https://www.boston.gov/news/15-million-investment-universal-pre-k-guarantee-equitable-access-free-high-quality-pre-k-all</a:t>
            </a:r>
            <a:r>
              <a:rPr lang="en" sz="1200">
                <a:solidFill>
                  <a:srgbClr val="000000"/>
                </a:solidFill>
                <a:latin typeface="Calibri"/>
                <a:ea typeface="Calibri"/>
                <a:cs typeface="Calibri"/>
                <a:sym typeface="Calibri"/>
              </a:rPr>
              <a:t>, </a:t>
            </a:r>
            <a:r>
              <a:rPr lang="en" sz="1200">
                <a:solidFill>
                  <a:srgbClr val="000000"/>
                </a:solidFill>
                <a:uFill>
                  <a:noFill/>
                </a:uFill>
                <a:latin typeface="Calibri"/>
                <a:ea typeface="Calibri"/>
                <a:cs typeface="Calibri"/>
                <a:sym typeface="Calibri"/>
                <a:hlinkClick r:id="rId6">
                  <a:extLst>
                    <a:ext uri="{A12FA001-AC4F-418D-AE19-62706E023703}">
                      <ahyp:hlinkClr val="tx"/>
                    </a:ext>
                  </a:extLst>
                </a:hlinkClick>
              </a:rPr>
              <a:t>https://www.barrfoundation.org/blog/charting-a-course-to-universal-high-quality-pre-k</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4: </a:t>
            </a:r>
            <a:r>
              <a:rPr lang="en" sz="1200">
                <a:solidFill>
                  <a:srgbClr val="000000"/>
                </a:solidFill>
                <a:latin typeface="Calibri"/>
                <a:ea typeface="Calibri"/>
                <a:cs typeface="Calibri"/>
                <a:sym typeface="Calibri"/>
              </a:rPr>
              <a:t>Still from https://www.youtube.com/watch?v=swMiHkWBJBA</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5: https://twitter.com/ayannapressley/status/1036985859361394689</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6: </a:t>
            </a:r>
            <a:r>
              <a:rPr lang="en" sz="1200">
                <a:solidFill>
                  <a:srgbClr val="000000"/>
                </a:solidFill>
                <a:uFill>
                  <a:noFill/>
                </a:uFill>
                <a:latin typeface="Calibri"/>
                <a:ea typeface="Calibri"/>
                <a:cs typeface="Calibri"/>
                <a:sym typeface="Calibri"/>
                <a:hlinkClick r:id="rId7">
                  <a:extLst>
                    <a:ext uri="{A12FA001-AC4F-418D-AE19-62706E023703}">
                      <ahyp:hlinkClr val="tx"/>
                    </a:ext>
                  </a:extLst>
                </a:hlinkClick>
              </a:rPr>
              <a:t>https://womenscenter.unc.edu/2016/03/inspiration-for-womens-history-month-wangari-maathai/</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7: </a:t>
            </a:r>
            <a:r>
              <a:rPr lang="en" sz="1200">
                <a:solidFill>
                  <a:srgbClr val="000000"/>
                </a:solidFill>
                <a:uFill>
                  <a:noFill/>
                </a:uFill>
                <a:latin typeface="Calibri"/>
                <a:ea typeface="Calibri"/>
                <a:cs typeface="Calibri"/>
                <a:sym typeface="Calibri"/>
                <a:hlinkClick r:id="rId8">
                  <a:extLst>
                    <a:ext uri="{A12FA001-AC4F-418D-AE19-62706E023703}">
                      <ahyp:hlinkClr val="tx"/>
                    </a:ext>
                  </a:extLst>
                </a:hlinkClick>
              </a:rPr>
              <a:t>http://haleyhouse.org/who-we-are/mission/</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8: </a:t>
            </a:r>
            <a:r>
              <a:rPr lang="en" sz="1200">
                <a:solidFill>
                  <a:srgbClr val="000000"/>
                </a:solidFill>
                <a:uFill>
                  <a:noFill/>
                </a:uFill>
                <a:latin typeface="Calibri"/>
                <a:ea typeface="Calibri"/>
                <a:cs typeface="Calibri"/>
                <a:sym typeface="Calibri"/>
                <a:hlinkClick r:id="rId9">
                  <a:extLst>
                    <a:ext uri="{A12FA001-AC4F-418D-AE19-62706E023703}">
                      <ahyp:hlinkClr val="tx"/>
                    </a:ext>
                  </a:extLst>
                </a:hlinkClick>
              </a:rPr>
              <a:t>http://haleyhouse.org/who-we-are/mission/</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9: </a:t>
            </a:r>
            <a:r>
              <a:rPr lang="en" sz="1200">
                <a:solidFill>
                  <a:srgbClr val="000000"/>
                </a:solidFill>
                <a:uFill>
                  <a:noFill/>
                </a:uFill>
                <a:latin typeface="Calibri"/>
                <a:ea typeface="Calibri"/>
                <a:cs typeface="Calibri"/>
                <a:sym typeface="Calibri"/>
                <a:hlinkClick r:id="rId10">
                  <a:extLst>
                    <a:ext uri="{A12FA001-AC4F-418D-AE19-62706E023703}">
                      <ahyp:hlinkClr val="tx"/>
                    </a:ext>
                  </a:extLst>
                </a:hlinkClick>
              </a:rPr>
              <a:t>http://bostonvoyager.com/interview/meet-james-harrison-food-project-dorchester/</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10: </a:t>
            </a:r>
            <a:r>
              <a:rPr lang="en" sz="1200">
                <a:solidFill>
                  <a:srgbClr val="000000"/>
                </a:solidFill>
                <a:uFill>
                  <a:noFill/>
                </a:uFill>
                <a:latin typeface="Calibri"/>
                <a:ea typeface="Calibri"/>
                <a:cs typeface="Calibri"/>
                <a:sym typeface="Calibri"/>
                <a:hlinkClick r:id="rId11">
                  <a:extLst>
                    <a:ext uri="{A12FA001-AC4F-418D-AE19-62706E023703}">
                      <ahyp:hlinkClr val="tx"/>
                    </a:ext>
                  </a:extLst>
                </a:hlinkClick>
              </a:rPr>
              <a:t>http://www.stoss.net/projects/50/coastal-resilience-solutions/</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11: </a:t>
            </a:r>
            <a:r>
              <a:rPr lang="en" sz="1200">
                <a:solidFill>
                  <a:srgbClr val="000000"/>
                </a:solidFill>
                <a:uFill>
                  <a:noFill/>
                </a:uFill>
                <a:latin typeface="Calibri"/>
                <a:ea typeface="Calibri"/>
                <a:cs typeface="Calibri"/>
                <a:sym typeface="Calibri"/>
                <a:hlinkClick r:id="rId12">
                  <a:extLst>
                    <a:ext uri="{A12FA001-AC4F-418D-AE19-62706E023703}">
                      <ahyp:hlinkClr val="tx"/>
                    </a:ext>
                  </a:extLst>
                </a:hlinkClick>
              </a:rPr>
              <a:t>https://www.dsni.org/</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12: </a:t>
            </a:r>
            <a:r>
              <a:rPr lang="en" sz="1200">
                <a:solidFill>
                  <a:srgbClr val="000000"/>
                </a:solidFill>
                <a:uFill>
                  <a:noFill/>
                </a:uFill>
                <a:latin typeface="Calibri"/>
                <a:ea typeface="Calibri"/>
                <a:cs typeface="Calibri"/>
                <a:sym typeface="Calibri"/>
                <a:hlinkClick r:id="rId13">
                  <a:extLst>
                    <a:ext uri="{A12FA001-AC4F-418D-AE19-62706E023703}">
                      <ahyp:hlinkClr val="tx"/>
                    </a:ext>
                  </a:extLst>
                </a:hlinkClick>
              </a:rPr>
              <a:t>https://www.hydesquare.org/what-we-do/jovenes-en-accion/</a:t>
            </a:r>
            <a:r>
              <a:rPr lang="en"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rPr lang="en" sz="1200">
                <a:solidFill>
                  <a:srgbClr val="000000"/>
                </a:solidFill>
                <a:latin typeface="Calibri"/>
                <a:ea typeface="Calibri"/>
                <a:cs typeface="Calibri"/>
                <a:sym typeface="Calibri"/>
              </a:rPr>
              <a:t>Slide 13: </a:t>
            </a:r>
            <a:r>
              <a:rPr lang="en" sz="1200">
                <a:solidFill>
                  <a:srgbClr val="000000"/>
                </a:solidFill>
                <a:uFill>
                  <a:noFill/>
                </a:uFill>
                <a:latin typeface="Calibri"/>
                <a:ea typeface="Calibri"/>
                <a:cs typeface="Calibri"/>
                <a:sym typeface="Calibri"/>
                <a:hlinkClick r:id="rId14">
                  <a:extLst>
                    <a:ext uri="{A12FA001-AC4F-418D-AE19-62706E023703}">
                      <ahyp:hlinkClr val="tx"/>
                    </a:ext>
                  </a:extLst>
                </a:hlinkClick>
              </a:rPr>
              <a:t>https://www.aitonelementary.org/</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t/>
            </a:r>
            <a:endParaRPr sz="1200">
              <a:solidFill>
                <a:schemeClr val="dk1"/>
              </a:solidFill>
              <a:latin typeface="Calibri"/>
              <a:ea typeface="Calibri"/>
              <a:cs typeface="Calibri"/>
              <a:sym typeface="Calibri"/>
            </a:endParaRPr>
          </a:p>
          <a:p>
            <a:pPr indent="0" lvl="0" marL="0" rtl="0" algn="l">
              <a:lnSpc>
                <a:spcPct val="114000"/>
              </a:lnSpc>
              <a:spcBef>
                <a:spcPts val="400"/>
              </a:spcBef>
              <a:spcAft>
                <a:spcPts val="0"/>
              </a:spcAft>
              <a:buNone/>
            </a:pPr>
            <a:r>
              <a:t/>
            </a:r>
            <a:endParaRPr sz="1200">
              <a:solidFill>
                <a:schemeClr val="dk1"/>
              </a:solidFill>
              <a:latin typeface="Calibri"/>
              <a:ea typeface="Calibri"/>
              <a:cs typeface="Calibri"/>
              <a:sym typeface="Calibri"/>
            </a:endParaRPr>
          </a:p>
          <a:p>
            <a:pPr indent="0" lvl="0" marL="0" rtl="0" algn="l">
              <a:lnSpc>
                <a:spcPct val="114000"/>
              </a:lnSpc>
              <a:spcBef>
                <a:spcPts val="400"/>
              </a:spcBef>
              <a:spcAft>
                <a:spcPts val="0"/>
              </a:spcAft>
              <a:buNone/>
            </a:pPr>
            <a:r>
              <a:t/>
            </a:r>
            <a:endParaRPr sz="1200">
              <a:solidFill>
                <a:srgbClr val="000000"/>
              </a:solidFill>
              <a:latin typeface="Calibri"/>
              <a:ea typeface="Calibri"/>
              <a:cs typeface="Calibri"/>
              <a:sym typeface="Calibri"/>
            </a:endParaRPr>
          </a:p>
          <a:p>
            <a:pPr indent="0" lvl="0" marL="0" rtl="0" algn="l">
              <a:lnSpc>
                <a:spcPct val="114000"/>
              </a:lnSpc>
              <a:spcBef>
                <a:spcPts val="400"/>
              </a:spcBef>
              <a:spcAft>
                <a:spcPts val="0"/>
              </a:spcAft>
              <a:buNone/>
            </a:pPr>
            <a:r>
              <a:t/>
            </a:r>
            <a:endParaRPr sz="1200">
              <a:solidFill>
                <a:srgbClr val="000000"/>
              </a:solidFill>
              <a:latin typeface="Calibri"/>
              <a:ea typeface="Calibri"/>
              <a:cs typeface="Calibri"/>
              <a:sym typeface="Calibri"/>
            </a:endParaRPr>
          </a:p>
          <a:p>
            <a:pPr indent="0" lvl="0" marL="0" rtl="0" algn="l">
              <a:spcBef>
                <a:spcPts val="400"/>
              </a:spcBef>
              <a:spcAft>
                <a:spcPts val="1600"/>
              </a:spcAft>
              <a:buNone/>
            </a:pPr>
            <a:r>
              <a:t/>
            </a:r>
            <a:endParaRPr sz="1200">
              <a:latin typeface="Calibri"/>
              <a:ea typeface="Calibri"/>
              <a:cs typeface="Calibri"/>
              <a:sym typeface="Calibri"/>
            </a:endParaRPr>
          </a:p>
        </p:txBody>
      </p:sp>
      <p:sp>
        <p:nvSpPr>
          <p:cNvPr id="163" name="Google Shape;16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Citations</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1</a:t>
            </a:r>
            <a:endParaRPr sz="1200">
              <a:latin typeface="Calibri"/>
              <a:ea typeface="Calibri"/>
              <a:cs typeface="Calibri"/>
              <a:sym typeface="Calibri"/>
            </a:endParaRPr>
          </a:p>
        </p:txBody>
      </p:sp>
      <p:pic>
        <p:nvPicPr>
          <p:cNvPr id="61" name="Google Shape;61;p14"/>
          <p:cNvPicPr preferRelativeResize="0"/>
          <p:nvPr/>
        </p:nvPicPr>
        <p:blipFill>
          <a:blip r:embed="rId3">
            <a:alphaModFix/>
          </a:blip>
          <a:stretch>
            <a:fillRect/>
          </a:stretch>
        </p:blipFill>
        <p:spPr>
          <a:xfrm>
            <a:off x="4134225" y="1153275"/>
            <a:ext cx="4391025" cy="2762250"/>
          </a:xfrm>
          <a:prstGeom prst="rect">
            <a:avLst/>
          </a:prstGeom>
          <a:noFill/>
          <a:ln>
            <a:noFill/>
          </a:ln>
        </p:spPr>
      </p:pic>
      <p:sp>
        <p:nvSpPr>
          <p:cNvPr id="62" name="Google Shape;62;p14"/>
          <p:cNvSpPr txBox="1"/>
          <p:nvPr>
            <p:ph idx="1" type="body"/>
          </p:nvPr>
        </p:nvSpPr>
        <p:spPr>
          <a:xfrm>
            <a:off x="251000" y="1587150"/>
            <a:ext cx="3748800" cy="1969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Martin J. Walsh is a </a:t>
            </a:r>
            <a:r>
              <a:rPr b="1" lang="en">
                <a:solidFill>
                  <a:srgbClr val="000000"/>
                </a:solidFill>
                <a:latin typeface="Century Gothic"/>
                <a:ea typeface="Century Gothic"/>
                <a:cs typeface="Century Gothic"/>
                <a:sym typeface="Century Gothic"/>
              </a:rPr>
              <a:t>local</a:t>
            </a:r>
            <a:r>
              <a:rPr lang="en">
                <a:solidFill>
                  <a:srgbClr val="000000"/>
                </a:solidFill>
                <a:latin typeface="Century Gothic"/>
                <a:ea typeface="Century Gothic"/>
                <a:cs typeface="Century Gothic"/>
                <a:sym typeface="Century Gothic"/>
              </a:rPr>
              <a:t> leader. He is the mayor of the city of Boston. A mayor is someone who is </a:t>
            </a:r>
            <a:r>
              <a:rPr b="1" lang="en">
                <a:solidFill>
                  <a:srgbClr val="000000"/>
                </a:solidFill>
                <a:latin typeface="Century Gothic"/>
                <a:ea typeface="Century Gothic"/>
                <a:cs typeface="Century Gothic"/>
                <a:sym typeface="Century Gothic"/>
              </a:rPr>
              <a:t>elected</a:t>
            </a:r>
            <a:r>
              <a:rPr lang="en">
                <a:solidFill>
                  <a:srgbClr val="000000"/>
                </a:solidFill>
                <a:latin typeface="Century Gothic"/>
                <a:ea typeface="Century Gothic"/>
                <a:cs typeface="Century Gothic"/>
                <a:sym typeface="Century Gothic"/>
              </a:rPr>
              <a:t> by the people to lead the city. </a:t>
            </a:r>
            <a:endParaRPr>
              <a:solidFill>
                <a:srgbClr val="000000"/>
              </a:solidFill>
              <a:latin typeface="Century Gothic"/>
              <a:ea typeface="Century Gothic"/>
              <a:cs typeface="Century Gothic"/>
              <a:sym typeface="Century Gothic"/>
            </a:endParaRPr>
          </a:p>
        </p:txBody>
      </p:sp>
      <p:sp>
        <p:nvSpPr>
          <p:cNvPr id="63" name="Google Shape;63;p14"/>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entury Gothic"/>
                <a:ea typeface="Century Gothic"/>
                <a:cs typeface="Century Gothic"/>
                <a:sym typeface="Century Gothic"/>
              </a:rPr>
              <a:t>Elected Leaders</a:t>
            </a:r>
            <a:endParaRPr>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2</a:t>
            </a:r>
            <a:endParaRPr sz="1200">
              <a:latin typeface="Calibri"/>
              <a:ea typeface="Calibri"/>
              <a:cs typeface="Calibri"/>
              <a:sym typeface="Calibri"/>
            </a:endParaRPr>
          </a:p>
        </p:txBody>
      </p:sp>
      <p:pic>
        <p:nvPicPr>
          <p:cNvPr id="69" name="Google Shape;69;p15"/>
          <p:cNvPicPr preferRelativeResize="0"/>
          <p:nvPr/>
        </p:nvPicPr>
        <p:blipFill>
          <a:blip r:embed="rId3">
            <a:alphaModFix/>
          </a:blip>
          <a:stretch>
            <a:fillRect/>
          </a:stretch>
        </p:blipFill>
        <p:spPr>
          <a:xfrm>
            <a:off x="1353550" y="158050"/>
            <a:ext cx="6175550" cy="3321276"/>
          </a:xfrm>
          <a:prstGeom prst="rect">
            <a:avLst/>
          </a:prstGeom>
          <a:noFill/>
          <a:ln>
            <a:noFill/>
          </a:ln>
        </p:spPr>
      </p:pic>
      <p:sp>
        <p:nvSpPr>
          <p:cNvPr id="70" name="Google Shape;70;p15"/>
          <p:cNvSpPr txBox="1"/>
          <p:nvPr>
            <p:ph idx="1" type="body"/>
          </p:nvPr>
        </p:nvSpPr>
        <p:spPr>
          <a:xfrm>
            <a:off x="532075" y="3954025"/>
            <a:ext cx="8300400" cy="615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The mayor has many projects that </a:t>
            </a:r>
            <a:r>
              <a:rPr b="1" lang="en">
                <a:solidFill>
                  <a:srgbClr val="000000"/>
                </a:solidFill>
                <a:highlight>
                  <a:srgbClr val="FFFFFF"/>
                </a:highlight>
                <a:latin typeface="Century Gothic"/>
                <a:ea typeface="Century Gothic"/>
                <a:cs typeface="Century Gothic"/>
                <a:sym typeface="Century Gothic"/>
              </a:rPr>
              <a:t>support</a:t>
            </a:r>
            <a:r>
              <a:rPr lang="en">
                <a:solidFill>
                  <a:srgbClr val="000000"/>
                </a:solidFill>
                <a:highlight>
                  <a:srgbClr val="FFFFFF"/>
                </a:highlight>
                <a:latin typeface="Century Gothic"/>
                <a:ea typeface="Century Gothic"/>
                <a:cs typeface="Century Gothic"/>
                <a:sym typeface="Century Gothic"/>
              </a:rPr>
              <a:t> different groups of people in the city. For example, one of his important projects is to create job </a:t>
            </a:r>
            <a:r>
              <a:rPr b="1" lang="en">
                <a:solidFill>
                  <a:srgbClr val="000000"/>
                </a:solidFill>
                <a:highlight>
                  <a:srgbClr val="FFFFFF"/>
                </a:highlight>
                <a:latin typeface="Century Gothic"/>
                <a:ea typeface="Century Gothic"/>
                <a:cs typeface="Century Gothic"/>
                <a:sym typeface="Century Gothic"/>
              </a:rPr>
              <a:t>opportunities</a:t>
            </a:r>
            <a:r>
              <a:rPr lang="en">
                <a:solidFill>
                  <a:srgbClr val="000000"/>
                </a:solidFill>
                <a:highlight>
                  <a:srgbClr val="FFFFFF"/>
                </a:highlight>
                <a:latin typeface="Century Gothic"/>
                <a:ea typeface="Century Gothic"/>
                <a:cs typeface="Century Gothic"/>
                <a:sym typeface="Century Gothic"/>
              </a:rPr>
              <a:t> in the community for young men of color.</a:t>
            </a:r>
            <a:endParaRPr>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idx="1" type="body"/>
          </p:nvPr>
        </p:nvSpPr>
        <p:spPr>
          <a:xfrm>
            <a:off x="311700" y="3761950"/>
            <a:ext cx="8346300" cy="1073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A new project that the mayor is supporting is Universal Pre-K. This project will mean that eventually all 4-year olds in Boston will have a spot in an excellent Pre-K program.</a:t>
            </a:r>
            <a:endParaRPr>
              <a:solidFill>
                <a:srgbClr val="000000"/>
              </a:solidFill>
              <a:latin typeface="Century Gothic"/>
              <a:ea typeface="Century Gothic"/>
              <a:cs typeface="Century Gothic"/>
              <a:sym typeface="Century Gothic"/>
            </a:endParaRPr>
          </a:p>
        </p:txBody>
      </p:sp>
      <p:pic>
        <p:nvPicPr>
          <p:cNvPr id="76" name="Google Shape;76;p16"/>
          <p:cNvPicPr preferRelativeResize="0"/>
          <p:nvPr/>
        </p:nvPicPr>
        <p:blipFill>
          <a:blip r:embed="rId3">
            <a:alphaModFix/>
          </a:blip>
          <a:stretch>
            <a:fillRect/>
          </a:stretch>
        </p:blipFill>
        <p:spPr>
          <a:xfrm>
            <a:off x="4303375" y="1110850"/>
            <a:ext cx="4628976" cy="1906550"/>
          </a:xfrm>
          <a:prstGeom prst="rect">
            <a:avLst/>
          </a:prstGeom>
          <a:noFill/>
          <a:ln>
            <a:noFill/>
          </a:ln>
        </p:spPr>
      </p:pic>
      <p:sp>
        <p:nvSpPr>
          <p:cNvPr id="77" name="Google Shape;77;p16"/>
          <p:cNvSpPr txBox="1"/>
          <p:nvPr/>
        </p:nvSpPr>
        <p:spPr>
          <a:xfrm>
            <a:off x="0" y="0"/>
            <a:ext cx="8214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3</a:t>
            </a:r>
            <a:endParaRPr sz="1200">
              <a:solidFill>
                <a:schemeClr val="dk1"/>
              </a:solidFill>
              <a:latin typeface="Calibri"/>
              <a:ea typeface="Calibri"/>
              <a:cs typeface="Calibri"/>
              <a:sym typeface="Calibri"/>
            </a:endParaRPr>
          </a:p>
        </p:txBody>
      </p:sp>
      <p:pic>
        <p:nvPicPr>
          <p:cNvPr id="78" name="Google Shape;78;p16"/>
          <p:cNvPicPr preferRelativeResize="0"/>
          <p:nvPr/>
        </p:nvPicPr>
        <p:blipFill>
          <a:blip r:embed="rId4">
            <a:alphaModFix/>
          </a:blip>
          <a:stretch>
            <a:fillRect/>
          </a:stretch>
        </p:blipFill>
        <p:spPr>
          <a:xfrm>
            <a:off x="373400" y="947212"/>
            <a:ext cx="3287550" cy="2231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4</a:t>
            </a:r>
            <a:endParaRPr sz="1200">
              <a:latin typeface="Calibri"/>
              <a:ea typeface="Calibri"/>
              <a:cs typeface="Calibri"/>
              <a:sym typeface="Calibri"/>
            </a:endParaRPr>
          </a:p>
        </p:txBody>
      </p:sp>
      <p:sp>
        <p:nvSpPr>
          <p:cNvPr id="84" name="Google Shape;84;p17"/>
          <p:cNvSpPr txBox="1"/>
          <p:nvPr/>
        </p:nvSpPr>
        <p:spPr>
          <a:xfrm rot="-5400000">
            <a:off x="6453100" y="2431850"/>
            <a:ext cx="47136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2"/>
              </a:solidFill>
              <a:latin typeface="Calibri"/>
              <a:ea typeface="Calibri"/>
              <a:cs typeface="Calibri"/>
              <a:sym typeface="Calibri"/>
            </a:endParaRPr>
          </a:p>
          <a:p>
            <a:pPr indent="0" lvl="0" marL="0" rtl="0" algn="l">
              <a:spcBef>
                <a:spcPts val="0"/>
              </a:spcBef>
              <a:spcAft>
                <a:spcPts val="0"/>
              </a:spcAft>
              <a:buNone/>
            </a:pPr>
            <a:r>
              <a:t/>
            </a:r>
            <a:endParaRPr sz="1100">
              <a:solidFill>
                <a:schemeClr val="dk2"/>
              </a:solidFill>
              <a:latin typeface="Calibri"/>
              <a:ea typeface="Calibri"/>
              <a:cs typeface="Calibri"/>
              <a:sym typeface="Calibri"/>
            </a:endParaRPr>
          </a:p>
        </p:txBody>
      </p:sp>
      <p:pic>
        <p:nvPicPr>
          <p:cNvPr id="85" name="Google Shape;85;p17"/>
          <p:cNvPicPr preferRelativeResize="0"/>
          <p:nvPr/>
        </p:nvPicPr>
        <p:blipFill>
          <a:blip r:embed="rId3">
            <a:alphaModFix/>
          </a:blip>
          <a:stretch>
            <a:fillRect/>
          </a:stretch>
        </p:blipFill>
        <p:spPr>
          <a:xfrm>
            <a:off x="1404838" y="1527525"/>
            <a:ext cx="6291776" cy="3472025"/>
          </a:xfrm>
          <a:prstGeom prst="rect">
            <a:avLst/>
          </a:prstGeom>
          <a:noFill/>
          <a:ln>
            <a:noFill/>
          </a:ln>
        </p:spPr>
      </p:pic>
      <p:sp>
        <p:nvSpPr>
          <p:cNvPr id="86" name="Google Shape;86;p17"/>
          <p:cNvSpPr txBox="1"/>
          <p:nvPr/>
        </p:nvSpPr>
        <p:spPr>
          <a:xfrm>
            <a:off x="606775" y="164100"/>
            <a:ext cx="7887900" cy="104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latin typeface="Century Gothic"/>
                <a:ea typeface="Century Gothic"/>
                <a:cs typeface="Century Gothic"/>
                <a:sym typeface="Century Gothic"/>
              </a:rPr>
              <a:t>Ayanna Pressley </a:t>
            </a:r>
            <a:r>
              <a:rPr lang="en" sz="1800">
                <a:latin typeface="Century Gothic"/>
                <a:ea typeface="Century Gothic"/>
                <a:cs typeface="Century Gothic"/>
                <a:sym typeface="Century Gothic"/>
              </a:rPr>
              <a:t>is a local leader who is also a </a:t>
            </a:r>
            <a:r>
              <a:rPr b="1" lang="en" sz="1800">
                <a:latin typeface="Century Gothic"/>
                <a:ea typeface="Century Gothic"/>
                <a:cs typeface="Century Gothic"/>
                <a:sym typeface="Century Gothic"/>
              </a:rPr>
              <a:t>national</a:t>
            </a:r>
            <a:r>
              <a:rPr lang="en" sz="1800">
                <a:latin typeface="Century Gothic"/>
                <a:ea typeface="Century Gothic"/>
                <a:cs typeface="Century Gothic"/>
                <a:sym typeface="Century Gothic"/>
              </a:rPr>
              <a:t> leader.</a:t>
            </a:r>
            <a:r>
              <a:rPr lang="en" sz="1800">
                <a:latin typeface="Century Gothic"/>
                <a:ea typeface="Century Gothic"/>
                <a:cs typeface="Century Gothic"/>
                <a:sym typeface="Century Gothic"/>
              </a:rPr>
              <a:t> She was first elected as a city </a:t>
            </a:r>
            <a:r>
              <a:rPr b="1" lang="en" sz="1800">
                <a:latin typeface="Century Gothic"/>
                <a:ea typeface="Century Gothic"/>
                <a:cs typeface="Century Gothic"/>
                <a:sym typeface="Century Gothic"/>
              </a:rPr>
              <a:t>councillor</a:t>
            </a:r>
            <a:r>
              <a:rPr lang="en" sz="1800">
                <a:latin typeface="Century Gothic"/>
                <a:ea typeface="Century Gothic"/>
                <a:cs typeface="Century Gothic"/>
                <a:sym typeface="Century Gothic"/>
              </a:rPr>
              <a:t> in Boston, and then was elected by the people of Massachusetts to </a:t>
            </a:r>
            <a:r>
              <a:rPr b="1" lang="en" sz="1800">
                <a:latin typeface="Century Gothic"/>
                <a:ea typeface="Century Gothic"/>
                <a:cs typeface="Century Gothic"/>
                <a:sym typeface="Century Gothic"/>
              </a:rPr>
              <a:t>represent</a:t>
            </a:r>
            <a:r>
              <a:rPr lang="en" sz="1800">
                <a:latin typeface="Century Gothic"/>
                <a:ea typeface="Century Gothic"/>
                <a:cs typeface="Century Gothic"/>
                <a:sym typeface="Century Gothic"/>
              </a:rPr>
              <a:t> us in the United States Congress.</a:t>
            </a:r>
            <a:endParaRPr sz="180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5</a:t>
            </a:r>
            <a:endParaRPr sz="1200">
              <a:latin typeface="Calibri"/>
              <a:ea typeface="Calibri"/>
              <a:cs typeface="Calibri"/>
              <a:sym typeface="Calibri"/>
            </a:endParaRPr>
          </a:p>
        </p:txBody>
      </p:sp>
      <p:sp>
        <p:nvSpPr>
          <p:cNvPr id="92" name="Google Shape;92;p18"/>
          <p:cNvSpPr txBox="1"/>
          <p:nvPr/>
        </p:nvSpPr>
        <p:spPr>
          <a:xfrm rot="-5400000">
            <a:off x="6453100" y="2431850"/>
            <a:ext cx="47136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2"/>
              </a:solidFill>
              <a:latin typeface="Calibri"/>
              <a:ea typeface="Calibri"/>
              <a:cs typeface="Calibri"/>
              <a:sym typeface="Calibri"/>
            </a:endParaRPr>
          </a:p>
          <a:p>
            <a:pPr indent="0" lvl="0" marL="0" rtl="0" algn="l">
              <a:spcBef>
                <a:spcPts val="0"/>
              </a:spcBef>
              <a:spcAft>
                <a:spcPts val="0"/>
              </a:spcAft>
              <a:buNone/>
            </a:pPr>
            <a:r>
              <a:t/>
            </a:r>
            <a:endParaRPr sz="1100">
              <a:solidFill>
                <a:schemeClr val="dk2"/>
              </a:solidFill>
              <a:latin typeface="Calibri"/>
              <a:ea typeface="Calibri"/>
              <a:cs typeface="Calibri"/>
              <a:sym typeface="Calibri"/>
            </a:endParaRPr>
          </a:p>
        </p:txBody>
      </p:sp>
      <p:sp>
        <p:nvSpPr>
          <p:cNvPr id="93" name="Google Shape;93;p18"/>
          <p:cNvSpPr txBox="1"/>
          <p:nvPr/>
        </p:nvSpPr>
        <p:spPr>
          <a:xfrm>
            <a:off x="606775" y="164100"/>
            <a:ext cx="7887900" cy="104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Century Gothic"/>
                <a:ea typeface="Century Gothic"/>
                <a:cs typeface="Century Gothic"/>
                <a:sym typeface="Century Gothic"/>
              </a:rPr>
              <a:t>Congresswoman Pressley has many ideas about supporting the people of Massachusetts and the people of the United States. Two things that are important to her are: keeping families together and safe, and making sure that everyone in the country has an opportunity for an </a:t>
            </a:r>
            <a:r>
              <a:rPr lang="en" sz="1800">
                <a:latin typeface="Century Gothic"/>
                <a:ea typeface="Century Gothic"/>
                <a:cs typeface="Century Gothic"/>
                <a:sym typeface="Century Gothic"/>
              </a:rPr>
              <a:t>excellent</a:t>
            </a:r>
            <a:r>
              <a:rPr lang="en" sz="1800">
                <a:latin typeface="Century Gothic"/>
                <a:ea typeface="Century Gothic"/>
                <a:cs typeface="Century Gothic"/>
                <a:sym typeface="Century Gothic"/>
              </a:rPr>
              <a:t> </a:t>
            </a:r>
            <a:r>
              <a:rPr b="1" lang="en" sz="1800">
                <a:latin typeface="Century Gothic"/>
                <a:ea typeface="Century Gothic"/>
                <a:cs typeface="Century Gothic"/>
                <a:sym typeface="Century Gothic"/>
              </a:rPr>
              <a:t>education</a:t>
            </a:r>
            <a:r>
              <a:rPr lang="en" sz="1800">
                <a:latin typeface="Century Gothic"/>
                <a:ea typeface="Century Gothic"/>
                <a:cs typeface="Century Gothic"/>
                <a:sym typeface="Century Gothic"/>
              </a:rPr>
              <a:t>.</a:t>
            </a:r>
            <a:endParaRPr sz="1800">
              <a:latin typeface="Century Gothic"/>
              <a:ea typeface="Century Gothic"/>
              <a:cs typeface="Century Gothic"/>
              <a:sym typeface="Century Gothic"/>
            </a:endParaRPr>
          </a:p>
          <a:p>
            <a:pPr indent="0" lvl="0" marL="0" rtl="0" algn="l">
              <a:lnSpc>
                <a:spcPct val="115000"/>
              </a:lnSpc>
              <a:spcBef>
                <a:spcPts val="1600"/>
              </a:spcBef>
              <a:spcAft>
                <a:spcPts val="1600"/>
              </a:spcAft>
              <a:buNone/>
            </a:pPr>
            <a:r>
              <a:t/>
            </a:r>
            <a:endParaRPr sz="1800">
              <a:solidFill>
                <a:srgbClr val="666666"/>
              </a:solidFill>
            </a:endParaRPr>
          </a:p>
        </p:txBody>
      </p:sp>
      <p:sp>
        <p:nvSpPr>
          <p:cNvPr id="94" name="Google Shape;94;p18"/>
          <p:cNvSpPr txBox="1"/>
          <p:nvPr/>
        </p:nvSpPr>
        <p:spPr>
          <a:xfrm>
            <a:off x="1325550" y="2221700"/>
            <a:ext cx="6469200" cy="23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8"/>
          <p:cNvPicPr preferRelativeResize="0"/>
          <p:nvPr/>
        </p:nvPicPr>
        <p:blipFill>
          <a:blip r:embed="rId3">
            <a:alphaModFix/>
          </a:blip>
          <a:stretch>
            <a:fillRect/>
          </a:stretch>
        </p:blipFill>
        <p:spPr>
          <a:xfrm>
            <a:off x="3093700" y="1903050"/>
            <a:ext cx="2956601" cy="2909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6</a:t>
            </a:r>
            <a:endParaRPr sz="1200">
              <a:latin typeface="Calibri"/>
              <a:ea typeface="Calibri"/>
              <a:cs typeface="Calibri"/>
              <a:sym typeface="Calibri"/>
            </a:endParaRPr>
          </a:p>
        </p:txBody>
      </p:sp>
      <p:sp>
        <p:nvSpPr>
          <p:cNvPr id="101" name="Google Shape;101;p19"/>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Century Gothic"/>
                <a:ea typeface="Century Gothic"/>
                <a:cs typeface="Century Gothic"/>
                <a:sym typeface="Century Gothic"/>
              </a:rPr>
              <a:t>Leading without being elected</a:t>
            </a:r>
            <a:endParaRPr>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102" name="Google Shape;102;p19"/>
          <p:cNvPicPr preferRelativeResize="0"/>
          <p:nvPr/>
        </p:nvPicPr>
        <p:blipFill>
          <a:blip r:embed="rId3">
            <a:alphaModFix/>
          </a:blip>
          <a:stretch>
            <a:fillRect/>
          </a:stretch>
        </p:blipFill>
        <p:spPr>
          <a:xfrm>
            <a:off x="1179875" y="1228800"/>
            <a:ext cx="2422950" cy="3648051"/>
          </a:xfrm>
          <a:prstGeom prst="rect">
            <a:avLst/>
          </a:prstGeom>
          <a:noFill/>
          <a:ln>
            <a:noFill/>
          </a:ln>
        </p:spPr>
      </p:pic>
      <p:sp>
        <p:nvSpPr>
          <p:cNvPr id="103" name="Google Shape;103;p19"/>
          <p:cNvSpPr txBox="1"/>
          <p:nvPr/>
        </p:nvSpPr>
        <p:spPr>
          <a:xfrm flipH="1">
            <a:off x="4079350" y="1512225"/>
            <a:ext cx="4497000" cy="266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latin typeface="Century Gothic"/>
                <a:ea typeface="Century Gothic"/>
                <a:cs typeface="Century Gothic"/>
                <a:sym typeface="Century Gothic"/>
              </a:rPr>
              <a:t>Unlike Mayor Walsh and Congresswoman Pressley, </a:t>
            </a:r>
            <a:r>
              <a:rPr lang="en" sz="1800">
                <a:latin typeface="Century Gothic"/>
                <a:ea typeface="Century Gothic"/>
                <a:cs typeface="Century Gothic"/>
                <a:sym typeface="Century Gothic"/>
              </a:rPr>
              <a:t>some leaders are not elected. For example, Wangari Maathai was a leader for many years because of her actions. Her leadership in planting trees made positive change for the </a:t>
            </a:r>
            <a:r>
              <a:rPr b="1" lang="en" sz="1800">
                <a:latin typeface="Century Gothic"/>
                <a:ea typeface="Century Gothic"/>
                <a:cs typeface="Century Gothic"/>
                <a:sym typeface="Century Gothic"/>
              </a:rPr>
              <a:t>environment</a:t>
            </a:r>
            <a:r>
              <a:rPr lang="en" sz="1800">
                <a:latin typeface="Century Gothic"/>
                <a:ea typeface="Century Gothic"/>
                <a:cs typeface="Century Gothic"/>
                <a:sym typeface="Century Gothic"/>
              </a:rPr>
              <a:t> and for the people of Kenya.</a:t>
            </a:r>
            <a:endParaRPr sz="18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idx="1" type="body"/>
          </p:nvPr>
        </p:nvSpPr>
        <p:spPr>
          <a:xfrm>
            <a:off x="330800" y="259900"/>
            <a:ext cx="8501400" cy="39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entury Gothic"/>
                <a:ea typeface="Century Gothic"/>
                <a:cs typeface="Century Gothic"/>
                <a:sym typeface="Century Gothic"/>
              </a:rPr>
              <a:t>Some important Boston leaders are not elected. These people become leaders because of the </a:t>
            </a:r>
            <a:r>
              <a:rPr b="1" lang="en">
                <a:solidFill>
                  <a:srgbClr val="000000"/>
                </a:solidFill>
                <a:latin typeface="Century Gothic"/>
                <a:ea typeface="Century Gothic"/>
                <a:cs typeface="Century Gothic"/>
                <a:sym typeface="Century Gothic"/>
              </a:rPr>
              <a:t>valuable</a:t>
            </a:r>
            <a:r>
              <a:rPr lang="en">
                <a:solidFill>
                  <a:srgbClr val="000000"/>
                </a:solidFill>
                <a:latin typeface="Century Gothic"/>
                <a:ea typeface="Century Gothic"/>
                <a:cs typeface="Century Gothic"/>
                <a:sym typeface="Century Gothic"/>
              </a:rPr>
              <a:t> work they do in the community. </a:t>
            </a:r>
            <a:endParaRPr>
              <a:solidFill>
                <a:srgbClr val="000000"/>
              </a:solidFill>
              <a:latin typeface="Century Gothic"/>
              <a:ea typeface="Century Gothic"/>
              <a:cs typeface="Century Gothic"/>
              <a:sym typeface="Century Gothic"/>
            </a:endParaRPr>
          </a:p>
          <a:p>
            <a:pPr indent="0" lvl="0" marL="0" rtl="0" algn="l">
              <a:spcBef>
                <a:spcPts val="1600"/>
              </a:spcBef>
              <a:spcAft>
                <a:spcPts val="1600"/>
              </a:spcAft>
              <a:buNone/>
            </a:pPr>
            <a:r>
              <a:rPr lang="en">
                <a:solidFill>
                  <a:srgbClr val="000000"/>
                </a:solidFill>
                <a:latin typeface="Century Gothic"/>
                <a:ea typeface="Century Gothic"/>
                <a:cs typeface="Century Gothic"/>
                <a:sym typeface="Century Gothic"/>
              </a:rPr>
              <a:t>For example, the </a:t>
            </a:r>
            <a:r>
              <a:rPr b="1" lang="en">
                <a:solidFill>
                  <a:srgbClr val="000000"/>
                </a:solidFill>
                <a:latin typeface="Century Gothic"/>
                <a:ea typeface="Century Gothic"/>
                <a:cs typeface="Century Gothic"/>
                <a:sym typeface="Century Gothic"/>
              </a:rPr>
              <a:t>founders</a:t>
            </a:r>
            <a:r>
              <a:rPr lang="en">
                <a:solidFill>
                  <a:srgbClr val="000000"/>
                </a:solidFill>
                <a:latin typeface="Century Gothic"/>
                <a:ea typeface="Century Gothic"/>
                <a:cs typeface="Century Gothic"/>
                <a:sym typeface="Century Gothic"/>
              </a:rPr>
              <a:t> of the Haley House are important leaders. </a:t>
            </a:r>
            <a:endParaRPr>
              <a:solidFill>
                <a:srgbClr val="000000"/>
              </a:solidFill>
              <a:latin typeface="Century Gothic"/>
              <a:ea typeface="Century Gothic"/>
              <a:cs typeface="Century Gothic"/>
              <a:sym typeface="Century Gothic"/>
            </a:endParaRPr>
          </a:p>
        </p:txBody>
      </p:sp>
      <p:pic>
        <p:nvPicPr>
          <p:cNvPr id="109" name="Google Shape;109;p20"/>
          <p:cNvPicPr preferRelativeResize="0"/>
          <p:nvPr/>
        </p:nvPicPr>
        <p:blipFill>
          <a:blip r:embed="rId3">
            <a:alphaModFix/>
          </a:blip>
          <a:stretch>
            <a:fillRect/>
          </a:stretch>
        </p:blipFill>
        <p:spPr>
          <a:xfrm>
            <a:off x="2432675" y="1714200"/>
            <a:ext cx="4278674" cy="3233250"/>
          </a:xfrm>
          <a:prstGeom prst="rect">
            <a:avLst/>
          </a:prstGeom>
          <a:noFill/>
          <a:ln>
            <a:noFill/>
          </a:ln>
        </p:spPr>
      </p:pic>
      <p:sp>
        <p:nvSpPr>
          <p:cNvPr id="110" name="Google Shape;110;p20"/>
          <p:cNvSpPr txBox="1"/>
          <p:nvPr/>
        </p:nvSpPr>
        <p:spPr>
          <a:xfrm>
            <a:off x="0" y="0"/>
            <a:ext cx="7107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7</a:t>
            </a:r>
            <a:endParaRPr sz="1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idx="1" type="body"/>
          </p:nvPr>
        </p:nvSpPr>
        <p:spPr>
          <a:xfrm>
            <a:off x="311700" y="548950"/>
            <a:ext cx="3609300" cy="423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latin typeface="Century Gothic"/>
                <a:ea typeface="Century Gothic"/>
                <a:cs typeface="Century Gothic"/>
                <a:sym typeface="Century Gothic"/>
              </a:rPr>
              <a:t>The founders of the Haley House, Kathe and John McKenna</a:t>
            </a:r>
            <a:r>
              <a:rPr lang="en">
                <a:solidFill>
                  <a:srgbClr val="000000"/>
                </a:solidFill>
                <a:latin typeface="Century Gothic"/>
                <a:ea typeface="Century Gothic"/>
                <a:cs typeface="Century Gothic"/>
                <a:sym typeface="Century Gothic"/>
              </a:rPr>
              <a:t>,</a:t>
            </a:r>
            <a:r>
              <a:rPr lang="en">
                <a:solidFill>
                  <a:srgbClr val="3A4D4F"/>
                </a:solidFill>
                <a:latin typeface="Georgia"/>
                <a:ea typeface="Georgia"/>
                <a:cs typeface="Georgia"/>
                <a:sym typeface="Georgia"/>
              </a:rPr>
              <a:t> </a:t>
            </a:r>
            <a:r>
              <a:rPr b="1" lang="en">
                <a:solidFill>
                  <a:srgbClr val="000000"/>
                </a:solidFill>
                <a:latin typeface="Century Gothic"/>
                <a:ea typeface="Century Gothic"/>
                <a:cs typeface="Century Gothic"/>
                <a:sym typeface="Century Gothic"/>
              </a:rPr>
              <a:t>designed</a:t>
            </a:r>
            <a:r>
              <a:rPr lang="en">
                <a:solidFill>
                  <a:srgbClr val="000000"/>
                </a:solidFill>
                <a:latin typeface="Century Gothic"/>
                <a:ea typeface="Century Gothic"/>
                <a:cs typeface="Century Gothic"/>
                <a:sym typeface="Century Gothic"/>
              </a:rPr>
              <a:t> a place that welcomes and supports people, especially people living without a house or an apartment. The Haley House gives people food, </a:t>
            </a:r>
            <a:r>
              <a:rPr b="1" lang="en">
                <a:solidFill>
                  <a:srgbClr val="000000"/>
                </a:solidFill>
                <a:latin typeface="Century Gothic"/>
                <a:ea typeface="Century Gothic"/>
                <a:cs typeface="Century Gothic"/>
                <a:sym typeface="Century Gothic"/>
              </a:rPr>
              <a:t>shelter</a:t>
            </a:r>
            <a:r>
              <a:rPr lang="en">
                <a:solidFill>
                  <a:srgbClr val="000000"/>
                </a:solidFill>
                <a:latin typeface="Century Gothic"/>
                <a:ea typeface="Century Gothic"/>
                <a:cs typeface="Century Gothic"/>
                <a:sym typeface="Century Gothic"/>
              </a:rPr>
              <a:t>, and jobs. The Haley House also grows food in </a:t>
            </a:r>
            <a:r>
              <a:rPr b="1" lang="en">
                <a:solidFill>
                  <a:srgbClr val="000000"/>
                </a:solidFill>
                <a:latin typeface="Century Gothic"/>
                <a:ea typeface="Century Gothic"/>
                <a:cs typeface="Century Gothic"/>
                <a:sym typeface="Century Gothic"/>
              </a:rPr>
              <a:t>urban</a:t>
            </a:r>
            <a:r>
              <a:rPr lang="en">
                <a:solidFill>
                  <a:srgbClr val="000000"/>
                </a:solidFill>
                <a:latin typeface="Century Gothic"/>
                <a:ea typeface="Century Gothic"/>
                <a:cs typeface="Century Gothic"/>
                <a:sym typeface="Century Gothic"/>
              </a:rPr>
              <a:t> farms and gardens. The Haley House is important to many people in the community.</a:t>
            </a:r>
            <a:endParaRPr>
              <a:solidFill>
                <a:srgbClr val="000000"/>
              </a:solidFill>
              <a:latin typeface="Century Gothic"/>
              <a:ea typeface="Century Gothic"/>
              <a:cs typeface="Century Gothic"/>
              <a:sym typeface="Century Gothic"/>
            </a:endParaRPr>
          </a:p>
        </p:txBody>
      </p:sp>
      <p:pic>
        <p:nvPicPr>
          <p:cNvPr id="116" name="Google Shape;116;p21"/>
          <p:cNvPicPr preferRelativeResize="0"/>
          <p:nvPr/>
        </p:nvPicPr>
        <p:blipFill>
          <a:blip r:embed="rId3">
            <a:alphaModFix/>
          </a:blip>
          <a:stretch>
            <a:fillRect/>
          </a:stretch>
        </p:blipFill>
        <p:spPr>
          <a:xfrm>
            <a:off x="4032250" y="60675"/>
            <a:ext cx="4607374" cy="5022150"/>
          </a:xfrm>
          <a:prstGeom prst="rect">
            <a:avLst/>
          </a:prstGeom>
          <a:noFill/>
          <a:ln>
            <a:noFill/>
          </a:ln>
        </p:spPr>
      </p:pic>
      <p:sp>
        <p:nvSpPr>
          <p:cNvPr id="117" name="Google Shape;117;p21"/>
          <p:cNvSpPr txBox="1"/>
          <p:nvPr/>
        </p:nvSpPr>
        <p:spPr>
          <a:xfrm>
            <a:off x="0" y="0"/>
            <a:ext cx="1378800" cy="6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8</a:t>
            </a:r>
            <a:endParaRPr sz="1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