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Century Gothic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CenturyGothic-bold.fntdata"/><Relationship Id="rId12" Type="http://schemas.openxmlformats.org/officeDocument/2006/relationships/font" Target="fonts/CenturyGothic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CenturyGothic-boldItalic.fntdata"/><Relationship Id="rId14" Type="http://schemas.openxmlformats.org/officeDocument/2006/relationships/font" Target="fonts/CenturyGothic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nelights.com/exploring/Maine/matinicus_rock_light.html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uslhs.org/education/educational-materials/teaching-guides" TargetMode="Externa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uslhs.org/education/educational-materials/teaching-guides" TargetMode="External"/><Relationship Id="rId3" Type="http://schemas.openxmlformats.org/officeDocument/2006/relationships/hyperlink" Target="http://www.lighthouse.cc/matinicusrock/map2.html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rojectpuffin.audubon.org/conservation/matinicus-rock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7418e89ff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87418e89f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hlinkClick r:id="rId2"/>
              </a:rPr>
              <a:t>https://www.nelights.com/exploring/Maine/matinicus_rock_light.html</a:t>
            </a:r>
            <a:endParaRPr sz="10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d4493da36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d4493da36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hlinkClick r:id="rId2"/>
              </a:rPr>
              <a:t>https://uslhs.org/education/educational-materials/teaching-guides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d4493da36c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d4493da36c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hlinkClick r:id="rId2"/>
              </a:rPr>
              <a:t>https://uslhs.org/education/educational-materials/teaching-guides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Map: </a:t>
            </a:r>
            <a:r>
              <a:rPr lang="en" sz="1000" u="sng">
                <a:solidFill>
                  <a:schemeClr val="hlink"/>
                </a:solidFill>
                <a:hlinkClick r:id="rId3"/>
              </a:rPr>
              <a:t>http://www.lighthouse.cc/matinicusrock/map2.html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d4493da36c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d4493da36c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hlinkClick r:id="rId2"/>
              </a:rPr>
              <a:t>https://projectpuffin.audubon.org/conservation/matinicus-rock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d4493da36c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d4493da36c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projectpuffin.audubon.org/conservation/matinicus-rock" TargetMode="External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hyperlink" Target="https://uslhs.org/education/educational-materials/teaching-guid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idx="1" type="subTitle"/>
          </p:nvPr>
        </p:nvSpPr>
        <p:spPr>
          <a:xfrm>
            <a:off x="4134250" y="1009250"/>
            <a:ext cx="4797300" cy="226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00000"/>
                </a:solidFill>
              </a:rPr>
              <a:t>The History and Geography of Matinicus Rock</a:t>
            </a:r>
            <a:endParaRPr sz="36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Text Talk Week 5, Day 3</a:t>
            </a:r>
            <a:endParaRPr>
              <a:solidFill>
                <a:srgbClr val="999999"/>
              </a:solidFill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250" y="108175"/>
            <a:ext cx="3506125" cy="4973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Google Shape;60;p14"/>
          <p:cNvCxnSpPr/>
          <p:nvPr/>
        </p:nvCxnSpPr>
        <p:spPr>
          <a:xfrm>
            <a:off x="293150" y="2265275"/>
            <a:ext cx="86079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1" name="Google Shape;61;p14"/>
          <p:cNvCxnSpPr/>
          <p:nvPr/>
        </p:nvCxnSpPr>
        <p:spPr>
          <a:xfrm>
            <a:off x="8234900" y="2038775"/>
            <a:ext cx="9300" cy="453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2" name="Google Shape;62;p14"/>
          <p:cNvSpPr txBox="1"/>
          <p:nvPr/>
        </p:nvSpPr>
        <p:spPr>
          <a:xfrm>
            <a:off x="7581950" y="1279225"/>
            <a:ext cx="1319100" cy="5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Present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2020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" name="Google Shape;63;p14"/>
          <p:cNvSpPr/>
          <p:nvPr/>
        </p:nvSpPr>
        <p:spPr>
          <a:xfrm>
            <a:off x="8767925" y="2105375"/>
            <a:ext cx="239875" cy="346450"/>
          </a:xfrm>
          <a:custGeom>
            <a:rect b="b" l="l" r="r" t="t"/>
            <a:pathLst>
              <a:path extrusionOk="0" h="13858" w="9595">
                <a:moveTo>
                  <a:pt x="0" y="0"/>
                </a:moveTo>
                <a:lnTo>
                  <a:pt x="9595" y="5863"/>
                </a:lnTo>
                <a:lnTo>
                  <a:pt x="533" y="13858"/>
                </a:lnTo>
              </a:path>
            </a:pathLst>
          </a:cu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4" name="Google Shape;64;p14"/>
          <p:cNvSpPr/>
          <p:nvPr/>
        </p:nvSpPr>
        <p:spPr>
          <a:xfrm>
            <a:off x="199875" y="2105375"/>
            <a:ext cx="319800" cy="346447"/>
          </a:xfrm>
          <a:custGeom>
            <a:rect b="b" l="l" r="r" t="t"/>
            <a:pathLst>
              <a:path extrusionOk="0" h="18122" w="13325">
                <a:moveTo>
                  <a:pt x="12259" y="0"/>
                </a:moveTo>
                <a:lnTo>
                  <a:pt x="0" y="9061"/>
                </a:lnTo>
                <a:lnTo>
                  <a:pt x="13325" y="18122"/>
                </a:lnTo>
              </a:path>
            </a:pathLst>
          </a:cu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cxnSp>
        <p:nvCxnSpPr>
          <p:cNvPr id="65" name="Google Shape;65;p14"/>
          <p:cNvCxnSpPr/>
          <p:nvPr/>
        </p:nvCxnSpPr>
        <p:spPr>
          <a:xfrm flipH="1">
            <a:off x="919325" y="2091450"/>
            <a:ext cx="4800" cy="480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6" name="Google Shape;66;p14"/>
          <p:cNvSpPr txBox="1"/>
          <p:nvPr/>
        </p:nvSpPr>
        <p:spPr>
          <a:xfrm>
            <a:off x="293150" y="2571900"/>
            <a:ext cx="1319100" cy="5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200 years ago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1820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67" name="Google Shape;67;p14"/>
          <p:cNvCxnSpPr>
            <a:endCxn id="68" idx="0"/>
          </p:cNvCxnSpPr>
          <p:nvPr/>
        </p:nvCxnSpPr>
        <p:spPr>
          <a:xfrm>
            <a:off x="4474500" y="2030625"/>
            <a:ext cx="2700" cy="581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8" name="Google Shape;68;p14"/>
          <p:cNvSpPr txBox="1"/>
          <p:nvPr/>
        </p:nvSpPr>
        <p:spPr>
          <a:xfrm>
            <a:off x="4010850" y="2611725"/>
            <a:ext cx="9327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1920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69" name="Google Shape;69;p14"/>
          <p:cNvCxnSpPr/>
          <p:nvPr/>
        </p:nvCxnSpPr>
        <p:spPr>
          <a:xfrm>
            <a:off x="1852200" y="2118700"/>
            <a:ext cx="8100" cy="507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6575" y="2567975"/>
            <a:ext cx="1961350" cy="13058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/>
          <p:nvPr/>
        </p:nvSpPr>
        <p:spPr>
          <a:xfrm>
            <a:off x="6663450" y="3990000"/>
            <a:ext cx="23958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entury Gothic"/>
                <a:ea typeface="Century Gothic"/>
                <a:cs typeface="Century Gothic"/>
                <a:sym typeface="Century Gothic"/>
              </a:rPr>
              <a:t>Rebuilt Matinicus Rock Lighthouse, Matinicus, Maine </a:t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2" name="Google Shape;72;p14"/>
          <p:cNvPicPr preferRelativeResize="0"/>
          <p:nvPr/>
        </p:nvPicPr>
        <p:blipFill rotWithShape="1">
          <a:blip r:embed="rId4">
            <a:alphaModFix/>
          </a:blip>
          <a:srcRect b="11715" l="0" r="0" t="0"/>
          <a:stretch/>
        </p:blipFill>
        <p:spPr>
          <a:xfrm>
            <a:off x="1865400" y="206625"/>
            <a:ext cx="1122375" cy="1405724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4"/>
          <p:cNvSpPr txBox="1"/>
          <p:nvPr/>
        </p:nvSpPr>
        <p:spPr>
          <a:xfrm>
            <a:off x="1400550" y="1612338"/>
            <a:ext cx="932700" cy="2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Century Gothic"/>
                <a:ea typeface="Century Gothic"/>
                <a:cs typeface="Century Gothic"/>
                <a:sym typeface="Century Gothic"/>
              </a:rPr>
              <a:t>1856</a:t>
            </a:r>
            <a:endParaRPr b="1"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4" name="Google Shape;7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87878" y="3026225"/>
            <a:ext cx="2126075" cy="169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5"/>
          <p:cNvPicPr preferRelativeResize="0"/>
          <p:nvPr/>
        </p:nvPicPr>
        <p:blipFill rotWithShape="1">
          <a:blip r:embed="rId3">
            <a:alphaModFix/>
          </a:blip>
          <a:srcRect b="23553" l="0" r="0" t="0"/>
          <a:stretch/>
        </p:blipFill>
        <p:spPr>
          <a:xfrm>
            <a:off x="2444525" y="693075"/>
            <a:ext cx="4254950" cy="314807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5"/>
          <p:cNvSpPr txBox="1"/>
          <p:nvPr/>
        </p:nvSpPr>
        <p:spPr>
          <a:xfrm>
            <a:off x="1503900" y="4347225"/>
            <a:ext cx="6136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Matinicus Rock Lighthouse, aerial view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8800" y="628600"/>
            <a:ext cx="4572125" cy="38863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 txBox="1"/>
          <p:nvPr/>
        </p:nvSpPr>
        <p:spPr>
          <a:xfrm>
            <a:off x="328300" y="952500"/>
            <a:ext cx="3498900" cy="32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Matinicus is the name of a small island </a:t>
            </a: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and a rock</a:t>
            </a: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 in the southern waters of Penobscot Bay, Maine.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The name Matinicus is from the Abnaki for “far away place.”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7" name="Google Shape;87;p16"/>
          <p:cNvSpPr/>
          <p:nvPr/>
        </p:nvSpPr>
        <p:spPr>
          <a:xfrm>
            <a:off x="6280000" y="2937300"/>
            <a:ext cx="755700" cy="499800"/>
          </a:xfrm>
          <a:prstGeom prst="ellipse">
            <a:avLst/>
          </a:prstGeom>
          <a:noFill/>
          <a:ln cap="flat" cmpd="sng" w="2857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/>
        </p:nvSpPr>
        <p:spPr>
          <a:xfrm>
            <a:off x="485650" y="947100"/>
            <a:ext cx="3558300" cy="32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Today, M</a:t>
            </a:r>
            <a:r>
              <a:rPr lang="en" sz="2200"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atinicus Rock is a bird sanctuary with a protected </a:t>
            </a:r>
            <a:r>
              <a:rPr b="1" lang="en" sz="2200">
                <a:highlight>
                  <a:srgbClr val="FFFFFF"/>
                </a:highlight>
                <a:uFill>
                  <a:noFill/>
                </a:u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puffin nesting colony</a:t>
            </a: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. Boats are allowed to go around the rocky island, but people are not allowed to walk on it.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3" name="Google Shape;93;p17"/>
          <p:cNvPicPr preferRelativeResize="0"/>
          <p:nvPr/>
        </p:nvPicPr>
        <p:blipFill rotWithShape="1">
          <a:blip r:embed="rId4">
            <a:alphaModFix/>
          </a:blip>
          <a:srcRect b="3911" l="3772" r="2611" t="5754"/>
          <a:stretch/>
        </p:blipFill>
        <p:spPr>
          <a:xfrm>
            <a:off x="4622500" y="487750"/>
            <a:ext cx="4123651" cy="230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00601" y="3002175"/>
            <a:ext cx="3027876" cy="2016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8"/>
          <p:cNvPicPr preferRelativeResize="0"/>
          <p:nvPr/>
        </p:nvPicPr>
        <p:blipFill rotWithShape="1">
          <a:blip r:embed="rId3">
            <a:alphaModFix/>
          </a:blip>
          <a:srcRect b="0" l="0" r="2827" t="0"/>
          <a:stretch/>
        </p:blipFill>
        <p:spPr>
          <a:xfrm>
            <a:off x="656625" y="341325"/>
            <a:ext cx="3024275" cy="375992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8"/>
          <p:cNvSpPr txBox="1"/>
          <p:nvPr/>
        </p:nvSpPr>
        <p:spPr>
          <a:xfrm>
            <a:off x="4201275" y="960600"/>
            <a:ext cx="4578000" cy="40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Abbie wrote in diaries and wrote letters to friends. Historians have learned about her life as a caretaker of the lighthouse through her writing. 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To learn more about her work and life visit: </a:t>
            </a:r>
            <a:r>
              <a:rPr lang="en" u="sng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https://uslhs.org/education/educational-materials/teaching-guides</a:t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" name="Google Shape;101;p18"/>
          <p:cNvSpPr txBox="1"/>
          <p:nvPr/>
        </p:nvSpPr>
        <p:spPr>
          <a:xfrm>
            <a:off x="1071813" y="4278125"/>
            <a:ext cx="2193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Abbie Burgess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