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entury Gothic"/>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enturyGothic-bold.fntdata"/><Relationship Id="rId21" Type="http://schemas.openxmlformats.org/officeDocument/2006/relationships/font" Target="fonts/CenturyGothic-regular.fntdata"/><Relationship Id="rId24" Type="http://schemas.openxmlformats.org/officeDocument/2006/relationships/font" Target="fonts/CenturyGothic-boldItalic.fntdata"/><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bosocial.com/dossiers/anish-kapoor-on-the-power-of-concave-mirrors/" TargetMode="External"/><Relationship Id="rId3" Type="http://schemas.openxmlformats.org/officeDocument/2006/relationships/hyperlink" Target="https://www.cobosocial.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bosocial.com/dossiers/anish-kapoor-on-the-power-of-concave-mirrors/" TargetMode="External"/><Relationship Id="rId3" Type="http://schemas.openxmlformats.org/officeDocument/2006/relationships/hyperlink" Target="https://www.cobosocial.c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8401307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8401307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84013072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84013072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Adapted from </a:t>
            </a:r>
            <a:r>
              <a:rPr lang="en" u="sng">
                <a:solidFill>
                  <a:srgbClr val="0097A7"/>
                </a:solidFill>
                <a:hlinkClick r:id="rId2">
                  <a:extLst>
                    <a:ext uri="{A12FA001-AC4F-418D-AE19-62706E023703}">
                      <ahyp:hlinkClr val="tx"/>
                    </a:ext>
                  </a:extLst>
                </a:hlinkClick>
              </a:rPr>
              <a:t>“Anish Kapoor on the Power of Concave Mirrors”</a:t>
            </a:r>
            <a:r>
              <a:rPr lang="en">
                <a:solidFill>
                  <a:schemeClr val="dk1"/>
                </a:solidFill>
              </a:rPr>
              <a:t>, an interview with Anish Kapoor by Sonia Kolesnikof-Jessop, published in </a:t>
            </a:r>
            <a:r>
              <a:rPr lang="en" u="sng">
                <a:solidFill>
                  <a:srgbClr val="0097A7"/>
                </a:solidFill>
                <a:hlinkClick r:id="rId3">
                  <a:extLst>
                    <a:ext uri="{A12FA001-AC4F-418D-AE19-62706E023703}">
                      <ahyp:hlinkClr val="tx"/>
                    </a:ext>
                  </a:extLst>
                </a:hlinkClick>
              </a:rPr>
              <a:t>cobosocial.com</a:t>
            </a:r>
            <a:r>
              <a:rPr lang="en">
                <a:solidFill>
                  <a:schemeClr val="dk1"/>
                </a:solidFill>
              </a:rPr>
              <a:t> (2019)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7c79b138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7c79b138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84013072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84013072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Adapted from </a:t>
            </a:r>
            <a:r>
              <a:rPr lang="en" u="sng">
                <a:solidFill>
                  <a:srgbClr val="0097A7"/>
                </a:solidFill>
                <a:hlinkClick r:id="rId2">
                  <a:extLst>
                    <a:ext uri="{A12FA001-AC4F-418D-AE19-62706E023703}">
                      <ahyp:hlinkClr val="tx"/>
                    </a:ext>
                  </a:extLst>
                </a:hlinkClick>
              </a:rPr>
              <a:t>“Anish Kapoor on the Power of Concave Mirrors”</a:t>
            </a:r>
            <a:r>
              <a:rPr lang="en">
                <a:solidFill>
                  <a:schemeClr val="dk1"/>
                </a:solidFill>
              </a:rPr>
              <a:t>, an interview with Anish Kapoor by Sonia Kolesnikof-Jessop, published in </a:t>
            </a:r>
            <a:r>
              <a:rPr lang="en" u="sng">
                <a:solidFill>
                  <a:srgbClr val="0097A7"/>
                </a:solidFill>
                <a:hlinkClick r:id="rId3">
                  <a:extLst>
                    <a:ext uri="{A12FA001-AC4F-418D-AE19-62706E023703}">
                      <ahyp:hlinkClr val="tx"/>
                    </a:ext>
                  </a:extLst>
                </a:hlinkClick>
              </a:rPr>
              <a:t>cobosocial.com</a:t>
            </a:r>
            <a:r>
              <a:rPr lang="en">
                <a:solidFill>
                  <a:schemeClr val="dk1"/>
                </a:solidFill>
              </a:rPr>
              <a:t> (2019)</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7c79b138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7c79b138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7c79b138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7c79b138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7c79b138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7c79b138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87c79b138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7c79b138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7c79b138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7c79b138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7c79b138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7c79b138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7c79b138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7c79b138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7c79b138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7c79b138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7c79b138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7c79b138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84013072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84013072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7c79b138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7c79b138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www.youtube.com/watch?v=50DBi-cypck" TargetMode="Externa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1" Type="http://schemas.openxmlformats.org/officeDocument/2006/relationships/hyperlink" Target="https://www.cobosocial.com/dossiers/anish-kapoor-on-the-power-of-concave-mirrors/" TargetMode="External"/><Relationship Id="rId10" Type="http://schemas.openxmlformats.org/officeDocument/2006/relationships/hyperlink" Target="https://www.cobosocial.com/dossiers/anish-kapoor-on-the-power-of-concave-mirrors/" TargetMode="External"/><Relationship Id="rId13" Type="http://schemas.openxmlformats.org/officeDocument/2006/relationships/hyperlink" Target="https://www.flickr.com/photos/25756848@N04/6837215608" TargetMode="External"/><Relationship Id="rId12" Type="http://schemas.openxmlformats.org/officeDocument/2006/relationships/hyperlink" Target="https://www.cobosocial.com/" TargetMode="External"/><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clevelandart.org/about/press/media-kit/cleveland-museum-art-announces-installation-anish-kapoor-sculpture" TargetMode="External"/><Relationship Id="rId4" Type="http://schemas.openxmlformats.org/officeDocument/2006/relationships/hyperlink" Target="https://www.lissongallery.com/news/anish-kapoor-unveils-new-sculpture-at-museum-de-pont" TargetMode="External"/><Relationship Id="rId9" Type="http://schemas.openxmlformats.org/officeDocument/2006/relationships/hyperlink" Target="http://www.abitare.it/en/events/2010/09/24/anish-kapoor-turning-the-world-upside-down-2/" TargetMode="External"/><Relationship Id="rId15" Type="http://schemas.openxmlformats.org/officeDocument/2006/relationships/hyperlink" Target="https://www.cobosocial.com/" TargetMode="External"/><Relationship Id="rId14" Type="http://schemas.openxmlformats.org/officeDocument/2006/relationships/hyperlink" Target="https://www.cobosocial.com/dossiers/anish-kapoor-on-the-power-of-concave-mirrors/" TargetMode="External"/><Relationship Id="rId17" Type="http://schemas.openxmlformats.org/officeDocument/2006/relationships/hyperlink" Target="https://www.youtube.com/watch?v=50DBi-cypck" TargetMode="External"/><Relationship Id="rId16" Type="http://schemas.openxmlformats.org/officeDocument/2006/relationships/hyperlink" Target="https://www.choosechicago.com/articles/tours-and-attractions/the-bean-chicago/" TargetMode="External"/><Relationship Id="rId5" Type="http://schemas.openxmlformats.org/officeDocument/2006/relationships/hyperlink" Target="https://arrestedmotion.com/2010/10/showing-anish-kapoor-turning-the-world-upside-down-kensington-gardens/kapoor06/" TargetMode="External"/><Relationship Id="rId6" Type="http://schemas.openxmlformats.org/officeDocument/2006/relationships/hyperlink" Target="http://walktofreeartlondon.blogspot.com/2010/10/sky-mirror-2009-by-anish-kapoor.html" TargetMode="External"/><Relationship Id="rId7" Type="http://schemas.openxmlformats.org/officeDocument/2006/relationships/hyperlink" Target="https://massmoca.org/event/anish-kapoor/" TargetMode="External"/><Relationship Id="rId8" Type="http://schemas.openxmlformats.org/officeDocument/2006/relationships/hyperlink" Target="https://commons.wikimedia.org/wiki/File:Bilbao_-_Museo_Guggenheim,_Tall_Tree_and_the_Eye_(Anish_Kapoor)_5.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Shiny Sculptures of Anish Kapoor</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5, Day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idx="1" type="body"/>
          </p:nvPr>
        </p:nvSpPr>
        <p:spPr>
          <a:xfrm>
            <a:off x="6702900" y="4800000"/>
            <a:ext cx="2441100" cy="343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300">
                <a:latin typeface="Century Gothic"/>
                <a:ea typeface="Century Gothic"/>
                <a:cs typeface="Century Gothic"/>
                <a:sym typeface="Century Gothic"/>
              </a:rPr>
              <a:t>Title unknown, London</a:t>
            </a:r>
            <a:endParaRPr sz="1300">
              <a:latin typeface="Century Gothic"/>
              <a:ea typeface="Century Gothic"/>
              <a:cs typeface="Century Gothic"/>
              <a:sym typeface="Century Gothic"/>
            </a:endParaRPr>
          </a:p>
        </p:txBody>
      </p:sp>
      <p:pic>
        <p:nvPicPr>
          <p:cNvPr id="111" name="Google Shape;111;p22"/>
          <p:cNvPicPr preferRelativeResize="0"/>
          <p:nvPr/>
        </p:nvPicPr>
        <p:blipFill>
          <a:blip r:embed="rId3">
            <a:alphaModFix/>
          </a:blip>
          <a:stretch>
            <a:fillRect/>
          </a:stretch>
        </p:blipFill>
        <p:spPr>
          <a:xfrm>
            <a:off x="408250" y="158375"/>
            <a:ext cx="4674826" cy="4826750"/>
          </a:xfrm>
          <a:prstGeom prst="rect">
            <a:avLst/>
          </a:prstGeom>
          <a:noFill/>
          <a:ln>
            <a:noFill/>
          </a:ln>
        </p:spPr>
      </p:pic>
      <p:sp>
        <p:nvSpPr>
          <p:cNvPr id="112" name="Google Shape;112;p22"/>
          <p:cNvSpPr txBox="1"/>
          <p:nvPr/>
        </p:nvSpPr>
        <p:spPr>
          <a:xfrm>
            <a:off x="5410500" y="342525"/>
            <a:ext cx="3425100" cy="37866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1800"/>
              </a:spcAft>
              <a:buNone/>
            </a:pPr>
            <a:r>
              <a:rPr b="1" lang="en" sz="1800">
                <a:solidFill>
                  <a:schemeClr val="dk1"/>
                </a:solidFill>
                <a:latin typeface="Open Sans"/>
                <a:ea typeface="Open Sans"/>
                <a:cs typeface="Open Sans"/>
                <a:sym typeface="Open Sans"/>
              </a:rPr>
              <a:t>“… </a:t>
            </a:r>
            <a:r>
              <a:rPr lang="en" sz="1800">
                <a:solidFill>
                  <a:schemeClr val="dk1"/>
                </a:solidFill>
                <a:latin typeface="Open Sans"/>
                <a:ea typeface="Open Sans"/>
                <a:cs typeface="Open Sans"/>
                <a:sym typeface="Open Sans"/>
              </a:rPr>
              <a:t>You are entering another world, but it is also telling you that the world is not what you think it is. The floor is the ceiling, the ceiling is the floor. It gives you this sense of tumbling in. … I’m kind of toying with all these potential ways to think.”</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idx="1" type="body"/>
          </p:nvPr>
        </p:nvSpPr>
        <p:spPr>
          <a:xfrm>
            <a:off x="6846700" y="3965675"/>
            <a:ext cx="2197500" cy="94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500">
                <a:latin typeface="Century Gothic"/>
                <a:ea typeface="Century Gothic"/>
                <a:cs typeface="Century Gothic"/>
                <a:sym typeface="Century Gothic"/>
              </a:rPr>
              <a:t>Turning the World Upside Down </a:t>
            </a:r>
            <a:r>
              <a:rPr lang="en" sz="1500">
                <a:latin typeface="Century Gothic"/>
                <a:ea typeface="Century Gothic"/>
                <a:cs typeface="Century Gothic"/>
                <a:sym typeface="Century Gothic"/>
              </a:rPr>
              <a:t>(2010)</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Jerusalem</a:t>
            </a:r>
            <a:endParaRPr sz="1500">
              <a:latin typeface="Century Gothic"/>
              <a:ea typeface="Century Gothic"/>
              <a:cs typeface="Century Gothic"/>
              <a:sym typeface="Century Gothic"/>
            </a:endParaRPr>
          </a:p>
        </p:txBody>
      </p:sp>
      <p:pic>
        <p:nvPicPr>
          <p:cNvPr id="118" name="Google Shape;118;p23"/>
          <p:cNvPicPr preferRelativeResize="0"/>
          <p:nvPr/>
        </p:nvPicPr>
        <p:blipFill>
          <a:blip r:embed="rId3">
            <a:alphaModFix/>
          </a:blip>
          <a:stretch>
            <a:fillRect/>
          </a:stretch>
        </p:blipFill>
        <p:spPr>
          <a:xfrm>
            <a:off x="457200" y="228600"/>
            <a:ext cx="6244376" cy="4683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4"/>
          <p:cNvPicPr preferRelativeResize="0"/>
          <p:nvPr/>
        </p:nvPicPr>
        <p:blipFill>
          <a:blip r:embed="rId3">
            <a:alphaModFix/>
          </a:blip>
          <a:stretch>
            <a:fillRect/>
          </a:stretch>
        </p:blipFill>
        <p:spPr>
          <a:xfrm>
            <a:off x="2502775" y="230113"/>
            <a:ext cx="6244376" cy="4683275"/>
          </a:xfrm>
          <a:prstGeom prst="rect">
            <a:avLst/>
          </a:prstGeom>
          <a:noFill/>
          <a:ln>
            <a:noFill/>
          </a:ln>
        </p:spPr>
      </p:pic>
      <p:sp>
        <p:nvSpPr>
          <p:cNvPr id="124" name="Google Shape;124;p24"/>
          <p:cNvSpPr txBox="1"/>
          <p:nvPr>
            <p:ph idx="1" type="body"/>
          </p:nvPr>
        </p:nvSpPr>
        <p:spPr>
          <a:xfrm rot="-5400000">
            <a:off x="6945650" y="2785300"/>
            <a:ext cx="3963300" cy="3603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i="1" lang="en" sz="1200">
                <a:latin typeface="Century Gothic"/>
                <a:ea typeface="Century Gothic"/>
                <a:cs typeface="Century Gothic"/>
                <a:sym typeface="Century Gothic"/>
              </a:rPr>
              <a:t>Turning the World Upside Down </a:t>
            </a:r>
            <a:r>
              <a:rPr lang="en" sz="1200">
                <a:latin typeface="Century Gothic"/>
                <a:ea typeface="Century Gothic"/>
                <a:cs typeface="Century Gothic"/>
                <a:sym typeface="Century Gothic"/>
              </a:rPr>
              <a:t>(2010) Jerusalem</a:t>
            </a:r>
            <a:endParaRPr sz="1200">
              <a:latin typeface="Century Gothic"/>
              <a:ea typeface="Century Gothic"/>
              <a:cs typeface="Century Gothic"/>
              <a:sym typeface="Century Gothic"/>
            </a:endParaRPr>
          </a:p>
        </p:txBody>
      </p:sp>
      <p:sp>
        <p:nvSpPr>
          <p:cNvPr id="125" name="Google Shape;125;p24"/>
          <p:cNvSpPr txBox="1"/>
          <p:nvPr/>
        </p:nvSpPr>
        <p:spPr>
          <a:xfrm>
            <a:off x="190975" y="318300"/>
            <a:ext cx="3048900" cy="42021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1800"/>
              </a:spcAft>
              <a:buNone/>
            </a:pPr>
            <a:r>
              <a:rPr lang="en" sz="1800">
                <a:solidFill>
                  <a:schemeClr val="dk1"/>
                </a:solidFill>
                <a:latin typeface="Open Sans"/>
                <a:ea typeface="Open Sans"/>
                <a:cs typeface="Open Sans"/>
                <a:sym typeface="Open Sans"/>
              </a:rPr>
              <a:t>“The concave mirror is an exploration of space… and an exploration time, because as you move in front of that mirror something very weird happens; there is the opposite movement, and you’re upside down. … ‘What am I looking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idx="1" type="body"/>
          </p:nvPr>
        </p:nvSpPr>
        <p:spPr>
          <a:xfrm>
            <a:off x="311700" y="4538400"/>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500">
                <a:latin typeface="Century Gothic"/>
                <a:ea typeface="Century Gothic"/>
                <a:cs typeface="Century Gothic"/>
                <a:sym typeface="Century Gothic"/>
              </a:rPr>
              <a:t>Cloud Gate</a:t>
            </a:r>
            <a:r>
              <a:rPr lang="en" sz="1500">
                <a:latin typeface="Century Gothic"/>
                <a:ea typeface="Century Gothic"/>
                <a:cs typeface="Century Gothic"/>
                <a:sym typeface="Century Gothic"/>
              </a:rPr>
              <a:t> (2006), also known as “The Bean,” Chicago, Illinois</a:t>
            </a:r>
            <a:endParaRPr sz="1500">
              <a:latin typeface="Century Gothic"/>
              <a:ea typeface="Century Gothic"/>
              <a:cs typeface="Century Gothic"/>
              <a:sym typeface="Century Gothic"/>
            </a:endParaRPr>
          </a:p>
        </p:txBody>
      </p:sp>
      <p:pic>
        <p:nvPicPr>
          <p:cNvPr id="131" name="Google Shape;131;p25"/>
          <p:cNvPicPr preferRelativeResize="0"/>
          <p:nvPr/>
        </p:nvPicPr>
        <p:blipFill>
          <a:blip r:embed="rId3">
            <a:alphaModFix/>
          </a:blip>
          <a:stretch>
            <a:fillRect/>
          </a:stretch>
        </p:blipFill>
        <p:spPr>
          <a:xfrm>
            <a:off x="228600" y="228600"/>
            <a:ext cx="8627375" cy="4307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idx="1" type="body"/>
          </p:nvPr>
        </p:nvSpPr>
        <p:spPr>
          <a:xfrm>
            <a:off x="294450" y="3468125"/>
            <a:ext cx="2597400" cy="155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Watch this video to visit Cloud Gate.</a:t>
            </a:r>
            <a:endParaRPr>
              <a:solidFill>
                <a:srgbClr val="000000"/>
              </a:solidFill>
              <a:latin typeface="Century Gothic"/>
              <a:ea typeface="Century Gothic"/>
              <a:cs typeface="Century Gothic"/>
              <a:sym typeface="Century Gothic"/>
            </a:endParaRPr>
          </a:p>
        </p:txBody>
      </p:sp>
      <p:pic>
        <p:nvPicPr>
          <p:cNvPr descr="Fine art photography from Edward M. Fielding - https://edward-fielding.pixels.com &#10;.....&#10;GoPro hyper-lapse and timelapse footage.&#10;.....&#10;Anish Kapoor's beloved silver sculpture in Millennium Park is known informally as 'the Bean.' It reflects both the sky and the skyline, and everyone clamors around to take a picture and to touch the smoothness of its highly polished stainless-steel exterior." id="137" name="Google Shape;137;p26" title="Cloud Gate or Chicago Bean">
            <a:hlinkClick r:id="rId3"/>
          </p:cNvPr>
          <p:cNvPicPr preferRelativeResize="0"/>
          <p:nvPr/>
        </p:nvPicPr>
        <p:blipFill>
          <a:blip r:embed="rId4">
            <a:alphaModFix/>
          </a:blip>
          <a:stretch>
            <a:fillRect/>
          </a:stretch>
        </p:blipFill>
        <p:spPr>
          <a:xfrm>
            <a:off x="3073300" y="369075"/>
            <a:ext cx="5873800" cy="4405350"/>
          </a:xfrm>
          <a:prstGeom prst="rect">
            <a:avLst/>
          </a:prstGeom>
          <a:noFill/>
          <a:ln>
            <a:noFill/>
          </a:ln>
        </p:spPr>
      </p:pic>
      <p:sp>
        <p:nvSpPr>
          <p:cNvPr id="138" name="Google Shape;138;p26"/>
          <p:cNvSpPr txBox="1"/>
          <p:nvPr/>
        </p:nvSpPr>
        <p:spPr>
          <a:xfrm>
            <a:off x="243075" y="783575"/>
            <a:ext cx="2597400" cy="21240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800">
                <a:solidFill>
                  <a:schemeClr val="dk1"/>
                </a:solidFill>
                <a:latin typeface="Open Sans"/>
                <a:ea typeface="Open Sans"/>
                <a:cs typeface="Open Sans"/>
                <a:sym typeface="Open Sans"/>
              </a:rPr>
              <a:t>“A mirror brings in everything, it brings in its own space. </a:t>
            </a:r>
            <a:endParaRPr sz="1800">
              <a:solidFill>
                <a:schemeClr val="dk1"/>
              </a:solidFill>
              <a:latin typeface="Open Sans"/>
              <a:ea typeface="Open Sans"/>
              <a:cs typeface="Open Sans"/>
              <a:sym typeface="Open Sans"/>
            </a:endParaRPr>
          </a:p>
          <a:p>
            <a:pPr indent="0" lvl="0" marL="0" rtl="0" algn="l">
              <a:lnSpc>
                <a:spcPct val="150000"/>
              </a:lnSpc>
              <a:spcBef>
                <a:spcPts val="0"/>
              </a:spcBef>
              <a:spcAft>
                <a:spcPts val="1800"/>
              </a:spcAft>
              <a:buNone/>
            </a:pPr>
            <a:r>
              <a:rPr lang="en" sz="1800">
                <a:solidFill>
                  <a:schemeClr val="dk1"/>
                </a:solidFill>
                <a:latin typeface="Open Sans"/>
                <a:ea typeface="Open Sans"/>
                <a:cs typeface="Open Sans"/>
                <a:sym typeface="Open Sans"/>
              </a:rPr>
              <a:t>So it has its own light…”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idx="1" type="body"/>
          </p:nvPr>
        </p:nvSpPr>
        <p:spPr>
          <a:xfrm>
            <a:off x="294450" y="452625"/>
            <a:ext cx="8555100" cy="429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Calibri"/>
                <a:ea typeface="Calibri"/>
                <a:cs typeface="Calibri"/>
                <a:sym typeface="Calibri"/>
              </a:rPr>
              <a:t>Citations</a:t>
            </a:r>
            <a:endParaRPr sz="2400">
              <a:solidFill>
                <a:srgbClr val="000000"/>
              </a:solidFill>
              <a:latin typeface="Calibri"/>
              <a:ea typeface="Calibri"/>
              <a:cs typeface="Calibri"/>
              <a:sym typeface="Calibri"/>
            </a:endParaRPr>
          </a:p>
          <a:p>
            <a:pPr indent="0" lvl="0" marL="0" rtl="0" algn="l">
              <a:spcBef>
                <a:spcPts val="0"/>
              </a:spcBef>
              <a:spcAft>
                <a:spcPts val="0"/>
              </a:spcAft>
              <a:buNone/>
            </a:pPr>
            <a:r>
              <a:t/>
            </a:r>
            <a:endParaRPr sz="14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300">
                <a:solidFill>
                  <a:srgbClr val="000000"/>
                </a:solidFill>
                <a:latin typeface="Calibri"/>
                <a:ea typeface="Calibri"/>
                <a:cs typeface="Calibri"/>
                <a:sym typeface="Calibri"/>
              </a:rPr>
              <a:t>Slide 2: </a:t>
            </a:r>
            <a:r>
              <a:rPr lang="en" sz="1200" u="sng">
                <a:solidFill>
                  <a:schemeClr val="accent5"/>
                </a:solidFill>
                <a:latin typeface="Calibri"/>
                <a:ea typeface="Calibri"/>
                <a:cs typeface="Calibri"/>
                <a:sym typeface="Calibri"/>
                <a:hlinkClick r:id="rId3">
                  <a:extLst>
                    <a:ext uri="{A12FA001-AC4F-418D-AE19-62706E023703}">
                      <ahyp:hlinkClr val="tx"/>
                    </a:ext>
                  </a:extLst>
                </a:hlinkClick>
              </a:rPr>
              <a:t>https://www.clevelandart.org/about/press/media-kit/cleveland-museum-art-announces-installation-anish-kapoor-sculpture</a:t>
            </a:r>
            <a:r>
              <a:rPr lang="en" sz="1200">
                <a:solidFill>
                  <a:schemeClr val="dk1"/>
                </a:solidFill>
                <a:latin typeface="Calibri"/>
                <a:ea typeface="Calibri"/>
                <a:cs typeface="Calibri"/>
                <a:sym typeface="Calibri"/>
              </a:rPr>
              <a:t> </a:t>
            </a:r>
            <a:r>
              <a:rPr lang="en"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 3: </a:t>
            </a:r>
            <a:r>
              <a:rPr lang="en" sz="1300" u="sng">
                <a:solidFill>
                  <a:schemeClr val="accent5"/>
                </a:solidFill>
                <a:latin typeface="Calibri"/>
                <a:ea typeface="Calibri"/>
                <a:cs typeface="Calibri"/>
                <a:sym typeface="Calibri"/>
                <a:hlinkClick r:id="rId4">
                  <a:extLst>
                    <a:ext uri="{A12FA001-AC4F-418D-AE19-62706E023703}">
                      <ahyp:hlinkClr val="tx"/>
                    </a:ext>
                  </a:extLst>
                </a:hlinkClick>
              </a:rPr>
              <a:t>https://www.lissongallery.com/news/anish-kapoor-unveils-new-sculpture-at-museum-de-pont</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 4: </a:t>
            </a:r>
            <a:r>
              <a:rPr lang="en" sz="1300" u="sng">
                <a:solidFill>
                  <a:schemeClr val="accent5"/>
                </a:solidFill>
                <a:latin typeface="Calibri"/>
                <a:ea typeface="Calibri"/>
                <a:cs typeface="Calibri"/>
                <a:sym typeface="Calibri"/>
                <a:hlinkClick r:id="rId5">
                  <a:extLst>
                    <a:ext uri="{A12FA001-AC4F-418D-AE19-62706E023703}">
                      <ahyp:hlinkClr val="tx"/>
                    </a:ext>
                  </a:extLst>
                </a:hlinkClick>
              </a:rPr>
              <a:t>https://arrestedmotion.com/2010/10/showing-anish-kapoor-turning-the-world-upside-down-kensington-gardens/kapoor06/</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 5: </a:t>
            </a:r>
            <a:r>
              <a:rPr lang="en" sz="1300" u="sng">
                <a:solidFill>
                  <a:schemeClr val="accent5"/>
                </a:solidFill>
                <a:latin typeface="Calibri"/>
                <a:ea typeface="Calibri"/>
                <a:cs typeface="Calibri"/>
                <a:sym typeface="Calibri"/>
                <a:hlinkClick r:id="rId6">
                  <a:extLst>
                    <a:ext uri="{A12FA001-AC4F-418D-AE19-62706E023703}">
                      <ahyp:hlinkClr val="tx"/>
                    </a:ext>
                  </a:extLst>
                </a:hlinkClick>
              </a:rPr>
              <a:t>http://walktofreeartlondon.blogspot.com/2010/10/sky-mirror-2009-by-anish-kapoor.html</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 6: </a:t>
            </a:r>
            <a:r>
              <a:rPr lang="en" sz="1300" u="sng">
                <a:solidFill>
                  <a:schemeClr val="accent5"/>
                </a:solidFill>
                <a:latin typeface="Calibri"/>
                <a:ea typeface="Calibri"/>
                <a:cs typeface="Calibri"/>
                <a:sym typeface="Calibri"/>
                <a:hlinkClick r:id="rId7">
                  <a:extLst>
                    <a:ext uri="{A12FA001-AC4F-418D-AE19-62706E023703}">
                      <ahyp:hlinkClr val="tx"/>
                    </a:ext>
                  </a:extLst>
                </a:hlinkClick>
              </a:rPr>
              <a:t>https://massmoca.org/event/anish-kapoor/</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 7: </a:t>
            </a:r>
            <a:r>
              <a:rPr lang="en" sz="1300" u="sng">
                <a:solidFill>
                  <a:schemeClr val="accent5"/>
                </a:solidFill>
                <a:latin typeface="Calibri"/>
                <a:ea typeface="Calibri"/>
                <a:cs typeface="Calibri"/>
                <a:sym typeface="Calibri"/>
                <a:hlinkClick r:id="rId8">
                  <a:extLst>
                    <a:ext uri="{A12FA001-AC4F-418D-AE19-62706E023703}">
                      <ahyp:hlinkClr val="tx"/>
                    </a:ext>
                  </a:extLst>
                </a:hlinkClick>
              </a:rPr>
              <a:t>https://commons.wikimedia.org/wiki/File:Bilbao_-_Museo_Guggenheim,_Tall_Tree_and_the_Eye_(Anish_Kapoor)_5.jpg</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 8: </a:t>
            </a:r>
            <a:r>
              <a:rPr lang="en" sz="1300" u="sng">
                <a:solidFill>
                  <a:schemeClr val="accent5"/>
                </a:solidFill>
                <a:latin typeface="Calibri"/>
                <a:ea typeface="Calibri"/>
                <a:cs typeface="Calibri"/>
                <a:sym typeface="Calibri"/>
                <a:hlinkClick r:id="rId9">
                  <a:extLst>
                    <a:ext uri="{A12FA001-AC4F-418D-AE19-62706E023703}">
                      <ahyp:hlinkClr val="tx"/>
                    </a:ext>
                  </a:extLst>
                </a:hlinkClick>
              </a:rPr>
              <a:t>http://www.abitare.it/en/events/2010/09/24/anish-kapoor-turning-the-world-upside-down-2/</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Slides 9 &amp; 10: </a:t>
            </a:r>
            <a:r>
              <a:rPr lang="en" sz="1300" u="sng">
                <a:solidFill>
                  <a:schemeClr val="accent5"/>
                </a:solidFill>
                <a:latin typeface="Calibri"/>
                <a:ea typeface="Calibri"/>
                <a:cs typeface="Calibri"/>
                <a:sym typeface="Calibri"/>
                <a:hlinkClick r:id="rId10">
                  <a:extLst>
                    <a:ext uri="{A12FA001-AC4F-418D-AE19-62706E023703}">
                      <ahyp:hlinkClr val="tx"/>
                    </a:ext>
                  </a:extLst>
                </a:hlinkClick>
              </a:rPr>
              <a:t>https://www.cobosocial.com/dossiers/anish-kapoor-on-the-power-of-concave-mirrors/</a:t>
            </a:r>
            <a:r>
              <a:rPr lang="en" sz="1300">
                <a:solidFill>
                  <a:srgbClr val="000000"/>
                </a:solidFill>
                <a:latin typeface="Calibri"/>
                <a:ea typeface="Calibri"/>
                <a:cs typeface="Calibri"/>
                <a:sym typeface="Calibri"/>
              </a:rPr>
              <a:t>, </a:t>
            </a:r>
            <a:r>
              <a:rPr lang="en" sz="1300">
                <a:solidFill>
                  <a:schemeClr val="dk1"/>
                </a:solidFill>
                <a:latin typeface="Calibri"/>
                <a:ea typeface="Calibri"/>
                <a:cs typeface="Calibri"/>
                <a:sym typeface="Calibri"/>
              </a:rPr>
              <a:t>quote adapted from </a:t>
            </a:r>
            <a:r>
              <a:rPr lang="en" sz="1300" u="sng">
                <a:solidFill>
                  <a:schemeClr val="accent5"/>
                </a:solidFill>
                <a:latin typeface="Calibri"/>
                <a:ea typeface="Calibri"/>
                <a:cs typeface="Calibri"/>
                <a:sym typeface="Calibri"/>
                <a:hlinkClick r:id="rId11">
                  <a:extLst>
                    <a:ext uri="{A12FA001-AC4F-418D-AE19-62706E023703}">
                      <ahyp:hlinkClr val="tx"/>
                    </a:ext>
                  </a:extLst>
                </a:hlinkClick>
              </a:rPr>
              <a:t>“Anish Kapoor on the Power of Concave Mirrors”</a:t>
            </a:r>
            <a:r>
              <a:rPr lang="en" sz="1300">
                <a:solidFill>
                  <a:schemeClr val="dk1"/>
                </a:solidFill>
                <a:latin typeface="Calibri"/>
                <a:ea typeface="Calibri"/>
                <a:cs typeface="Calibri"/>
                <a:sym typeface="Calibri"/>
              </a:rPr>
              <a:t>, an interview with Anish Kapoor by Sonia Kolesnikof-Jessop, published in </a:t>
            </a:r>
            <a:r>
              <a:rPr lang="en" sz="1300" u="sng">
                <a:solidFill>
                  <a:schemeClr val="accent5"/>
                </a:solidFill>
                <a:latin typeface="Calibri"/>
                <a:ea typeface="Calibri"/>
                <a:cs typeface="Calibri"/>
                <a:sym typeface="Calibri"/>
                <a:hlinkClick r:id="rId12">
                  <a:extLst>
                    <a:ext uri="{A12FA001-AC4F-418D-AE19-62706E023703}">
                      <ahyp:hlinkClr val="tx"/>
                    </a:ext>
                  </a:extLst>
                </a:hlinkClick>
              </a:rPr>
              <a:t>cobosocial.com</a:t>
            </a:r>
            <a:r>
              <a:rPr lang="en" sz="1300">
                <a:solidFill>
                  <a:schemeClr val="dk1"/>
                </a:solidFill>
                <a:latin typeface="Calibri"/>
                <a:ea typeface="Calibri"/>
                <a:cs typeface="Calibri"/>
                <a:sym typeface="Calibri"/>
              </a:rPr>
              <a:t> (2019)</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Slides 11 &amp; 12: </a:t>
            </a:r>
            <a:r>
              <a:rPr lang="en" sz="1300" u="sng">
                <a:solidFill>
                  <a:schemeClr val="accent5"/>
                </a:solidFill>
                <a:latin typeface="Calibri"/>
                <a:ea typeface="Calibri"/>
                <a:cs typeface="Calibri"/>
                <a:sym typeface="Calibri"/>
                <a:hlinkClick r:id="rId13">
                  <a:extLst>
                    <a:ext uri="{A12FA001-AC4F-418D-AE19-62706E023703}">
                      <ahyp:hlinkClr val="tx"/>
                    </a:ext>
                  </a:extLst>
                </a:hlinkClick>
              </a:rPr>
              <a:t>https://www.flickr.com/photos/25756848@N04/6837215608</a:t>
            </a:r>
            <a:r>
              <a:rPr lang="en" sz="1300">
                <a:solidFill>
                  <a:srgbClr val="000000"/>
                </a:solidFill>
                <a:latin typeface="Calibri"/>
                <a:ea typeface="Calibri"/>
                <a:cs typeface="Calibri"/>
                <a:sym typeface="Calibri"/>
              </a:rPr>
              <a:t>, quote a</a:t>
            </a:r>
            <a:r>
              <a:rPr lang="en" sz="1300">
                <a:solidFill>
                  <a:schemeClr val="dk1"/>
                </a:solidFill>
                <a:latin typeface="Calibri"/>
                <a:ea typeface="Calibri"/>
                <a:cs typeface="Calibri"/>
                <a:sym typeface="Calibri"/>
              </a:rPr>
              <a:t>dapted from </a:t>
            </a:r>
            <a:r>
              <a:rPr lang="en" sz="1300" u="sng">
                <a:solidFill>
                  <a:schemeClr val="accent5"/>
                </a:solidFill>
                <a:latin typeface="Calibri"/>
                <a:ea typeface="Calibri"/>
                <a:cs typeface="Calibri"/>
                <a:sym typeface="Calibri"/>
                <a:hlinkClick r:id="rId14">
                  <a:extLst>
                    <a:ext uri="{A12FA001-AC4F-418D-AE19-62706E023703}">
                      <ahyp:hlinkClr val="tx"/>
                    </a:ext>
                  </a:extLst>
                </a:hlinkClick>
              </a:rPr>
              <a:t>“Anish Kapoor on the Power of Concave Mirrors”</a:t>
            </a:r>
            <a:r>
              <a:rPr lang="en" sz="1300">
                <a:solidFill>
                  <a:schemeClr val="dk1"/>
                </a:solidFill>
                <a:latin typeface="Calibri"/>
                <a:ea typeface="Calibri"/>
                <a:cs typeface="Calibri"/>
                <a:sym typeface="Calibri"/>
              </a:rPr>
              <a:t>, an interview with Anish Kapoor by Sonia Kolesnikof-Jessop, published in </a:t>
            </a:r>
            <a:r>
              <a:rPr lang="en" sz="1300" u="sng">
                <a:solidFill>
                  <a:schemeClr val="accent5"/>
                </a:solidFill>
                <a:latin typeface="Calibri"/>
                <a:ea typeface="Calibri"/>
                <a:cs typeface="Calibri"/>
                <a:sym typeface="Calibri"/>
                <a:hlinkClick r:id="rId15">
                  <a:extLst>
                    <a:ext uri="{A12FA001-AC4F-418D-AE19-62706E023703}">
                      <ahyp:hlinkClr val="tx"/>
                    </a:ext>
                  </a:extLst>
                </a:hlinkClick>
              </a:rPr>
              <a:t>cobosocial.com</a:t>
            </a:r>
            <a:r>
              <a:rPr lang="en" sz="1300">
                <a:solidFill>
                  <a:schemeClr val="dk1"/>
                </a:solidFill>
                <a:latin typeface="Calibri"/>
                <a:ea typeface="Calibri"/>
                <a:cs typeface="Calibri"/>
                <a:sym typeface="Calibri"/>
              </a:rPr>
              <a:t> (2019)</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 13: </a:t>
            </a:r>
            <a:r>
              <a:rPr lang="en" sz="1300" u="sng">
                <a:solidFill>
                  <a:schemeClr val="accent5"/>
                </a:solidFill>
                <a:latin typeface="Calibri"/>
                <a:ea typeface="Calibri"/>
                <a:cs typeface="Calibri"/>
                <a:sym typeface="Calibri"/>
                <a:hlinkClick r:id="rId16">
                  <a:extLst>
                    <a:ext uri="{A12FA001-AC4F-418D-AE19-62706E023703}">
                      <ahyp:hlinkClr val="tx"/>
                    </a:ext>
                  </a:extLst>
                </a:hlinkClick>
              </a:rPr>
              <a:t>https://www.choosechicago.com/articles/tours-and-attractions/the-bean-chicago/</a:t>
            </a:r>
            <a:endParaRPr sz="1300">
              <a:solidFill>
                <a:srgbClr val="000000"/>
              </a:solidFill>
              <a:latin typeface="Calibri"/>
              <a:ea typeface="Calibri"/>
              <a:cs typeface="Calibri"/>
              <a:sym typeface="Calibri"/>
            </a:endParaRPr>
          </a:p>
          <a:p>
            <a:pPr indent="0" lvl="0" marL="0" rtl="0" algn="l">
              <a:lnSpc>
                <a:spcPct val="100000"/>
              </a:lnSpc>
              <a:spcBef>
                <a:spcPts val="300"/>
              </a:spcBef>
              <a:spcAft>
                <a:spcPts val="0"/>
              </a:spcAft>
              <a:buNone/>
            </a:pPr>
            <a:r>
              <a:rPr lang="en" sz="1300">
                <a:solidFill>
                  <a:srgbClr val="000000"/>
                </a:solidFill>
                <a:latin typeface="Calibri"/>
                <a:ea typeface="Calibri"/>
                <a:cs typeface="Calibri"/>
                <a:sym typeface="Calibri"/>
              </a:rPr>
              <a:t>Slide 14: </a:t>
            </a:r>
            <a:r>
              <a:rPr lang="en" sz="1300" u="sng">
                <a:solidFill>
                  <a:schemeClr val="hlink"/>
                </a:solidFill>
                <a:latin typeface="Calibri"/>
                <a:ea typeface="Calibri"/>
                <a:cs typeface="Calibri"/>
                <a:sym typeface="Calibri"/>
                <a:hlinkClick r:id="rId17"/>
              </a:rPr>
              <a:t>https://www.youtube.com/watch?v=50DBi-cypck</a:t>
            </a:r>
            <a:r>
              <a:rPr lang="en" sz="1300">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indent="0" lvl="0" marL="0" rtl="0" algn="l">
              <a:spcBef>
                <a:spcPts val="300"/>
              </a:spcBef>
              <a:spcAft>
                <a:spcPts val="0"/>
              </a:spcAft>
              <a:buNone/>
            </a:pPr>
            <a:r>
              <a:t/>
            </a:r>
            <a:endParaRPr sz="14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7389600" y="4147600"/>
            <a:ext cx="1754400" cy="86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500">
                <a:latin typeface="Century Gothic"/>
                <a:ea typeface="Century Gothic"/>
                <a:cs typeface="Century Gothic"/>
                <a:sym typeface="Century Gothic"/>
              </a:rPr>
              <a:t>C-Curve </a:t>
            </a:r>
            <a:r>
              <a:rPr lang="en" sz="1500">
                <a:latin typeface="Century Gothic"/>
                <a:ea typeface="Century Gothic"/>
                <a:cs typeface="Century Gothic"/>
                <a:sym typeface="Century Gothic"/>
              </a:rPr>
              <a:t>(2007)</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Cleveland, Ohio</a:t>
            </a:r>
            <a:endParaRPr sz="1500">
              <a:latin typeface="Century Gothic"/>
              <a:ea typeface="Century Gothic"/>
              <a:cs typeface="Century Gothic"/>
              <a:sym typeface="Century Gothic"/>
            </a:endParaRPr>
          </a:p>
        </p:txBody>
      </p:sp>
      <p:sp>
        <p:nvSpPr>
          <p:cNvPr id="61" name="Google Shape;61;p1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2" name="Google Shape;62;p14"/>
          <p:cNvPicPr preferRelativeResize="0"/>
          <p:nvPr/>
        </p:nvPicPr>
        <p:blipFill>
          <a:blip r:embed="rId3">
            <a:alphaModFix/>
          </a:blip>
          <a:stretch>
            <a:fillRect/>
          </a:stretch>
        </p:blipFill>
        <p:spPr>
          <a:xfrm>
            <a:off x="600625" y="173250"/>
            <a:ext cx="6724800" cy="479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35025" y="4082075"/>
            <a:ext cx="2277600" cy="75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500">
                <a:latin typeface="Century Gothic"/>
                <a:ea typeface="Century Gothic"/>
                <a:cs typeface="Century Gothic"/>
                <a:sym typeface="Century Gothic"/>
              </a:rPr>
              <a:t>Sky Mirror (for Hendrik) </a:t>
            </a:r>
            <a:r>
              <a:rPr lang="en" sz="1500">
                <a:latin typeface="Century Gothic"/>
                <a:ea typeface="Century Gothic"/>
                <a:cs typeface="Century Gothic"/>
                <a:sym typeface="Century Gothic"/>
              </a:rPr>
              <a:t>(2017)</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Tilburg, Netherlands</a:t>
            </a:r>
            <a:endParaRPr sz="1500">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2757150" y="230113"/>
            <a:ext cx="6109662" cy="4683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4233775"/>
            <a:ext cx="3548700" cy="72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500">
                <a:latin typeface="Century Gothic"/>
                <a:ea typeface="Century Gothic"/>
                <a:cs typeface="Century Gothic"/>
                <a:sym typeface="Century Gothic"/>
              </a:rPr>
              <a:t>Non-object (Spire)</a:t>
            </a:r>
            <a:r>
              <a:rPr lang="en" sz="1500">
                <a:latin typeface="Century Gothic"/>
                <a:ea typeface="Century Gothic"/>
                <a:cs typeface="Century Gothic"/>
                <a:sym typeface="Century Gothic"/>
              </a:rPr>
              <a:t> (2007)</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London, England</a:t>
            </a:r>
            <a:endParaRPr sz="1500">
              <a:latin typeface="Century Gothic"/>
              <a:ea typeface="Century Gothic"/>
              <a:cs typeface="Century Gothic"/>
              <a:sym typeface="Century Gothic"/>
            </a:endParaRPr>
          </a:p>
        </p:txBody>
      </p:sp>
      <p:pic>
        <p:nvPicPr>
          <p:cNvPr id="74" name="Google Shape;74;p16"/>
          <p:cNvPicPr preferRelativeResize="0"/>
          <p:nvPr/>
        </p:nvPicPr>
        <p:blipFill>
          <a:blip r:embed="rId3">
            <a:alphaModFix/>
          </a:blip>
          <a:stretch>
            <a:fillRect/>
          </a:stretch>
        </p:blipFill>
        <p:spPr>
          <a:xfrm>
            <a:off x="2980421" y="184375"/>
            <a:ext cx="3183167" cy="4774751"/>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6851600" y="4093800"/>
            <a:ext cx="2130600" cy="74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500">
                <a:latin typeface="Century Gothic"/>
                <a:ea typeface="Century Gothic"/>
                <a:cs typeface="Century Gothic"/>
                <a:sym typeface="Century Gothic"/>
              </a:rPr>
              <a:t>Red Sky Mirror </a:t>
            </a:r>
            <a:r>
              <a:rPr lang="en" sz="1500">
                <a:latin typeface="Century Gothic"/>
                <a:ea typeface="Century Gothic"/>
                <a:cs typeface="Century Gothic"/>
                <a:sym typeface="Century Gothic"/>
              </a:rPr>
              <a:t>(2009)</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London, England</a:t>
            </a:r>
            <a:endParaRPr sz="1500">
              <a:latin typeface="Century Gothic"/>
              <a:ea typeface="Century Gothic"/>
              <a:cs typeface="Century Gothic"/>
              <a:sym typeface="Century Gothic"/>
            </a:endParaRPr>
          </a:p>
        </p:txBody>
      </p:sp>
      <p:pic>
        <p:nvPicPr>
          <p:cNvPr id="80" name="Google Shape;80;p17"/>
          <p:cNvPicPr preferRelativeResize="0"/>
          <p:nvPr/>
        </p:nvPicPr>
        <p:blipFill>
          <a:blip r:embed="rId3">
            <a:alphaModFix/>
          </a:blip>
          <a:stretch>
            <a:fillRect/>
          </a:stretch>
        </p:blipFill>
        <p:spPr>
          <a:xfrm>
            <a:off x="465376" y="249100"/>
            <a:ext cx="6193744" cy="4645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idx="1" type="body"/>
          </p:nvPr>
        </p:nvSpPr>
        <p:spPr>
          <a:xfrm>
            <a:off x="6997950" y="4230475"/>
            <a:ext cx="1901400" cy="77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500">
                <a:highlight>
                  <a:srgbClr val="FFFFFF"/>
                </a:highlight>
                <a:latin typeface="Century Gothic"/>
                <a:ea typeface="Century Gothic"/>
                <a:cs typeface="Century Gothic"/>
                <a:sym typeface="Century Gothic"/>
              </a:rPr>
              <a:t>Untitled</a:t>
            </a:r>
            <a:r>
              <a:rPr lang="en" sz="1500">
                <a:highlight>
                  <a:srgbClr val="FFFFFF"/>
                </a:highlight>
                <a:latin typeface="Century Gothic"/>
                <a:ea typeface="Century Gothic"/>
                <a:cs typeface="Century Gothic"/>
                <a:sym typeface="Century Gothic"/>
              </a:rPr>
              <a:t> (2012)</a:t>
            </a:r>
            <a:endParaRPr sz="1500">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rPr lang="en" sz="1500">
                <a:highlight>
                  <a:srgbClr val="FFFFFF"/>
                </a:highlight>
                <a:latin typeface="Century Gothic"/>
                <a:ea typeface="Century Gothic"/>
                <a:cs typeface="Century Gothic"/>
                <a:sym typeface="Century Gothic"/>
              </a:rPr>
              <a:t>Stainless steel</a:t>
            </a:r>
            <a:endParaRPr sz="1500">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rPr lang="en" sz="1500">
                <a:highlight>
                  <a:srgbClr val="FFFFFF"/>
                </a:highlight>
                <a:latin typeface="Century Gothic"/>
                <a:ea typeface="Century Gothic"/>
                <a:cs typeface="Century Gothic"/>
                <a:sym typeface="Century Gothic"/>
              </a:rPr>
              <a:t>Massachusetts</a:t>
            </a:r>
            <a:endParaRPr>
              <a:highlight>
                <a:srgbClr val="FFFFFF"/>
              </a:highlight>
              <a:latin typeface="Century Gothic"/>
              <a:ea typeface="Century Gothic"/>
              <a:cs typeface="Century Gothic"/>
              <a:sym typeface="Century Gothic"/>
            </a:endParaRPr>
          </a:p>
        </p:txBody>
      </p:sp>
      <p:pic>
        <p:nvPicPr>
          <p:cNvPr id="86" name="Google Shape;86;p18"/>
          <p:cNvPicPr preferRelativeResize="0"/>
          <p:nvPr/>
        </p:nvPicPr>
        <p:blipFill>
          <a:blip r:embed="rId3">
            <a:alphaModFix/>
          </a:blip>
          <a:stretch>
            <a:fillRect/>
          </a:stretch>
        </p:blipFill>
        <p:spPr>
          <a:xfrm>
            <a:off x="1810325" y="163563"/>
            <a:ext cx="4816374" cy="4816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idx="1" type="body"/>
          </p:nvPr>
        </p:nvSpPr>
        <p:spPr>
          <a:xfrm>
            <a:off x="311700" y="4338725"/>
            <a:ext cx="3210600" cy="65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500">
                <a:latin typeface="Century Gothic"/>
                <a:ea typeface="Century Gothic"/>
                <a:cs typeface="Century Gothic"/>
                <a:sym typeface="Century Gothic"/>
              </a:rPr>
              <a:t>Tall Tree and the Eye</a:t>
            </a:r>
            <a:r>
              <a:rPr lang="en" sz="1500">
                <a:latin typeface="Century Gothic"/>
                <a:ea typeface="Century Gothic"/>
                <a:cs typeface="Century Gothic"/>
                <a:sym typeface="Century Gothic"/>
              </a:rPr>
              <a:t>(2015)</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Bilbao, Spain</a:t>
            </a:r>
            <a:endParaRPr sz="1500">
              <a:latin typeface="Century Gothic"/>
              <a:ea typeface="Century Gothic"/>
              <a:cs typeface="Century Gothic"/>
              <a:sym typeface="Century Gothic"/>
            </a:endParaRPr>
          </a:p>
        </p:txBody>
      </p:sp>
      <p:pic>
        <p:nvPicPr>
          <p:cNvPr id="92" name="Google Shape;92;p19"/>
          <p:cNvPicPr preferRelativeResize="0"/>
          <p:nvPr/>
        </p:nvPicPr>
        <p:blipFill>
          <a:blip r:embed="rId3">
            <a:alphaModFix/>
          </a:blip>
          <a:stretch>
            <a:fillRect/>
          </a:stretch>
        </p:blipFill>
        <p:spPr>
          <a:xfrm>
            <a:off x="3377575" y="150613"/>
            <a:ext cx="3631700" cy="484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idx="1" type="body"/>
          </p:nvPr>
        </p:nvSpPr>
        <p:spPr>
          <a:xfrm>
            <a:off x="1280600" y="4201675"/>
            <a:ext cx="3889500" cy="816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500">
                <a:latin typeface="Century Gothic"/>
                <a:ea typeface="Century Gothic"/>
                <a:cs typeface="Century Gothic"/>
                <a:sym typeface="Century Gothic"/>
              </a:rPr>
              <a:t>Anish Kapoor standing in front of his sculpture “Mirror (Red) 2016”</a:t>
            </a:r>
            <a:endParaRPr sz="1500">
              <a:latin typeface="Century Gothic"/>
              <a:ea typeface="Century Gothic"/>
              <a:cs typeface="Century Gothic"/>
              <a:sym typeface="Century Gothic"/>
            </a:endParaRPr>
          </a:p>
        </p:txBody>
      </p:sp>
      <p:pic>
        <p:nvPicPr>
          <p:cNvPr id="98" name="Google Shape;98;p20"/>
          <p:cNvPicPr preferRelativeResize="0"/>
          <p:nvPr/>
        </p:nvPicPr>
        <p:blipFill>
          <a:blip r:embed="rId3">
            <a:alphaModFix/>
          </a:blip>
          <a:stretch>
            <a:fillRect/>
          </a:stretch>
        </p:blipFill>
        <p:spPr>
          <a:xfrm>
            <a:off x="5322600" y="125575"/>
            <a:ext cx="3308650" cy="4892328"/>
          </a:xfrm>
          <a:prstGeom prst="rect">
            <a:avLst/>
          </a:prstGeom>
          <a:noFill/>
          <a:ln>
            <a:noFill/>
          </a:ln>
        </p:spPr>
      </p:pic>
      <p:sp>
        <p:nvSpPr>
          <p:cNvPr id="99" name="Google Shape;99;p20"/>
          <p:cNvSpPr txBox="1"/>
          <p:nvPr/>
        </p:nvSpPr>
        <p:spPr>
          <a:xfrm>
            <a:off x="337000" y="245475"/>
            <a:ext cx="4833000" cy="3869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latin typeface="Century Gothic"/>
                <a:ea typeface="Century Gothic"/>
                <a:cs typeface="Century Gothic"/>
                <a:sym typeface="Century Gothic"/>
              </a:rPr>
              <a:t>Anish Kapoor is a sculptor. He was born in Mumbai, India. As a teenager he moved to London, England to study art. He still lives there. </a:t>
            </a:r>
            <a:endParaRPr sz="2000">
              <a:latin typeface="Century Gothic"/>
              <a:ea typeface="Century Gothic"/>
              <a:cs typeface="Century Gothic"/>
              <a:sym typeface="Century Gothic"/>
            </a:endParaRPr>
          </a:p>
          <a:p>
            <a:pPr indent="0" lvl="0" marL="0" rtl="0" algn="l">
              <a:lnSpc>
                <a:spcPct val="150000"/>
              </a:lnSpc>
              <a:spcBef>
                <a:spcPts val="1000"/>
              </a:spcBef>
              <a:spcAft>
                <a:spcPts val="0"/>
              </a:spcAft>
              <a:buNone/>
            </a:pPr>
            <a:r>
              <a:rPr lang="en" sz="2000">
                <a:solidFill>
                  <a:schemeClr val="dk1"/>
                </a:solidFill>
                <a:latin typeface="Century Gothic"/>
                <a:ea typeface="Century Gothic"/>
                <a:cs typeface="Century Gothic"/>
                <a:sym typeface="Century Gothic"/>
              </a:rPr>
              <a:t>Anish Kapoor </a:t>
            </a:r>
            <a:r>
              <a:rPr lang="en" sz="2000">
                <a:latin typeface="Century Gothic"/>
                <a:ea typeface="Century Gothic"/>
                <a:cs typeface="Century Gothic"/>
                <a:sym typeface="Century Gothic"/>
              </a:rPr>
              <a:t>uses many different materials, including shiny, polished metals. His works of art are shown inside museums and outdoors. </a:t>
            </a:r>
            <a:endParaRPr sz="20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idx="1" type="body"/>
          </p:nvPr>
        </p:nvSpPr>
        <p:spPr>
          <a:xfrm>
            <a:off x="7231675" y="4272275"/>
            <a:ext cx="1482300" cy="59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Century Gothic"/>
                <a:ea typeface="Century Gothic"/>
                <a:cs typeface="Century Gothic"/>
                <a:sym typeface="Century Gothic"/>
              </a:rPr>
              <a:t>Title unknown, London</a:t>
            </a:r>
            <a:endParaRPr sz="1500">
              <a:latin typeface="Century Gothic"/>
              <a:ea typeface="Century Gothic"/>
              <a:cs typeface="Century Gothic"/>
              <a:sym typeface="Century Gothic"/>
            </a:endParaRPr>
          </a:p>
        </p:txBody>
      </p:sp>
      <p:pic>
        <p:nvPicPr>
          <p:cNvPr id="105" name="Google Shape;105;p21"/>
          <p:cNvPicPr preferRelativeResize="0"/>
          <p:nvPr/>
        </p:nvPicPr>
        <p:blipFill>
          <a:blip r:embed="rId3">
            <a:alphaModFix/>
          </a:blip>
          <a:stretch>
            <a:fillRect/>
          </a:stretch>
        </p:blipFill>
        <p:spPr>
          <a:xfrm>
            <a:off x="2234588" y="158375"/>
            <a:ext cx="4674826" cy="4826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