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rgbClr val="D9D9D9"/>
              </a:highlight>
              <a:latin typeface="Calibri"/>
              <a:ea typeface="Calibri"/>
              <a:cs typeface="Calibri"/>
              <a:sym typeface="Calibri"/>
            </a:endParaRPr>
          </a:p>
          <a:p>
            <a:pPr indent="0" lvl="0" marL="0" rtl="0" algn="l">
              <a:spcBef>
                <a:spcPts val="0"/>
              </a:spcBef>
              <a:spcAft>
                <a:spcPts val="0"/>
              </a:spcAft>
              <a:buNone/>
            </a:pPr>
            <a:r>
              <a:t/>
            </a:r>
            <a:endParaRPr>
              <a:solidFill>
                <a:schemeClr val="dk1"/>
              </a:solidFill>
              <a:highlight>
                <a:srgbClr val="D9D9D9"/>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D9D9D9"/>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54af516c0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4af516c0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54f90e8a5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4f90e8a5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0bcd8e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0bcd8e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55370a391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5370a391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4f90e89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4f90e8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54f90e8a5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4f90e8a5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4f90e8a5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4f90e8a5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54f90e8a5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4f90e8a5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54f90e8a5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4f90e8a5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4f90e8a5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4f90e8a5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54f90e8a5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4f90e8a5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4f90e8a5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4f90e8a5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27.jpg"/><Relationship Id="rId5"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2.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7.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1" Type="http://schemas.openxmlformats.org/officeDocument/2006/relationships/image" Target="../media/image26.jpg"/><Relationship Id="rId10" Type="http://schemas.openxmlformats.org/officeDocument/2006/relationships/image" Target="../media/image19.jpg"/><Relationship Id="rId13" Type="http://schemas.openxmlformats.org/officeDocument/2006/relationships/image" Target="../media/image24.jpg"/><Relationship Id="rId12" Type="http://schemas.openxmlformats.org/officeDocument/2006/relationships/image" Target="../media/image25.jpg"/><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22.jpg"/><Relationship Id="rId14" Type="http://schemas.openxmlformats.org/officeDocument/2006/relationships/image" Target="../media/image21.jpg"/><Relationship Id="rId5" Type="http://schemas.openxmlformats.org/officeDocument/2006/relationships/image" Target="../media/image2.jpg"/><Relationship Id="rId6" Type="http://schemas.openxmlformats.org/officeDocument/2006/relationships/image" Target="../media/image7.jpg"/><Relationship Id="rId7" Type="http://schemas.openxmlformats.org/officeDocument/2006/relationships/image" Target="../media/image14.jpg"/><Relationship Id="rId8"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Marley </a:t>
            </a:r>
            <a:r>
              <a:rPr lang="en"/>
              <a:t>Dias</a:t>
            </a:r>
            <a:r>
              <a:rPr lang="en"/>
              <a:t>:</a:t>
            </a:r>
            <a:endParaRPr/>
          </a:p>
          <a:p>
            <a:pPr indent="0" lvl="0" marL="0" rtl="0" algn="ctr">
              <a:spcBef>
                <a:spcPts val="0"/>
              </a:spcBef>
              <a:spcAft>
                <a:spcPts val="0"/>
              </a:spcAft>
              <a:buNone/>
            </a:pPr>
            <a:r>
              <a:rPr lang="en"/>
              <a:t>#1000BlackGirlBooks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4, Day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idx="1" type="body"/>
          </p:nvPr>
        </p:nvSpPr>
        <p:spPr>
          <a:xfrm>
            <a:off x="324750" y="3974325"/>
            <a:ext cx="8494500" cy="96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Marley has received lots of awards for the work she has done. When leaders are recognized for their work, they inspire others. </a:t>
            </a:r>
            <a:r>
              <a:rPr lang="en">
                <a:solidFill>
                  <a:srgbClr val="000000"/>
                </a:solidFill>
                <a:latin typeface="Century Gothic"/>
                <a:ea typeface="Century Gothic"/>
                <a:cs typeface="Century Gothic"/>
                <a:sym typeface="Century Gothic"/>
              </a:rPr>
              <a:t> </a:t>
            </a:r>
            <a:endParaRPr>
              <a:solidFill>
                <a:srgbClr val="000000"/>
              </a:solidFill>
              <a:latin typeface="Century Gothic"/>
              <a:ea typeface="Century Gothic"/>
              <a:cs typeface="Century Gothic"/>
              <a:sym typeface="Century Gothic"/>
            </a:endParaRPr>
          </a:p>
        </p:txBody>
      </p:sp>
      <p:sp>
        <p:nvSpPr>
          <p:cNvPr id="136" name="Google Shape;136;p22"/>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9</a:t>
            </a:r>
            <a:endParaRPr sz="1200">
              <a:latin typeface="Calibri"/>
              <a:ea typeface="Calibri"/>
              <a:cs typeface="Calibri"/>
              <a:sym typeface="Calibri"/>
            </a:endParaRPr>
          </a:p>
        </p:txBody>
      </p:sp>
      <p:pic>
        <p:nvPicPr>
          <p:cNvPr id="137" name="Google Shape;137;p22"/>
          <p:cNvPicPr preferRelativeResize="0"/>
          <p:nvPr/>
        </p:nvPicPr>
        <p:blipFill rotWithShape="1">
          <a:blip r:embed="rId3">
            <a:alphaModFix/>
          </a:blip>
          <a:srcRect b="0" l="7123" r="0" t="0"/>
          <a:stretch/>
        </p:blipFill>
        <p:spPr>
          <a:xfrm>
            <a:off x="2459875" y="525850"/>
            <a:ext cx="2775503" cy="2974975"/>
          </a:xfrm>
          <a:prstGeom prst="rect">
            <a:avLst/>
          </a:prstGeom>
          <a:noFill/>
          <a:ln>
            <a:noFill/>
          </a:ln>
        </p:spPr>
      </p:pic>
      <p:pic>
        <p:nvPicPr>
          <p:cNvPr id="138" name="Google Shape;138;p22"/>
          <p:cNvPicPr preferRelativeResize="0"/>
          <p:nvPr/>
        </p:nvPicPr>
        <p:blipFill>
          <a:blip r:embed="rId4">
            <a:alphaModFix/>
          </a:blip>
          <a:stretch>
            <a:fillRect/>
          </a:stretch>
        </p:blipFill>
        <p:spPr>
          <a:xfrm>
            <a:off x="250650" y="533400"/>
            <a:ext cx="1979703" cy="2974975"/>
          </a:xfrm>
          <a:prstGeom prst="rect">
            <a:avLst/>
          </a:prstGeom>
          <a:noFill/>
          <a:ln>
            <a:noFill/>
          </a:ln>
        </p:spPr>
      </p:pic>
      <p:pic>
        <p:nvPicPr>
          <p:cNvPr id="139" name="Google Shape;139;p22"/>
          <p:cNvPicPr preferRelativeResize="0"/>
          <p:nvPr/>
        </p:nvPicPr>
        <p:blipFill rotWithShape="1">
          <a:blip r:embed="rId5">
            <a:alphaModFix/>
          </a:blip>
          <a:srcRect b="0" l="13636" r="0" t="0"/>
          <a:stretch/>
        </p:blipFill>
        <p:spPr>
          <a:xfrm>
            <a:off x="5464900" y="533400"/>
            <a:ext cx="3526700" cy="29749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idx="1" type="body"/>
          </p:nvPr>
        </p:nvSpPr>
        <p:spPr>
          <a:xfrm>
            <a:off x="476825" y="3899600"/>
            <a:ext cx="8494500" cy="1044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Marley is still collecting books. Now she hopes to collect one million books.</a:t>
            </a:r>
            <a:endParaRPr>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a:solidFill>
                  <a:schemeClr val="dk1"/>
                </a:solidFill>
                <a:highlight>
                  <a:srgbClr val="FFFFFF"/>
                </a:highlight>
                <a:latin typeface="Century Gothic"/>
                <a:ea typeface="Century Gothic"/>
                <a:cs typeface="Century Gothic"/>
                <a:sym typeface="Century Gothic"/>
              </a:rPr>
              <a:t>"</a:t>
            </a:r>
            <a:r>
              <a:rPr b="1" lang="en">
                <a:solidFill>
                  <a:schemeClr val="dk1"/>
                </a:solidFill>
                <a:highlight>
                  <a:srgbClr val="FFFFFF"/>
                </a:highlight>
                <a:latin typeface="Century Gothic"/>
                <a:ea typeface="Century Gothic"/>
                <a:cs typeface="Century Gothic"/>
                <a:sym typeface="Century Gothic"/>
              </a:rPr>
              <a:t>I want this book drive to teach other kids that they can do whatever they want to do</a:t>
            </a:r>
            <a:r>
              <a:rPr lang="en">
                <a:solidFill>
                  <a:schemeClr val="dk1"/>
                </a:solidFill>
                <a:highlight>
                  <a:srgbClr val="FFFFFF"/>
                </a:highlight>
                <a:latin typeface="Century Gothic"/>
                <a:ea typeface="Century Gothic"/>
                <a:cs typeface="Century Gothic"/>
                <a:sym typeface="Century Gothic"/>
              </a:rPr>
              <a:t>," she says.</a:t>
            </a:r>
            <a:endParaRPr>
              <a:solidFill>
                <a:srgbClr val="000000"/>
              </a:solidFill>
              <a:latin typeface="Century Gothic"/>
              <a:ea typeface="Century Gothic"/>
              <a:cs typeface="Century Gothic"/>
              <a:sym typeface="Century Gothic"/>
            </a:endParaRPr>
          </a:p>
        </p:txBody>
      </p:sp>
      <p:sp>
        <p:nvSpPr>
          <p:cNvPr id="145" name="Google Shape;145;p23"/>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10</a:t>
            </a:r>
            <a:endParaRPr sz="1200">
              <a:latin typeface="Calibri"/>
              <a:ea typeface="Calibri"/>
              <a:cs typeface="Calibri"/>
              <a:sym typeface="Calibri"/>
            </a:endParaRPr>
          </a:p>
        </p:txBody>
      </p:sp>
      <p:pic>
        <p:nvPicPr>
          <p:cNvPr id="146" name="Google Shape;146;p23"/>
          <p:cNvPicPr preferRelativeResize="0"/>
          <p:nvPr/>
        </p:nvPicPr>
        <p:blipFill>
          <a:blip r:embed="rId3">
            <a:alphaModFix/>
          </a:blip>
          <a:stretch>
            <a:fillRect/>
          </a:stretch>
        </p:blipFill>
        <p:spPr>
          <a:xfrm>
            <a:off x="1460325" y="195875"/>
            <a:ext cx="6223350" cy="350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idx="1" type="body"/>
          </p:nvPr>
        </p:nvSpPr>
        <p:spPr>
          <a:xfrm>
            <a:off x="407675" y="1126475"/>
            <a:ext cx="8424600" cy="34164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https://www.pbs.org/newshour/arts/13-year-old-founder-of-1000blackgirlbooks-shares-some-of-her-favorite-reads</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https://kristof.blogs.nytimes.com/2016/09/06/1000blackgirlbooks-campaign-expands/</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https://www.forbes.com/sites/maggiemcgrath/2017/06/13/from-activist-to-author-how-12-year-old-marley-dias-is-changing-the-face-of-childrens-literature/#c75987a4ce0f</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https://www.colorlines.com/articles/icymi-new-jersey-girl-seeks-collect-1000blackgirlbooks</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https://www.smithsonianmag.com/innovation/marley-dias-collect-books-girls-color-180967231/</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https://www.wbls.com/news/black-history/game-changers-marley-dias-video-photo</a:t>
            </a:r>
            <a:endParaRPr sz="1200">
              <a:solidFill>
                <a:srgbClr val="000000"/>
              </a:solidFill>
              <a:latin typeface="Calibri"/>
              <a:ea typeface="Calibri"/>
              <a:cs typeface="Calibri"/>
              <a:sym typeface="Calibri"/>
            </a:endParaRPr>
          </a:p>
          <a:p>
            <a:pPr indent="0" lvl="0" marL="0" rtl="0" algn="l">
              <a:spcBef>
                <a:spcPts val="400"/>
              </a:spcBef>
              <a:spcAft>
                <a:spcPts val="0"/>
              </a:spcAft>
              <a:buNone/>
            </a:pPr>
            <a:r>
              <a:rPr lang="en" sz="1200">
                <a:solidFill>
                  <a:srgbClr val="000000"/>
                </a:solidFill>
                <a:latin typeface="Calibri"/>
                <a:ea typeface="Calibri"/>
                <a:cs typeface="Calibri"/>
                <a:sym typeface="Calibri"/>
              </a:rPr>
              <a:t>https://people.com/celebrity/marley-dias-collects-books-with-relatable-lead-characters/</a:t>
            </a:r>
            <a:endParaRPr sz="1200">
              <a:solidFill>
                <a:srgbClr val="000000"/>
              </a:solidFill>
              <a:latin typeface="Calibri"/>
              <a:ea typeface="Calibri"/>
              <a:cs typeface="Calibri"/>
              <a:sym typeface="Calibri"/>
            </a:endParaRPr>
          </a:p>
          <a:p>
            <a:pPr indent="0" lvl="0" marL="0" rtl="0" algn="l">
              <a:spcBef>
                <a:spcPts val="0"/>
              </a:spcBef>
              <a:spcAft>
                <a:spcPts val="0"/>
              </a:spcAft>
              <a:buNone/>
            </a:pPr>
            <a:r>
              <a:rPr lang="en" sz="1200">
                <a:solidFill>
                  <a:srgbClr val="000000"/>
                </a:solidFill>
                <a:latin typeface="Calibri"/>
                <a:ea typeface="Calibri"/>
                <a:cs typeface="Calibri"/>
                <a:sym typeface="Calibri"/>
              </a:rPr>
              <a:t>https://www.commonlit.org/en/texts/marley-dias-the-13-year-old-activist-author</a:t>
            </a:r>
            <a:endParaRPr sz="1200">
              <a:solidFill>
                <a:srgbClr val="000000"/>
              </a:solidFill>
              <a:latin typeface="Calibri"/>
              <a:ea typeface="Calibri"/>
              <a:cs typeface="Calibri"/>
              <a:sym typeface="Calibri"/>
            </a:endParaRPr>
          </a:p>
          <a:p>
            <a:pPr indent="0" lvl="0" marL="0" rtl="0" algn="l">
              <a:spcBef>
                <a:spcPts val="1600"/>
              </a:spcBef>
              <a:spcAft>
                <a:spcPts val="1600"/>
              </a:spcAft>
              <a:buNone/>
            </a:pPr>
            <a:r>
              <a:t/>
            </a:r>
            <a:endParaRPr>
              <a:latin typeface="Calibri"/>
              <a:ea typeface="Calibri"/>
              <a:cs typeface="Calibri"/>
              <a:sym typeface="Calibri"/>
            </a:endParaRPr>
          </a:p>
        </p:txBody>
      </p:sp>
      <p:sp>
        <p:nvSpPr>
          <p:cNvPr id="152" name="Google Shape;15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 Information</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idx="1" type="body"/>
          </p:nvPr>
        </p:nvSpPr>
        <p:spPr>
          <a:xfrm>
            <a:off x="407700" y="863550"/>
            <a:ext cx="8424600" cy="34164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1100">
                <a:solidFill>
                  <a:srgbClr val="000000"/>
                </a:solidFill>
                <a:latin typeface="Calibri"/>
                <a:ea typeface="Calibri"/>
                <a:cs typeface="Calibri"/>
                <a:sym typeface="Calibri"/>
              </a:rPr>
              <a:t>Slide 1: </a:t>
            </a:r>
            <a:r>
              <a:rPr b="1" lang="en" sz="1100">
                <a:solidFill>
                  <a:srgbClr val="000000"/>
                </a:solidFill>
                <a:latin typeface="Calibri"/>
                <a:ea typeface="Calibri"/>
                <a:cs typeface="Calibri"/>
                <a:sym typeface="Calibri"/>
              </a:rPr>
              <a:t>yellow background  </a:t>
            </a:r>
            <a:r>
              <a:rPr lang="en" sz="1100">
                <a:solidFill>
                  <a:srgbClr val="000000"/>
                </a:solidFill>
                <a:latin typeface="Calibri"/>
                <a:ea typeface="Calibri"/>
                <a:cs typeface="Calibri"/>
                <a:sym typeface="Calibri"/>
              </a:rPr>
              <a:t>https://bckonline.com/2016/09/23/marley-dias-launches-zine-elle-com/2/</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2: </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3: </a:t>
            </a:r>
            <a:r>
              <a:rPr b="1" lang="en" sz="1100">
                <a:solidFill>
                  <a:srgbClr val="000000"/>
                </a:solidFill>
                <a:latin typeface="Calibri"/>
                <a:ea typeface="Calibri"/>
                <a:cs typeface="Calibri"/>
                <a:sym typeface="Calibri"/>
              </a:rPr>
              <a:t>books  </a:t>
            </a:r>
            <a:r>
              <a:rPr lang="en" sz="1100">
                <a:solidFill>
                  <a:srgbClr val="000000"/>
                </a:solidFill>
              </a:rPr>
              <a:t>https://www.shoutmousepress.org/blog/1000blackgirlbooks</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4: </a:t>
            </a:r>
            <a:r>
              <a:rPr b="1" lang="en" sz="1100">
                <a:solidFill>
                  <a:srgbClr val="000000"/>
                </a:solidFill>
                <a:latin typeface="Calibri"/>
                <a:ea typeface="Calibri"/>
                <a:cs typeface="Calibri"/>
                <a:sym typeface="Calibri"/>
              </a:rPr>
              <a:t>on tv  </a:t>
            </a:r>
            <a:r>
              <a:rPr lang="en" sz="1100">
                <a:solidFill>
                  <a:srgbClr val="000000"/>
                </a:solidFill>
              </a:rPr>
              <a:t>https://www.cbs.com/shows/cbs_this_morning/video/_zyKwfejsZzE4O_oYFRvzcxXhkOuiOgf/teen-activist-marley-dias-on-her-new-mission-for-racial-harmony/; </a:t>
            </a:r>
            <a:r>
              <a:rPr b="1" lang="en" sz="1100">
                <a:solidFill>
                  <a:srgbClr val="000000"/>
                </a:solidFill>
              </a:rPr>
              <a:t>fox29  </a:t>
            </a:r>
            <a:r>
              <a:rPr lang="en" sz="1100">
                <a:solidFill>
                  <a:srgbClr val="000000"/>
                </a:solidFill>
              </a:rPr>
              <a:t>http://www.fox29.com/news/nj-11-year-old-launches-1000blackgirlbooks</a:t>
            </a:r>
            <a:endParaRPr sz="1100">
              <a:solidFill>
                <a:srgbClr val="000000"/>
              </a:solidFill>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5: </a:t>
            </a:r>
            <a:r>
              <a:rPr b="1" lang="en" sz="1100">
                <a:solidFill>
                  <a:srgbClr val="000000"/>
                </a:solidFill>
                <a:latin typeface="Calibri"/>
                <a:ea typeface="Calibri"/>
                <a:cs typeface="Calibri"/>
                <a:sym typeface="Calibri"/>
              </a:rPr>
              <a:t>shelving books  </a:t>
            </a:r>
            <a:r>
              <a:rPr lang="en" sz="1100">
                <a:solidFill>
                  <a:srgbClr val="000000"/>
                </a:solidFill>
                <a:latin typeface="Calibri"/>
                <a:ea typeface="Calibri"/>
                <a:cs typeface="Calibri"/>
                <a:sym typeface="Calibri"/>
              </a:rPr>
              <a:t>https://kristof.blogs.nytimes.com/2016/09/06/1000blackgirlbooks-campaign-expands/ </a:t>
            </a:r>
            <a:r>
              <a:rPr lang="en" sz="1100">
                <a:solidFill>
                  <a:srgbClr val="000000"/>
                </a:solidFill>
                <a:highlight>
                  <a:srgbClr val="FFFFFF"/>
                </a:highlight>
                <a:latin typeface="Calibri"/>
                <a:ea typeface="Calibri"/>
                <a:cs typeface="Calibri"/>
                <a:sym typeface="Calibri"/>
              </a:rPr>
              <a:t>Credit Christopher Occhicone for The New York Times</a:t>
            </a:r>
            <a:endParaRPr sz="1100">
              <a:solidFill>
                <a:srgbClr val="000000"/>
              </a:solidFill>
              <a:highlight>
                <a:srgbClr val="FFFFFF"/>
              </a:highlight>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highlight>
                  <a:srgbClr val="FFFFFF"/>
                </a:highlight>
                <a:latin typeface="Calibri"/>
                <a:ea typeface="Calibri"/>
                <a:cs typeface="Calibri"/>
                <a:sym typeface="Calibri"/>
              </a:rPr>
              <a:t>Slide 6: </a:t>
            </a:r>
            <a:r>
              <a:rPr b="1" lang="en" sz="1100">
                <a:solidFill>
                  <a:srgbClr val="000000"/>
                </a:solidFill>
                <a:latin typeface="Calibri"/>
                <a:ea typeface="Calibri"/>
                <a:cs typeface="Calibri"/>
                <a:sym typeface="Calibri"/>
              </a:rPr>
              <a:t>reading at school  </a:t>
            </a:r>
            <a:r>
              <a:rPr lang="en" sz="1100">
                <a:solidFill>
                  <a:srgbClr val="000000"/>
                </a:solidFill>
                <a:latin typeface="Calibri"/>
                <a:ea typeface="Calibri"/>
                <a:cs typeface="Calibri"/>
                <a:sym typeface="Calibri"/>
              </a:rPr>
              <a:t>https://people.com/celebrity/marley-dias-collects-books-with-relatable-lead-characters/; </a:t>
            </a:r>
            <a:r>
              <a:rPr b="1" lang="en" sz="1100">
                <a:solidFill>
                  <a:srgbClr val="000000"/>
                </a:solidFill>
                <a:latin typeface="Calibri"/>
                <a:ea typeface="Calibri"/>
                <a:cs typeface="Calibri"/>
                <a:sym typeface="Calibri"/>
              </a:rPr>
              <a:t>outdoors</a:t>
            </a:r>
            <a:r>
              <a:rPr lang="en" sz="1100">
                <a:solidFill>
                  <a:srgbClr val="000000"/>
                </a:solidFill>
                <a:latin typeface="Calibri"/>
                <a:ea typeface="Calibri"/>
                <a:cs typeface="Calibri"/>
                <a:sym typeface="Calibri"/>
              </a:rPr>
              <a:t> </a:t>
            </a:r>
            <a:r>
              <a:rPr lang="en" sz="1100">
                <a:solidFill>
                  <a:srgbClr val="000000"/>
                </a:solidFill>
              </a:rPr>
              <a:t>https://www.thewrap.com/back-creep-hillary-clinton-yara-shahidi-address-teen-vogues-next-gen-leaders-la-photos/the-teen-vogue-summit-la-keynote-conversation-with-hillary-rodham-clinton-and-actress-yara-shahidi/</a:t>
            </a:r>
            <a:r>
              <a:rPr lang="en" sz="1100">
                <a:solidFill>
                  <a:srgbClr val="000000"/>
                </a:solidFill>
                <a:latin typeface="Calibri"/>
                <a:ea typeface="Calibri"/>
                <a:cs typeface="Calibri"/>
                <a:sym typeface="Calibri"/>
              </a:rPr>
              <a:t> </a:t>
            </a:r>
            <a:r>
              <a:rPr b="1" lang="en" sz="1100">
                <a:solidFill>
                  <a:schemeClr val="dk1"/>
                </a:solidFill>
                <a:highlight>
                  <a:srgbClr val="FFFFFF"/>
                </a:highlight>
                <a:latin typeface="Calibri"/>
                <a:ea typeface="Calibri"/>
                <a:cs typeface="Calibri"/>
                <a:sym typeface="Calibri"/>
              </a:rPr>
              <a:t>with mic  </a:t>
            </a:r>
            <a:r>
              <a:rPr lang="en" sz="1100">
                <a:solidFill>
                  <a:schemeClr val="dk1"/>
                </a:solidFill>
                <a:latin typeface="Calibri"/>
                <a:ea typeface="Calibri"/>
                <a:cs typeface="Calibri"/>
                <a:sym typeface="Calibri"/>
              </a:rPr>
              <a:t>https://www.bbc.co.uk/newsround/42027105</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7: </a:t>
            </a:r>
            <a:r>
              <a:rPr b="1" lang="en" sz="1100">
                <a:solidFill>
                  <a:srgbClr val="000000"/>
                </a:solidFill>
                <a:latin typeface="Calibri"/>
                <a:ea typeface="Calibri"/>
                <a:cs typeface="Calibri"/>
                <a:sym typeface="Calibri"/>
              </a:rPr>
              <a:t>#1000 logo  </a:t>
            </a:r>
            <a:r>
              <a:rPr lang="en" sz="1100">
                <a:solidFill>
                  <a:srgbClr val="000000"/>
                </a:solidFill>
              </a:rPr>
              <a:t>https://www.nypl.org/blog/2016/03/24/live-qa-marley-dias-1000blackgirlbooks</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8: </a:t>
            </a:r>
            <a:r>
              <a:rPr b="1" lang="en" sz="1100">
                <a:solidFill>
                  <a:srgbClr val="000000"/>
                </a:solidFill>
                <a:latin typeface="Calibri"/>
                <a:ea typeface="Calibri"/>
                <a:cs typeface="Calibri"/>
                <a:sym typeface="Calibri"/>
              </a:rPr>
              <a:t>book  </a:t>
            </a:r>
            <a:r>
              <a:rPr lang="en" sz="1100">
                <a:solidFill>
                  <a:srgbClr val="000000"/>
                </a:solidFill>
                <a:latin typeface="Calibri"/>
                <a:ea typeface="Calibri"/>
                <a:cs typeface="Calibri"/>
                <a:sym typeface="Calibri"/>
              </a:rPr>
              <a:t>scholastic.com</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9: </a:t>
            </a:r>
            <a:r>
              <a:rPr b="1" lang="en" sz="1100">
                <a:solidFill>
                  <a:srgbClr val="000000"/>
                </a:solidFill>
                <a:latin typeface="Calibri"/>
                <a:ea typeface="Calibri"/>
                <a:cs typeface="Calibri"/>
                <a:sym typeface="Calibri"/>
              </a:rPr>
              <a:t>Michelle Obama </a:t>
            </a:r>
            <a:r>
              <a:rPr lang="en" sz="1100">
                <a:solidFill>
                  <a:srgbClr val="000000"/>
                </a:solidFill>
              </a:rPr>
              <a:t>https://www.instyle.com/celebrity/marley-dias-1000blackgirlbooks-campaign-badass-women; </a:t>
            </a:r>
            <a:r>
              <a:rPr b="1" lang="en" sz="1100">
                <a:solidFill>
                  <a:srgbClr val="000000"/>
                </a:solidFill>
              </a:rPr>
              <a:t>Ms. Foundation  </a:t>
            </a:r>
            <a:r>
              <a:rPr lang="en" sz="1100">
                <a:solidFill>
                  <a:srgbClr val="000000"/>
                </a:solidFill>
              </a:rPr>
              <a:t>http://www.zimbio.com/photos/Marley+Dias/Ms+Foundation+30th+Annual+Gloria+Awards+After/RSZnDoSvKsx; </a:t>
            </a:r>
            <a:r>
              <a:rPr b="1" lang="en" sz="1100">
                <a:solidFill>
                  <a:srgbClr val="000000"/>
                </a:solidFill>
              </a:rPr>
              <a:t>achiever of the year  </a:t>
            </a:r>
            <a:r>
              <a:rPr lang="en" sz="1100">
                <a:solidFill>
                  <a:srgbClr val="000000"/>
                </a:solidFill>
              </a:rPr>
              <a:t>https://www.success.com/2017-success-achiever-of-the-year-marley-dias/</a:t>
            </a:r>
            <a:endParaRPr sz="1100">
              <a:solidFill>
                <a:srgbClr val="000000"/>
              </a:solidFill>
            </a:endParaRPr>
          </a:p>
          <a:p>
            <a:pPr indent="0" lvl="0" marL="0" rtl="0" algn="l">
              <a:lnSpc>
                <a:spcPct val="114000"/>
              </a:lnSpc>
              <a:spcBef>
                <a:spcPts val="400"/>
              </a:spcBef>
              <a:spcAft>
                <a:spcPts val="0"/>
              </a:spcAft>
              <a:buNone/>
            </a:pPr>
            <a:r>
              <a:rPr lang="en" sz="1100">
                <a:solidFill>
                  <a:srgbClr val="000000"/>
                </a:solidFill>
                <a:latin typeface="Calibri"/>
                <a:ea typeface="Calibri"/>
                <a:cs typeface="Calibri"/>
                <a:sym typeface="Calibri"/>
              </a:rPr>
              <a:t>Slide 10: </a:t>
            </a:r>
            <a:r>
              <a:rPr b="1" lang="en" sz="1100">
                <a:solidFill>
                  <a:srgbClr val="000000"/>
                </a:solidFill>
                <a:latin typeface="Calibri"/>
                <a:ea typeface="Calibri"/>
                <a:cs typeface="Calibri"/>
                <a:sym typeface="Calibri"/>
              </a:rPr>
              <a:t>lying on books </a:t>
            </a:r>
            <a:r>
              <a:rPr lang="en" sz="1100">
                <a:solidFill>
                  <a:srgbClr val="000000"/>
                </a:solidFill>
                <a:latin typeface="Calibri"/>
                <a:ea typeface="Calibri"/>
                <a:cs typeface="Calibri"/>
                <a:sym typeface="Calibri"/>
              </a:rPr>
              <a:t>https://www.nbcnews.com/news/nbcblk/marley-dias-continues-find-color-kid-s-literature-n583071</a:t>
            </a:r>
            <a:endParaRPr sz="1100">
              <a:solidFill>
                <a:srgbClr val="000000"/>
              </a:solidFill>
              <a:latin typeface="Calibri"/>
              <a:ea typeface="Calibri"/>
              <a:cs typeface="Calibri"/>
              <a:sym typeface="Calibri"/>
            </a:endParaRPr>
          </a:p>
          <a:p>
            <a:pPr indent="0" lvl="0" marL="0" rtl="0" algn="l">
              <a:spcBef>
                <a:spcPts val="400"/>
              </a:spcBef>
              <a:spcAft>
                <a:spcPts val="1600"/>
              </a:spcAft>
              <a:buNone/>
            </a:pPr>
            <a:r>
              <a:t/>
            </a:r>
            <a:endParaRPr>
              <a:latin typeface="Calibri"/>
              <a:ea typeface="Calibri"/>
              <a:cs typeface="Calibri"/>
              <a:sym typeface="Calibri"/>
            </a:endParaRPr>
          </a:p>
        </p:txBody>
      </p:sp>
      <p:sp>
        <p:nvSpPr>
          <p:cNvPr id="158" name="Google Shape;158;p25"/>
          <p:cNvSpPr txBox="1"/>
          <p:nvPr>
            <p:ph type="title"/>
          </p:nvPr>
        </p:nvSpPr>
        <p:spPr>
          <a:xfrm>
            <a:off x="311700" y="301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 Images</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650325"/>
            <a:ext cx="3690000" cy="418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Meet Marley Dias. She is 14 years old. She is a leader.  </a:t>
            </a:r>
            <a:endParaRPr>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t/>
            </a:r>
            <a:endParaRPr>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Marley was not elected by a vote of her community members. But she did something that made her community see her as a leader.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000000"/>
              </a:solidFill>
              <a:latin typeface="Century Gothic"/>
              <a:ea typeface="Century Gothic"/>
              <a:cs typeface="Century Gothic"/>
              <a:sym typeface="Century Gothic"/>
            </a:endParaRPr>
          </a:p>
        </p:txBody>
      </p:sp>
      <p:sp>
        <p:nvSpPr>
          <p:cNvPr id="61" name="Google Shape;61;p1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a:t>
            </a:r>
            <a:endParaRPr sz="1200">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a:off x="4439250" y="799188"/>
            <a:ext cx="3909575" cy="354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3418950"/>
            <a:ext cx="8494500" cy="1416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When she was 11 years old, Marley noticed a problem. Marley loves to read. But she had trouble finding books with characters that look like her. She thought it was important for </a:t>
            </a:r>
            <a:r>
              <a:rPr lang="en">
                <a:solidFill>
                  <a:srgbClr val="000000"/>
                </a:solidFill>
                <a:latin typeface="Century Gothic"/>
                <a:ea typeface="Century Gothic"/>
                <a:cs typeface="Century Gothic"/>
                <a:sym typeface="Century Gothic"/>
              </a:rPr>
              <a:t>kids to see strong characters who look like themselves, so that they can become strong people. </a:t>
            </a:r>
            <a:endParaRPr>
              <a:solidFill>
                <a:srgbClr val="000000"/>
              </a:solidFill>
              <a:latin typeface="Century Gothic"/>
              <a:ea typeface="Century Gothic"/>
              <a:cs typeface="Century Gothic"/>
              <a:sym typeface="Century Gothic"/>
            </a:endParaRPr>
          </a:p>
        </p:txBody>
      </p:sp>
      <p:sp>
        <p:nvSpPr>
          <p:cNvPr id="68" name="Google Shape;68;p1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2</a:t>
            </a:r>
            <a:endParaRPr sz="1200">
              <a:latin typeface="Calibri"/>
              <a:ea typeface="Calibri"/>
              <a:cs typeface="Calibri"/>
              <a:sym typeface="Calibri"/>
            </a:endParaRPr>
          </a:p>
        </p:txBody>
      </p:sp>
      <p:pic>
        <p:nvPicPr>
          <p:cNvPr id="69" name="Google Shape;69;p15"/>
          <p:cNvPicPr preferRelativeResize="0"/>
          <p:nvPr/>
        </p:nvPicPr>
        <p:blipFill>
          <a:blip r:embed="rId3">
            <a:alphaModFix/>
          </a:blip>
          <a:stretch>
            <a:fillRect/>
          </a:stretch>
        </p:blipFill>
        <p:spPr>
          <a:xfrm>
            <a:off x="6495700" y="323400"/>
            <a:ext cx="1961800" cy="2921375"/>
          </a:xfrm>
          <a:prstGeom prst="rect">
            <a:avLst/>
          </a:prstGeom>
          <a:noFill/>
          <a:ln>
            <a:noFill/>
          </a:ln>
        </p:spPr>
      </p:pic>
      <p:pic>
        <p:nvPicPr>
          <p:cNvPr id="70" name="Google Shape;70;p15"/>
          <p:cNvPicPr preferRelativeResize="0"/>
          <p:nvPr/>
        </p:nvPicPr>
        <p:blipFill>
          <a:blip r:embed="rId4">
            <a:alphaModFix/>
          </a:blip>
          <a:stretch>
            <a:fillRect/>
          </a:stretch>
        </p:blipFill>
        <p:spPr>
          <a:xfrm>
            <a:off x="607950" y="533075"/>
            <a:ext cx="1885950" cy="2419350"/>
          </a:xfrm>
          <a:prstGeom prst="rect">
            <a:avLst/>
          </a:prstGeom>
          <a:noFill/>
          <a:ln>
            <a:noFill/>
          </a:ln>
        </p:spPr>
      </p:pic>
      <p:pic>
        <p:nvPicPr>
          <p:cNvPr id="71" name="Google Shape;71;p15"/>
          <p:cNvPicPr preferRelativeResize="0"/>
          <p:nvPr/>
        </p:nvPicPr>
        <p:blipFill>
          <a:blip r:embed="rId5">
            <a:alphaModFix/>
          </a:blip>
          <a:stretch>
            <a:fillRect/>
          </a:stretch>
        </p:blipFill>
        <p:spPr>
          <a:xfrm>
            <a:off x="2840275" y="323400"/>
            <a:ext cx="3309042" cy="2921375"/>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24750" y="3326825"/>
            <a:ext cx="8494500" cy="1576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Her mother asked her, “So what are you going to do about it?” </a:t>
            </a:r>
            <a:endParaRPr>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Marley answered by starting a project called #1000BlackGirlBooks. Her plan was to find and collect </a:t>
            </a:r>
            <a:r>
              <a:rPr lang="en">
                <a:solidFill>
                  <a:schemeClr val="dk1"/>
                </a:solidFill>
                <a:latin typeface="Century Gothic"/>
                <a:ea typeface="Century Gothic"/>
                <a:cs typeface="Century Gothic"/>
                <a:sym typeface="Century Gothic"/>
              </a:rPr>
              <a:t>one thousand books</a:t>
            </a:r>
            <a:r>
              <a:rPr lang="en">
                <a:solidFill>
                  <a:srgbClr val="000000"/>
                </a:solidFill>
                <a:latin typeface="Century Gothic"/>
                <a:ea typeface="Century Gothic"/>
                <a:cs typeface="Century Gothic"/>
                <a:sym typeface="Century Gothic"/>
              </a:rPr>
              <a:t> that have strong girls of color as main characters, and then give them away</a:t>
            </a:r>
            <a:r>
              <a:rPr lang="en">
                <a:solidFill>
                  <a:schemeClr val="dk1"/>
                </a:solidFill>
                <a:latin typeface="Century Gothic"/>
                <a:ea typeface="Century Gothic"/>
                <a:cs typeface="Century Gothic"/>
                <a:sym typeface="Century Gothic"/>
              </a:rPr>
              <a:t> to libraries, schools, and community organizations</a:t>
            </a:r>
            <a:r>
              <a:rPr lang="en">
                <a:solidFill>
                  <a:srgbClr val="000000"/>
                </a:solidFill>
                <a:latin typeface="Century Gothic"/>
                <a:ea typeface="Century Gothic"/>
                <a:cs typeface="Century Gothic"/>
                <a:sym typeface="Century Gothic"/>
              </a:rPr>
              <a:t>. </a:t>
            </a:r>
            <a:endParaRPr>
              <a:solidFill>
                <a:srgbClr val="000000"/>
              </a:solidFill>
              <a:latin typeface="Century Gothic"/>
              <a:ea typeface="Century Gothic"/>
              <a:cs typeface="Century Gothic"/>
              <a:sym typeface="Century Gothic"/>
            </a:endParaRPr>
          </a:p>
        </p:txBody>
      </p:sp>
      <p:sp>
        <p:nvSpPr>
          <p:cNvPr id="77" name="Google Shape;77;p1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3</a:t>
            </a:r>
            <a:endParaRPr sz="1200">
              <a:latin typeface="Calibri"/>
              <a:ea typeface="Calibri"/>
              <a:cs typeface="Calibri"/>
              <a:sym typeface="Calibri"/>
            </a:endParaRPr>
          </a:p>
        </p:txBody>
      </p:sp>
      <p:pic>
        <p:nvPicPr>
          <p:cNvPr id="78" name="Google Shape;78;p16"/>
          <p:cNvPicPr preferRelativeResize="0"/>
          <p:nvPr/>
        </p:nvPicPr>
        <p:blipFill>
          <a:blip r:embed="rId3">
            <a:alphaModFix/>
          </a:blip>
          <a:stretch>
            <a:fillRect/>
          </a:stretch>
        </p:blipFill>
        <p:spPr>
          <a:xfrm>
            <a:off x="2557313" y="116650"/>
            <a:ext cx="4029368" cy="3022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311700" y="3887875"/>
            <a:ext cx="8494500" cy="947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Marley told everyone she could about her project. Grown ups noticed her project and invited her to talk about it—in magazine articles, on the radio, and on television.</a:t>
            </a:r>
            <a:endParaRPr>
              <a:solidFill>
                <a:srgbClr val="000000"/>
              </a:solidFill>
              <a:latin typeface="Century Gothic"/>
              <a:ea typeface="Century Gothic"/>
              <a:cs typeface="Century Gothic"/>
              <a:sym typeface="Century Gothic"/>
            </a:endParaRPr>
          </a:p>
        </p:txBody>
      </p:sp>
      <p:sp>
        <p:nvSpPr>
          <p:cNvPr id="84" name="Google Shape;84;p1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4</a:t>
            </a:r>
            <a:endParaRPr sz="1200">
              <a:latin typeface="Calibri"/>
              <a:ea typeface="Calibri"/>
              <a:cs typeface="Calibri"/>
              <a:sym typeface="Calibri"/>
            </a:endParaRPr>
          </a:p>
        </p:txBody>
      </p:sp>
      <p:pic>
        <p:nvPicPr>
          <p:cNvPr id="85" name="Google Shape;85;p17"/>
          <p:cNvPicPr preferRelativeResize="0"/>
          <p:nvPr/>
        </p:nvPicPr>
        <p:blipFill>
          <a:blip r:embed="rId3">
            <a:alphaModFix/>
          </a:blip>
          <a:stretch>
            <a:fillRect/>
          </a:stretch>
        </p:blipFill>
        <p:spPr>
          <a:xfrm>
            <a:off x="5585325" y="229650"/>
            <a:ext cx="3283625" cy="1838825"/>
          </a:xfrm>
          <a:prstGeom prst="rect">
            <a:avLst/>
          </a:prstGeom>
          <a:noFill/>
          <a:ln>
            <a:noFill/>
          </a:ln>
        </p:spPr>
      </p:pic>
      <p:pic>
        <p:nvPicPr>
          <p:cNvPr id="86" name="Google Shape;86;p17"/>
          <p:cNvPicPr preferRelativeResize="0"/>
          <p:nvPr/>
        </p:nvPicPr>
        <p:blipFill>
          <a:blip r:embed="rId4">
            <a:alphaModFix/>
          </a:blip>
          <a:stretch>
            <a:fillRect/>
          </a:stretch>
        </p:blipFill>
        <p:spPr>
          <a:xfrm>
            <a:off x="3624975" y="1788150"/>
            <a:ext cx="3427426" cy="1927924"/>
          </a:xfrm>
          <a:prstGeom prst="rect">
            <a:avLst/>
          </a:prstGeom>
          <a:noFill/>
          <a:ln>
            <a:noFill/>
          </a:ln>
        </p:spPr>
      </p:pic>
      <p:pic>
        <p:nvPicPr>
          <p:cNvPr id="87" name="Google Shape;87;p17"/>
          <p:cNvPicPr preferRelativeResize="0"/>
          <p:nvPr/>
        </p:nvPicPr>
        <p:blipFill>
          <a:blip r:embed="rId5">
            <a:alphaModFix/>
          </a:blip>
          <a:stretch>
            <a:fillRect/>
          </a:stretch>
        </p:blipFill>
        <p:spPr>
          <a:xfrm>
            <a:off x="311705" y="479925"/>
            <a:ext cx="3013700" cy="3000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idx="1" type="body"/>
          </p:nvPr>
        </p:nvSpPr>
        <p:spPr>
          <a:xfrm>
            <a:off x="311700" y="3562875"/>
            <a:ext cx="8494500" cy="1272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She collected more and more books. Some people gave her books, and some people gave her money to buy books. So far, she has collected 12,000 books! These books have been sent to places in the United States and around the world. </a:t>
            </a:r>
            <a:endParaRPr>
              <a:solidFill>
                <a:srgbClr val="000000"/>
              </a:solidFill>
              <a:latin typeface="Century Gothic"/>
              <a:ea typeface="Century Gothic"/>
              <a:cs typeface="Century Gothic"/>
              <a:sym typeface="Century Gothic"/>
            </a:endParaRPr>
          </a:p>
        </p:txBody>
      </p:sp>
      <p:sp>
        <p:nvSpPr>
          <p:cNvPr id="93" name="Google Shape;93;p1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5</a:t>
            </a:r>
            <a:endParaRPr sz="1200">
              <a:latin typeface="Calibri"/>
              <a:ea typeface="Calibri"/>
              <a:cs typeface="Calibri"/>
              <a:sym typeface="Calibri"/>
            </a:endParaRPr>
          </a:p>
        </p:txBody>
      </p:sp>
      <p:pic>
        <p:nvPicPr>
          <p:cNvPr id="94" name="Google Shape;94;p18"/>
          <p:cNvPicPr preferRelativeResize="0"/>
          <p:nvPr/>
        </p:nvPicPr>
        <p:blipFill>
          <a:blip r:embed="rId3">
            <a:alphaModFix/>
          </a:blip>
          <a:stretch>
            <a:fillRect/>
          </a:stretch>
        </p:blipFill>
        <p:spPr>
          <a:xfrm>
            <a:off x="923700" y="152400"/>
            <a:ext cx="4572000" cy="3048000"/>
          </a:xfrm>
          <a:prstGeom prst="rect">
            <a:avLst/>
          </a:prstGeom>
          <a:noFill/>
          <a:ln>
            <a:noFill/>
          </a:ln>
        </p:spPr>
      </p:pic>
      <p:sp>
        <p:nvSpPr>
          <p:cNvPr id="95" name="Google Shape;95;p18"/>
          <p:cNvSpPr txBox="1"/>
          <p:nvPr/>
        </p:nvSpPr>
        <p:spPr>
          <a:xfrm>
            <a:off x="5636575" y="536250"/>
            <a:ext cx="3241200" cy="10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Calibri"/>
                <a:ea typeface="Calibri"/>
                <a:cs typeface="Calibri"/>
                <a:sym typeface="Calibri"/>
              </a:rPr>
              <a:t>Marley Dias, the person behind the nonprofit #1000BlackGirlBooks, looks through some of the books donated to her group.  </a:t>
            </a:r>
            <a:endParaRPr i="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311700" y="3802075"/>
            <a:ext cx="8494500" cy="1033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Marley also travels to cities all over the United States to talk with adults and kids about her project. She tells people how important it is to hear many different stories from many different perspectives. </a:t>
            </a:r>
            <a:endParaRPr>
              <a:solidFill>
                <a:srgbClr val="000000"/>
              </a:solidFill>
              <a:latin typeface="Century Gothic"/>
              <a:ea typeface="Century Gothic"/>
              <a:cs typeface="Century Gothic"/>
              <a:sym typeface="Century Gothic"/>
            </a:endParaRPr>
          </a:p>
        </p:txBody>
      </p:sp>
      <p:sp>
        <p:nvSpPr>
          <p:cNvPr id="101" name="Google Shape;101;p1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6</a:t>
            </a:r>
            <a:endParaRPr sz="1200">
              <a:latin typeface="Calibri"/>
              <a:ea typeface="Calibri"/>
              <a:cs typeface="Calibri"/>
              <a:sym typeface="Calibri"/>
            </a:endParaRPr>
          </a:p>
        </p:txBody>
      </p:sp>
      <p:pic>
        <p:nvPicPr>
          <p:cNvPr id="102" name="Google Shape;102;p19"/>
          <p:cNvPicPr preferRelativeResize="0"/>
          <p:nvPr/>
        </p:nvPicPr>
        <p:blipFill rotWithShape="1">
          <a:blip r:embed="rId3">
            <a:alphaModFix/>
          </a:blip>
          <a:srcRect b="0" l="45006" r="0" t="0"/>
          <a:stretch/>
        </p:blipFill>
        <p:spPr>
          <a:xfrm>
            <a:off x="6577925" y="762000"/>
            <a:ext cx="2380675" cy="2432300"/>
          </a:xfrm>
          <a:prstGeom prst="rect">
            <a:avLst/>
          </a:prstGeom>
          <a:noFill/>
          <a:ln>
            <a:noFill/>
          </a:ln>
        </p:spPr>
      </p:pic>
      <p:pic>
        <p:nvPicPr>
          <p:cNvPr id="103" name="Google Shape;103;p19"/>
          <p:cNvPicPr preferRelativeResize="0"/>
          <p:nvPr/>
        </p:nvPicPr>
        <p:blipFill>
          <a:blip r:embed="rId4">
            <a:alphaModFix/>
          </a:blip>
          <a:stretch>
            <a:fillRect/>
          </a:stretch>
        </p:blipFill>
        <p:spPr>
          <a:xfrm>
            <a:off x="123600" y="762000"/>
            <a:ext cx="3208000" cy="2406000"/>
          </a:xfrm>
          <a:prstGeom prst="rect">
            <a:avLst/>
          </a:prstGeom>
          <a:noFill/>
          <a:ln>
            <a:noFill/>
          </a:ln>
        </p:spPr>
      </p:pic>
      <p:pic>
        <p:nvPicPr>
          <p:cNvPr id="104" name="Google Shape;104;p19"/>
          <p:cNvPicPr preferRelativeResize="0"/>
          <p:nvPr/>
        </p:nvPicPr>
        <p:blipFill>
          <a:blip r:embed="rId5">
            <a:alphaModFix/>
          </a:blip>
          <a:stretch>
            <a:fillRect/>
          </a:stretch>
        </p:blipFill>
        <p:spPr>
          <a:xfrm>
            <a:off x="3484000" y="1143000"/>
            <a:ext cx="28575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401325" y="3883225"/>
            <a:ext cx="8494500" cy="1086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Marley lives and goes to school in the state of New Jersey. One part of her project is advocating for more diverse books in her own school library and on the lists of books the school recommends to students.</a:t>
            </a:r>
            <a:endParaRPr>
              <a:solidFill>
                <a:srgbClr val="000000"/>
              </a:solidFill>
              <a:latin typeface="Century Gothic"/>
              <a:ea typeface="Century Gothic"/>
              <a:cs typeface="Century Gothic"/>
              <a:sym typeface="Century Gothic"/>
            </a:endParaRPr>
          </a:p>
        </p:txBody>
      </p:sp>
      <p:sp>
        <p:nvSpPr>
          <p:cNvPr id="110" name="Google Shape;110;p20"/>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7</a:t>
            </a:r>
            <a:endParaRPr sz="1200">
              <a:latin typeface="Calibri"/>
              <a:ea typeface="Calibri"/>
              <a:cs typeface="Calibri"/>
              <a:sym typeface="Calibri"/>
            </a:endParaRPr>
          </a:p>
        </p:txBody>
      </p:sp>
      <p:pic>
        <p:nvPicPr>
          <p:cNvPr id="111" name="Google Shape;111;p20"/>
          <p:cNvPicPr preferRelativeResize="0"/>
          <p:nvPr/>
        </p:nvPicPr>
        <p:blipFill>
          <a:blip r:embed="rId3">
            <a:alphaModFix/>
          </a:blip>
          <a:stretch>
            <a:fillRect/>
          </a:stretch>
        </p:blipFill>
        <p:spPr>
          <a:xfrm>
            <a:off x="186600" y="323400"/>
            <a:ext cx="1687575" cy="1535700"/>
          </a:xfrm>
          <a:prstGeom prst="rect">
            <a:avLst/>
          </a:prstGeom>
          <a:noFill/>
          <a:ln>
            <a:noFill/>
          </a:ln>
        </p:spPr>
      </p:pic>
      <p:pic>
        <p:nvPicPr>
          <p:cNvPr id="112" name="Google Shape;112;p20"/>
          <p:cNvPicPr preferRelativeResize="0"/>
          <p:nvPr/>
        </p:nvPicPr>
        <p:blipFill>
          <a:blip r:embed="rId4">
            <a:alphaModFix/>
          </a:blip>
          <a:stretch>
            <a:fillRect/>
          </a:stretch>
        </p:blipFill>
        <p:spPr>
          <a:xfrm>
            <a:off x="1979975" y="152400"/>
            <a:ext cx="1248300" cy="1601350"/>
          </a:xfrm>
          <a:prstGeom prst="rect">
            <a:avLst/>
          </a:prstGeom>
          <a:noFill/>
          <a:ln>
            <a:noFill/>
          </a:ln>
        </p:spPr>
      </p:pic>
      <p:pic>
        <p:nvPicPr>
          <p:cNvPr id="113" name="Google Shape;113;p20"/>
          <p:cNvPicPr preferRelativeResize="0"/>
          <p:nvPr/>
        </p:nvPicPr>
        <p:blipFill>
          <a:blip r:embed="rId5">
            <a:alphaModFix/>
          </a:blip>
          <a:stretch>
            <a:fillRect/>
          </a:stretch>
        </p:blipFill>
        <p:spPr>
          <a:xfrm>
            <a:off x="3410012" y="457200"/>
            <a:ext cx="1469825" cy="1469825"/>
          </a:xfrm>
          <a:prstGeom prst="rect">
            <a:avLst/>
          </a:prstGeom>
          <a:noFill/>
          <a:ln>
            <a:noFill/>
          </a:ln>
        </p:spPr>
      </p:pic>
      <p:pic>
        <p:nvPicPr>
          <p:cNvPr id="114" name="Google Shape;114;p20"/>
          <p:cNvPicPr preferRelativeResize="0"/>
          <p:nvPr/>
        </p:nvPicPr>
        <p:blipFill>
          <a:blip r:embed="rId6">
            <a:alphaModFix/>
          </a:blip>
          <a:stretch>
            <a:fillRect/>
          </a:stretch>
        </p:blipFill>
        <p:spPr>
          <a:xfrm>
            <a:off x="7574300" y="92500"/>
            <a:ext cx="1321525" cy="1651901"/>
          </a:xfrm>
          <a:prstGeom prst="rect">
            <a:avLst/>
          </a:prstGeom>
          <a:noFill/>
          <a:ln>
            <a:noFill/>
          </a:ln>
        </p:spPr>
      </p:pic>
      <p:pic>
        <p:nvPicPr>
          <p:cNvPr id="115" name="Google Shape;115;p20"/>
          <p:cNvPicPr preferRelativeResize="0"/>
          <p:nvPr/>
        </p:nvPicPr>
        <p:blipFill>
          <a:blip r:embed="rId7">
            <a:alphaModFix/>
          </a:blip>
          <a:stretch>
            <a:fillRect/>
          </a:stretch>
        </p:blipFill>
        <p:spPr>
          <a:xfrm>
            <a:off x="6269350" y="503425"/>
            <a:ext cx="1133325" cy="1302700"/>
          </a:xfrm>
          <a:prstGeom prst="rect">
            <a:avLst/>
          </a:prstGeom>
          <a:noFill/>
          <a:ln>
            <a:noFill/>
          </a:ln>
        </p:spPr>
      </p:pic>
      <p:pic>
        <p:nvPicPr>
          <p:cNvPr id="116" name="Google Shape;116;p20"/>
          <p:cNvPicPr preferRelativeResize="0"/>
          <p:nvPr/>
        </p:nvPicPr>
        <p:blipFill>
          <a:blip r:embed="rId8">
            <a:alphaModFix/>
          </a:blip>
          <a:stretch>
            <a:fillRect/>
          </a:stretch>
        </p:blipFill>
        <p:spPr>
          <a:xfrm>
            <a:off x="7709493" y="1950888"/>
            <a:ext cx="1321530" cy="1535699"/>
          </a:xfrm>
          <a:prstGeom prst="rect">
            <a:avLst/>
          </a:prstGeom>
          <a:noFill/>
          <a:ln>
            <a:noFill/>
          </a:ln>
        </p:spPr>
      </p:pic>
      <p:pic>
        <p:nvPicPr>
          <p:cNvPr id="117" name="Google Shape;117;p20"/>
          <p:cNvPicPr preferRelativeResize="0"/>
          <p:nvPr/>
        </p:nvPicPr>
        <p:blipFill>
          <a:blip r:embed="rId9">
            <a:alphaModFix/>
          </a:blip>
          <a:stretch>
            <a:fillRect/>
          </a:stretch>
        </p:blipFill>
        <p:spPr>
          <a:xfrm>
            <a:off x="3174287" y="2319802"/>
            <a:ext cx="1399325" cy="1107815"/>
          </a:xfrm>
          <a:prstGeom prst="rect">
            <a:avLst/>
          </a:prstGeom>
          <a:noFill/>
          <a:ln>
            <a:noFill/>
          </a:ln>
        </p:spPr>
      </p:pic>
      <p:pic>
        <p:nvPicPr>
          <p:cNvPr id="118" name="Google Shape;118;p20"/>
          <p:cNvPicPr preferRelativeResize="0"/>
          <p:nvPr/>
        </p:nvPicPr>
        <p:blipFill>
          <a:blip r:embed="rId10">
            <a:alphaModFix/>
          </a:blip>
          <a:stretch>
            <a:fillRect/>
          </a:stretch>
        </p:blipFill>
        <p:spPr>
          <a:xfrm>
            <a:off x="4736363" y="2122849"/>
            <a:ext cx="1248300" cy="1538743"/>
          </a:xfrm>
          <a:prstGeom prst="rect">
            <a:avLst/>
          </a:prstGeom>
          <a:noFill/>
          <a:ln>
            <a:noFill/>
          </a:ln>
        </p:spPr>
      </p:pic>
      <p:pic>
        <p:nvPicPr>
          <p:cNvPr id="119" name="Google Shape;119;p20"/>
          <p:cNvPicPr preferRelativeResize="0"/>
          <p:nvPr/>
        </p:nvPicPr>
        <p:blipFill>
          <a:blip r:embed="rId11">
            <a:alphaModFix/>
          </a:blip>
          <a:stretch>
            <a:fillRect/>
          </a:stretch>
        </p:blipFill>
        <p:spPr>
          <a:xfrm>
            <a:off x="6155746" y="2171496"/>
            <a:ext cx="1399325" cy="1399325"/>
          </a:xfrm>
          <a:prstGeom prst="rect">
            <a:avLst/>
          </a:prstGeom>
          <a:noFill/>
          <a:ln>
            <a:noFill/>
          </a:ln>
        </p:spPr>
      </p:pic>
      <p:pic>
        <p:nvPicPr>
          <p:cNvPr id="120" name="Google Shape;120;p20"/>
          <p:cNvPicPr preferRelativeResize="0"/>
          <p:nvPr/>
        </p:nvPicPr>
        <p:blipFill>
          <a:blip r:embed="rId12">
            <a:alphaModFix/>
          </a:blip>
          <a:stretch>
            <a:fillRect/>
          </a:stretch>
        </p:blipFill>
        <p:spPr>
          <a:xfrm>
            <a:off x="1763225" y="2171498"/>
            <a:ext cx="1248300" cy="1441449"/>
          </a:xfrm>
          <a:prstGeom prst="rect">
            <a:avLst/>
          </a:prstGeom>
          <a:noFill/>
          <a:ln>
            <a:noFill/>
          </a:ln>
        </p:spPr>
      </p:pic>
      <p:pic>
        <p:nvPicPr>
          <p:cNvPr id="121" name="Google Shape;121;p20"/>
          <p:cNvPicPr preferRelativeResize="0"/>
          <p:nvPr/>
        </p:nvPicPr>
        <p:blipFill>
          <a:blip r:embed="rId13">
            <a:alphaModFix/>
          </a:blip>
          <a:stretch>
            <a:fillRect/>
          </a:stretch>
        </p:blipFill>
        <p:spPr>
          <a:xfrm>
            <a:off x="5061551" y="188326"/>
            <a:ext cx="1061242" cy="1469825"/>
          </a:xfrm>
          <a:prstGeom prst="rect">
            <a:avLst/>
          </a:prstGeom>
          <a:noFill/>
          <a:ln>
            <a:noFill/>
          </a:ln>
        </p:spPr>
      </p:pic>
      <p:pic>
        <p:nvPicPr>
          <p:cNvPr id="122" name="Google Shape;122;p20"/>
          <p:cNvPicPr preferRelativeResize="0"/>
          <p:nvPr/>
        </p:nvPicPr>
        <p:blipFill>
          <a:blip r:embed="rId14">
            <a:alphaModFix/>
          </a:blip>
          <a:stretch>
            <a:fillRect/>
          </a:stretch>
        </p:blipFill>
        <p:spPr>
          <a:xfrm>
            <a:off x="273850" y="2023385"/>
            <a:ext cx="1321525" cy="16955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idx="1" type="body"/>
          </p:nvPr>
        </p:nvSpPr>
        <p:spPr>
          <a:xfrm>
            <a:off x="311700" y="3867075"/>
            <a:ext cx="8494500" cy="968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Century Gothic"/>
                <a:ea typeface="Century Gothic"/>
                <a:cs typeface="Century Gothic"/>
                <a:sym typeface="Century Gothic"/>
              </a:rPr>
              <a:t>When she was 13 years old, Marley wrote a book! In this book, she shares tips and encourages other young people to do something to make a difference in their own communities. </a:t>
            </a:r>
            <a:endParaRPr>
              <a:solidFill>
                <a:srgbClr val="000000"/>
              </a:solidFill>
              <a:latin typeface="Century Gothic"/>
              <a:ea typeface="Century Gothic"/>
              <a:cs typeface="Century Gothic"/>
              <a:sym typeface="Century Gothic"/>
            </a:endParaRPr>
          </a:p>
        </p:txBody>
      </p:sp>
      <p:sp>
        <p:nvSpPr>
          <p:cNvPr id="128" name="Google Shape;128;p21"/>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8</a:t>
            </a:r>
            <a:endParaRPr sz="1200">
              <a:latin typeface="Calibri"/>
              <a:ea typeface="Calibri"/>
              <a:cs typeface="Calibri"/>
              <a:sym typeface="Calibri"/>
            </a:endParaRPr>
          </a:p>
        </p:txBody>
      </p:sp>
      <p:sp>
        <p:nvSpPr>
          <p:cNvPr id="129" name="Google Shape;129;p21"/>
          <p:cNvSpPr txBox="1"/>
          <p:nvPr/>
        </p:nvSpPr>
        <p:spPr>
          <a:xfrm>
            <a:off x="5166125" y="546150"/>
            <a:ext cx="3476700" cy="14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31445D"/>
                </a:solidFill>
                <a:highlight>
                  <a:srgbClr val="FFFFFF"/>
                </a:highlight>
                <a:latin typeface="Calibri"/>
                <a:ea typeface="Calibri"/>
                <a:cs typeface="Calibri"/>
                <a:sym typeface="Calibri"/>
              </a:rPr>
              <a:t>“Because it was my story I wanted to share ‘how’ I did it, so other kids can learn how they can use their gifts, talents and passions to make a change in the world. </a:t>
            </a:r>
            <a:endParaRPr i="1">
              <a:solidFill>
                <a:srgbClr val="31445D"/>
              </a:solidFill>
              <a:highlight>
                <a:srgbClr val="FFFFFF"/>
              </a:highlight>
              <a:latin typeface="Calibri"/>
              <a:ea typeface="Calibri"/>
              <a:cs typeface="Calibri"/>
              <a:sym typeface="Calibri"/>
            </a:endParaRPr>
          </a:p>
          <a:p>
            <a:pPr indent="0" lvl="0" marL="0" rtl="0" algn="l">
              <a:spcBef>
                <a:spcPts val="0"/>
              </a:spcBef>
              <a:spcAft>
                <a:spcPts val="0"/>
              </a:spcAft>
              <a:buNone/>
            </a:pPr>
            <a:r>
              <a:rPr i="1" lang="en">
                <a:solidFill>
                  <a:srgbClr val="31445D"/>
                </a:solidFill>
                <a:highlight>
                  <a:srgbClr val="FFFFFF"/>
                </a:highlight>
                <a:latin typeface="Calibri"/>
                <a:ea typeface="Calibri"/>
                <a:cs typeface="Calibri"/>
                <a:sym typeface="Calibri"/>
              </a:rPr>
              <a:t>I also wanted adults to know what they could do to help kids change the world.”</a:t>
            </a:r>
            <a:endParaRPr i="1">
              <a:latin typeface="Calibri"/>
              <a:ea typeface="Calibri"/>
              <a:cs typeface="Calibri"/>
              <a:sym typeface="Calibri"/>
            </a:endParaRPr>
          </a:p>
        </p:txBody>
      </p:sp>
      <p:pic>
        <p:nvPicPr>
          <p:cNvPr id="130" name="Google Shape;130;p21"/>
          <p:cNvPicPr preferRelativeResize="0"/>
          <p:nvPr/>
        </p:nvPicPr>
        <p:blipFill>
          <a:blip r:embed="rId3">
            <a:alphaModFix/>
          </a:blip>
          <a:stretch>
            <a:fillRect/>
          </a:stretch>
        </p:blipFill>
        <p:spPr>
          <a:xfrm>
            <a:off x="1990500" y="152400"/>
            <a:ext cx="2783837" cy="35622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