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enturyGothic-regular.fntdata"/><Relationship Id="rId21" Type="http://schemas.openxmlformats.org/officeDocument/2006/relationships/slide" Target="slides/slide16.xml"/><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736ccfae6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36ccfae6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54f90e8a5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4f90e8a5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7fae900a2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fae900a2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736ccfae6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36ccfae6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7fae900a2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fae900a2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7fae900a2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fae900a2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50bcd8e7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0bcd8e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5c72e50993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c72e50993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54f90e89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4f90e89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54f90e8a5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4f90e8a5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fae900a2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fae900a2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fae900a2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fae900a2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36ccfae6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36ccfae6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736ccfae6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36ccfae6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5c7645bb7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c7645bb7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rpW9rf2yWcTIQnlBG-Fbndu4UabizMF2/view"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www.youtube.com/watch?v=4UrCRcZ8Pas" TargetMode="External"/><Relationship Id="rId4" Type="http://schemas.openxmlformats.org/officeDocument/2006/relationships/image" Target="../media/image2.jpg"/><Relationship Id="rId5" Type="http://schemas.openxmlformats.org/officeDocument/2006/relationships/hyperlink" Target="http://drive.google.com/file/d/1tv8gn-e5NrO9zI2QcuvP0YnqqbKnsUKV/view" TargetMode="External"/><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http://www.youtube.com/watch?v=BewGBbCWwDg" TargetMode="External"/><Relationship Id="rId4" Type="http://schemas.openxmlformats.org/officeDocument/2006/relationships/image" Target="../media/image13.jpg"/><Relationship Id="rId5" Type="http://schemas.openxmlformats.org/officeDocument/2006/relationships/hyperlink" Target="http://drive.google.com/file/d/1tv8gn-e5NrO9zI2QcuvP0YnqqbKnsUKV/view" TargetMode="External"/><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hyperlink" Target="http://drive.google.com/file/d/1iTcCieHJvU_1hdVfZh4pTnuK-csnKtqL/view" TargetMode="External"/><Relationship Id="rId5" Type="http://schemas.openxmlformats.org/officeDocument/2006/relationships/image" Target="../media/image1.png"/><Relationship Id="rId6" Type="http://schemas.openxmlformats.org/officeDocument/2006/relationships/hyperlink" Target="http://drive.google.com/file/d/1Y1RDc44LrvXAWgnWwsacTtu3ogFt8KZZ/view" TargetMode="External"/><Relationship Id="rId7" Type="http://schemas.openxmlformats.org/officeDocument/2006/relationships/hyperlink" Target="http://drive.google.com/file/d/1687JZLMk6zEV6GjYhLJvYRG08C3hjO6L/view" TargetMode="External"/><Relationship Id="rId8" Type="http://schemas.openxmlformats.org/officeDocument/2006/relationships/hyperlink" Target="http://drive.google.com/file/d/1FZNvvDuHZl19Hpk9xdC_t7xPDfB1zw8-/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hyperlink" Target="http://www.youtube.com/watch?v=zR_g2cHXzQQ" TargetMode="External"/><Relationship Id="rId5" Type="http://schemas.openxmlformats.org/officeDocument/2006/relationships/image" Target="../media/image19.jpg"/><Relationship Id="rId6" Type="http://schemas.openxmlformats.org/officeDocument/2006/relationships/hyperlink" Target="http://drive.google.com/file/d/1p6Z7Tv2rrnBZ5TNVRxwGoXt6FTvboK9Q/view" TargetMode="External"/><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www.youtube.com/watch?v=cnrnkMlw3UM" TargetMode="External"/><Relationship Id="rId4" Type="http://schemas.openxmlformats.org/officeDocument/2006/relationships/image" Target="../media/image25.jpg"/><Relationship Id="rId5" Type="http://schemas.openxmlformats.org/officeDocument/2006/relationships/image" Target="../media/image8.jpg"/><Relationship Id="rId6" Type="http://schemas.openxmlformats.org/officeDocument/2006/relationships/hyperlink" Target="http://drive.google.com/file/d/1nAyyIzTIDuyheqEmBCnfJ3vT5rUM_1V2/view" TargetMode="External"/><Relationship Id="rId7"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26.jpg"/><Relationship Id="rId5" Type="http://schemas.openxmlformats.org/officeDocument/2006/relationships/image" Target="../media/image23.jpg"/><Relationship Id="rId6" Type="http://schemas.openxmlformats.org/officeDocument/2006/relationships/image" Target="../media/image22.jpg"/><Relationship Id="rId7" Type="http://schemas.openxmlformats.org/officeDocument/2006/relationships/hyperlink" Target="http://drive.google.com/file/d/1y6AkgfMLWaLyZgVR7kfyV-uPWhA7TwKY/view" TargetMode="External"/><Relationship Id="rId8" Type="http://schemas.openxmlformats.org/officeDocument/2006/relationships/image" Target="../media/image1.png"/></Relationships>
</file>

<file path=ppt/slides/_rels/slide16.xml.rels><?xml version="1.0" encoding="UTF-8" standalone="yes"?><Relationships xmlns="http://schemas.openxmlformats.org/package/2006/relationships"><Relationship Id="rId20" Type="http://schemas.openxmlformats.org/officeDocument/2006/relationships/hyperlink" Target="https://seaworld.org/animals/all-about/bottlenose-dolphin/communication/" TargetMode="External"/><Relationship Id="rId22" Type="http://schemas.openxmlformats.org/officeDocument/2006/relationships/hyperlink" Target="https://commons.wikimedia.org/wiki/File:Coyote-00063.jpg" TargetMode="External"/><Relationship Id="rId21" Type="http://schemas.openxmlformats.org/officeDocument/2006/relationships/hyperlink" Target="https://www.iucnredlist.org/species/41714/17600466" TargetMode="External"/><Relationship Id="rId24" Type="http://schemas.openxmlformats.org/officeDocument/2006/relationships/hyperlink" Target="https://www.smithsonianmag.com/smart-news/wildlife-trade-conference-imposes-near-total-ban-sending-wild-african-elephants-zoos-180973015/" TargetMode="External"/><Relationship Id="rId23" Type="http://schemas.openxmlformats.org/officeDocument/2006/relationships/hyperlink" Target="https://www.youtube.com/watch?v=zR_g2cHXzQQ"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babygooroo.com/articles/decoding-your-babys-cry" TargetMode="External"/><Relationship Id="rId4" Type="http://schemas.openxmlformats.org/officeDocument/2006/relationships/hyperlink" Target="https://gardeningsolutions.ifas.ufl.edu/design/gardening-with-wildlife/cardinals.html" TargetMode="External"/><Relationship Id="rId9" Type="http://schemas.openxmlformats.org/officeDocument/2006/relationships/hyperlink" Target="https://www.youtube.com/watch?time_continue=35&amp;v=lXfmubmx-qw&amp;feature=emb_logo" TargetMode="External"/><Relationship Id="rId26" Type="http://schemas.openxmlformats.org/officeDocument/2006/relationships/hyperlink" Target="https://en.wikipedia.org/wiki/Gull" TargetMode="External"/><Relationship Id="rId25" Type="http://schemas.openxmlformats.org/officeDocument/2006/relationships/hyperlink" Target="https://www.freesoundslibrary.com/fly-noise/" TargetMode="External"/><Relationship Id="rId5" Type="http://schemas.openxmlformats.org/officeDocument/2006/relationships/hyperlink" Target="https://www.youtube.com/watch?v=1E91raf-H5c" TargetMode="External"/><Relationship Id="rId6" Type="http://schemas.openxmlformats.org/officeDocument/2006/relationships/hyperlink" Target="https://www.youtube.com/watch?v=ZNsF_tyHiUY" TargetMode="External"/><Relationship Id="rId7" Type="http://schemas.openxmlformats.org/officeDocument/2006/relationships/hyperlink" Target="https://flypaper.soundfly.com/discover/5-unique-ways-animals-communicate-through-sound/" TargetMode="External"/><Relationship Id="rId8" Type="http://schemas.openxmlformats.org/officeDocument/2006/relationships/hyperlink" Target="https://www.youtube.com/watch?v=G0uGjsM_gh4&amp;feature=emb_logo" TargetMode="External"/><Relationship Id="rId11" Type="http://schemas.openxmlformats.org/officeDocument/2006/relationships/hyperlink" Target="https://www.audubon.org/field-guide/bird/pileated-woodpecker" TargetMode="External"/><Relationship Id="rId10" Type="http://schemas.openxmlformats.org/officeDocument/2006/relationships/hyperlink" Target="https://www.youtube.com/watch?v=rjzmutRaKDo&amp;feature=emb_logo" TargetMode="External"/><Relationship Id="rId13" Type="http://schemas.openxmlformats.org/officeDocument/2006/relationships/hyperlink" Target="https://audubonportland.org/our-work/rehabilitate-wildlife/having-a-wildlife-problem/urban-squirrels/" TargetMode="External"/><Relationship Id="rId12" Type="http://schemas.openxmlformats.org/officeDocument/2006/relationships/hyperlink" Target="https://www.youtube.com/watch?time_continue=4&amp;v=hODaq9iplGY&amp;feature=emb_logo" TargetMode="External"/><Relationship Id="rId15" Type="http://schemas.openxmlformats.org/officeDocument/2006/relationships/hyperlink" Target="https://www.youtube.com/watch?v=zptTKMdYEso" TargetMode="External"/><Relationship Id="rId14" Type="http://schemas.openxmlformats.org/officeDocument/2006/relationships/hyperlink" Target="https://www.trutechinc.com/services/animal-sounds/squirrel/" TargetMode="External"/><Relationship Id="rId17" Type="http://schemas.openxmlformats.org/officeDocument/2006/relationships/hyperlink" Target="https://www.youtube.com/watch?v=o-bxPLFt1vI" TargetMode="External"/><Relationship Id="rId16" Type="http://schemas.openxmlformats.org/officeDocument/2006/relationships/hyperlink" Target="https://www.nhm.ac.uk/discover/news/2019/may/scottish-beavers-are-now-a-protected-species.html" TargetMode="External"/><Relationship Id="rId19" Type="http://schemas.openxmlformats.org/officeDocument/2006/relationships/hyperlink" Target="https://www.youtube.com/watch?time_continue=12&amp;v=BewGBbCWwDg&amp;feature=emb_logo" TargetMode="External"/><Relationship Id="rId18" Type="http://schemas.openxmlformats.org/officeDocument/2006/relationships/hyperlink" Target="https://www.youtube.com/watch?time_continue=14&amp;v=4UrCRcZ8Pas&amp;feature=emb_log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4.jpg"/><Relationship Id="rId4" Type="http://schemas.openxmlformats.org/officeDocument/2006/relationships/image" Target="../media/image16.jpg"/><Relationship Id="rId5" Type="http://schemas.openxmlformats.org/officeDocument/2006/relationships/image" Target="../media/image3.jpg"/><Relationship Id="rId6" Type="http://schemas.openxmlformats.org/officeDocument/2006/relationships/image" Target="../media/image8.jpg"/><Relationship Id="rId7" Type="http://schemas.openxmlformats.org/officeDocument/2006/relationships/hyperlink" Target="http://drive.google.com/file/d/1L4cToMKXZyTDqKxCnMt6bAM6u_NYhNBe/view" TargetMode="External"/><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hyperlink" Target="http://www.youtube.com/watch?v=1E91raf-H5c" TargetMode="External"/><Relationship Id="rId4" Type="http://schemas.openxmlformats.org/officeDocument/2006/relationships/image" Target="../media/image11.jpg"/><Relationship Id="rId9" Type="http://schemas.openxmlformats.org/officeDocument/2006/relationships/image" Target="../media/image1.png"/><Relationship Id="rId5" Type="http://schemas.openxmlformats.org/officeDocument/2006/relationships/hyperlink" Target="http://www.youtube.com/watch?v=ZNsF_tyHiUY" TargetMode="External"/><Relationship Id="rId6" Type="http://schemas.openxmlformats.org/officeDocument/2006/relationships/image" Target="../media/image17.jpg"/><Relationship Id="rId7" Type="http://schemas.openxmlformats.org/officeDocument/2006/relationships/image" Target="../media/image12.jpg"/><Relationship Id="rId8" Type="http://schemas.openxmlformats.org/officeDocument/2006/relationships/hyperlink" Target="http://drive.google.com/file/d/1i0ukAe5itM6KTGjsRTMLcfOyAn_aV06n/vie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4.jpg"/><Relationship Id="rId4" Type="http://schemas.openxmlformats.org/officeDocument/2006/relationships/hyperlink" Target="http://www.youtube.com/watch?v=G0uGjsM_gh4" TargetMode="External"/><Relationship Id="rId9" Type="http://schemas.openxmlformats.org/officeDocument/2006/relationships/image" Target="../media/image1.png"/><Relationship Id="rId5" Type="http://schemas.openxmlformats.org/officeDocument/2006/relationships/image" Target="../media/image4.jpg"/><Relationship Id="rId6" Type="http://schemas.openxmlformats.org/officeDocument/2006/relationships/hyperlink" Target="http://www.youtube.com/watch?v=lXfmubmx-qw" TargetMode="External"/><Relationship Id="rId7" Type="http://schemas.openxmlformats.org/officeDocument/2006/relationships/image" Target="../media/image6.jpg"/><Relationship Id="rId8" Type="http://schemas.openxmlformats.org/officeDocument/2006/relationships/hyperlink" Target="http://drive.google.com/file/d/1nAgWp5TUYpjrm322nyZV4o5QS2pGE5rA/vie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hyperlink" Target="http://www.youtube.com/watch?v=rjzmutRaKDo" TargetMode="External"/><Relationship Id="rId4" Type="http://schemas.openxmlformats.org/officeDocument/2006/relationships/image" Target="../media/image5.jpg"/><Relationship Id="rId5" Type="http://schemas.openxmlformats.org/officeDocument/2006/relationships/hyperlink" Target="http://drive.google.com/file/d/1A6PfwktYcBee3lZlnnkRow-da2Q5g0h1/view" TargetMode="External"/><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www.youtube.com/watch?v=hODaq9iplGY" TargetMode="External"/><Relationship Id="rId4" Type="http://schemas.openxmlformats.org/officeDocument/2006/relationships/image" Target="../media/image10.jpg"/><Relationship Id="rId5" Type="http://schemas.openxmlformats.org/officeDocument/2006/relationships/image" Target="../media/image9.jpg"/><Relationship Id="rId6" Type="http://schemas.openxmlformats.org/officeDocument/2006/relationships/hyperlink" Target="http://drive.google.com/file/d/1A_taFfUswmb_GA0y1LXI301VLuC6Bhyy/view" TargetMode="External"/><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drive.google.com/file/d/1QBg_C_PeCI8Q4_EfLYCAyLbUSJW-c7IQ/view" TargetMode="External"/><Relationship Id="rId4" Type="http://schemas.openxmlformats.org/officeDocument/2006/relationships/image" Target="../media/image1.png"/><Relationship Id="rId5" Type="http://schemas.openxmlformats.org/officeDocument/2006/relationships/image" Target="../media/image15.jpg"/><Relationship Id="rId6" Type="http://schemas.openxmlformats.org/officeDocument/2006/relationships/hyperlink" Target="http://drive.google.com/file/d/1npwrtvQoRsjSu9OXA6OfaEbQpw0eDYAs/vie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www.youtube.com/watch?v=zptTKMdYEso" TargetMode="External"/><Relationship Id="rId4" Type="http://schemas.openxmlformats.org/officeDocument/2006/relationships/image" Target="../media/image18.jpg"/><Relationship Id="rId5" Type="http://schemas.openxmlformats.org/officeDocument/2006/relationships/image" Target="../media/image3.jpg"/><Relationship Id="rId6" Type="http://schemas.openxmlformats.org/officeDocument/2006/relationships/hyperlink" Target="http://drive.google.com/file/d/1Hb0A8gWfsw62qhNozwcKZtYU0LoYqgjz/view" TargetMode="External"/><Relationship Id="rId7"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youtube.com/watch?v=o-bxPLFt1vI" TargetMode="External"/><Relationship Id="rId4" Type="http://schemas.openxmlformats.org/officeDocument/2006/relationships/image" Target="../media/image7.jpg"/><Relationship Id="rId5" Type="http://schemas.openxmlformats.org/officeDocument/2006/relationships/hyperlink" Target="http://drive.google.com/file/d/1wKEJBbra754XPph0-raLbrVPd0P9rany/view" TargetMode="External"/><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Animals Use Sound</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 Talk Week 3, Day 5</a:t>
            </a:r>
            <a:endParaRPr/>
          </a:p>
        </p:txBody>
      </p:sp>
      <p:pic>
        <p:nvPicPr>
          <p:cNvPr id="56" name="Google Shape;56;p13" title="How Animals Use Sound_1.mp3">
            <a:hlinkClick r:id="rId3"/>
          </p:cNvPr>
          <p:cNvPicPr preferRelativeResize="0"/>
          <p:nvPr/>
        </p:nvPicPr>
        <p:blipFill>
          <a:blip r:embed="rId4">
            <a:alphaModFix/>
          </a:blip>
          <a:stretch>
            <a:fillRect/>
          </a:stretch>
        </p:blipFill>
        <p:spPr>
          <a:xfrm>
            <a:off x="549800" y="744575"/>
            <a:ext cx="457200"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idx="1" type="body"/>
          </p:nvPr>
        </p:nvSpPr>
        <p:spPr>
          <a:xfrm>
            <a:off x="311700" y="3859875"/>
            <a:ext cx="8494500" cy="975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In music, </a:t>
            </a:r>
            <a:r>
              <a:rPr b="1" lang="en">
                <a:solidFill>
                  <a:srgbClr val="000000"/>
                </a:solidFill>
                <a:latin typeface="Century Gothic"/>
                <a:ea typeface="Century Gothic"/>
                <a:cs typeface="Century Gothic"/>
                <a:sym typeface="Century Gothic"/>
              </a:rPr>
              <a:t>tremolo </a:t>
            </a:r>
            <a:r>
              <a:rPr lang="en">
                <a:solidFill>
                  <a:srgbClr val="000000"/>
                </a:solidFill>
                <a:latin typeface="Century Gothic"/>
                <a:ea typeface="Century Gothic"/>
                <a:cs typeface="Century Gothic"/>
                <a:sym typeface="Century Gothic"/>
              </a:rPr>
              <a:t>refers to a wavering or trembling sound. Loons make this special sound when they feel threatened. </a:t>
            </a:r>
            <a:endParaRPr>
              <a:solidFill>
                <a:srgbClr val="000000"/>
              </a:solidFill>
              <a:latin typeface="Century Gothic"/>
              <a:ea typeface="Century Gothic"/>
              <a:cs typeface="Century Gothic"/>
              <a:sym typeface="Century Gothic"/>
            </a:endParaRPr>
          </a:p>
        </p:txBody>
      </p:sp>
      <p:sp>
        <p:nvSpPr>
          <p:cNvPr id="149" name="Google Shape;149;p22"/>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9</a:t>
            </a:r>
            <a:endParaRPr sz="1200">
              <a:latin typeface="Calibri"/>
              <a:ea typeface="Calibri"/>
              <a:cs typeface="Calibri"/>
              <a:sym typeface="Calibri"/>
            </a:endParaRPr>
          </a:p>
        </p:txBody>
      </p:sp>
      <p:pic>
        <p:nvPicPr>
          <p:cNvPr descr="The Tremolo is one of the four calls used by the Common Loon (Gavia Immer). See my article at http://www.thousandislandslife.com/BackIssues/Archive/tabid/393/articleType/ArticleView/articleId/1612/Songs-in-the-Night.aspx" id="150" name="Google Shape;150;p22" title="Loon Call: Tremolo">
            <a:hlinkClick r:id="rId3"/>
          </p:cNvPr>
          <p:cNvPicPr preferRelativeResize="0"/>
          <p:nvPr/>
        </p:nvPicPr>
        <p:blipFill>
          <a:blip r:embed="rId4">
            <a:alphaModFix/>
          </a:blip>
          <a:stretch>
            <a:fillRect/>
          </a:stretch>
        </p:blipFill>
        <p:spPr>
          <a:xfrm>
            <a:off x="4313225" y="152400"/>
            <a:ext cx="4515800" cy="3386850"/>
          </a:xfrm>
          <a:prstGeom prst="rect">
            <a:avLst/>
          </a:prstGeom>
          <a:noFill/>
          <a:ln>
            <a:noFill/>
          </a:ln>
        </p:spPr>
      </p:pic>
      <p:sp>
        <p:nvSpPr>
          <p:cNvPr id="151" name="Google Shape;151;p22"/>
          <p:cNvSpPr txBox="1"/>
          <p:nvPr/>
        </p:nvSpPr>
        <p:spPr>
          <a:xfrm>
            <a:off x="3151025" y="3034050"/>
            <a:ext cx="1162200" cy="50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666666"/>
                </a:solidFill>
                <a:latin typeface="Calibri"/>
                <a:ea typeface="Calibri"/>
                <a:cs typeface="Calibri"/>
                <a:sym typeface="Calibri"/>
              </a:rPr>
              <a:t>Listen here. </a:t>
            </a:r>
            <a:endParaRPr>
              <a:solidFill>
                <a:srgbClr val="666666"/>
              </a:solidFill>
              <a:latin typeface="Calibri"/>
              <a:ea typeface="Calibri"/>
              <a:cs typeface="Calibri"/>
              <a:sym typeface="Calibri"/>
            </a:endParaRPr>
          </a:p>
        </p:txBody>
      </p:sp>
      <p:pic>
        <p:nvPicPr>
          <p:cNvPr id="152" name="Google Shape;152;p22" title="How Animals Use Sound_10.mp3">
            <a:hlinkClick r:id="rId5"/>
          </p:cNvPr>
          <p:cNvPicPr preferRelativeResize="0"/>
          <p:nvPr/>
        </p:nvPicPr>
        <p:blipFill>
          <a:blip r:embed="rId6">
            <a:alphaModFix/>
          </a:blip>
          <a:stretch>
            <a:fillRect/>
          </a:stretch>
        </p:blipFill>
        <p:spPr>
          <a:xfrm>
            <a:off x="549800" y="1505775"/>
            <a:ext cx="457200" cy="45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idx="1" type="body"/>
          </p:nvPr>
        </p:nvSpPr>
        <p:spPr>
          <a:xfrm>
            <a:off x="353025" y="2060700"/>
            <a:ext cx="3870300" cy="2775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Many animal parents and their young use sounds to communicate with each other. Mother and kid goats recognize each other’s voices soon after the babies are born. </a:t>
            </a:r>
            <a:endParaRPr>
              <a:solidFill>
                <a:srgbClr val="000000"/>
              </a:solidFill>
              <a:latin typeface="Century Gothic"/>
              <a:ea typeface="Century Gothic"/>
              <a:cs typeface="Century Gothic"/>
              <a:sym typeface="Century Gothic"/>
            </a:endParaRPr>
          </a:p>
        </p:txBody>
      </p:sp>
      <p:sp>
        <p:nvSpPr>
          <p:cNvPr id="158" name="Google Shape;158;p23"/>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10</a:t>
            </a:r>
            <a:endParaRPr sz="1200">
              <a:latin typeface="Calibri"/>
              <a:ea typeface="Calibri"/>
              <a:cs typeface="Calibri"/>
              <a:sym typeface="Calibri"/>
            </a:endParaRPr>
          </a:p>
        </p:txBody>
      </p:sp>
      <p:sp>
        <p:nvSpPr>
          <p:cNvPr id="159" name="Google Shape;159;p23"/>
          <p:cNvSpPr txBox="1"/>
          <p:nvPr/>
        </p:nvSpPr>
        <p:spPr>
          <a:xfrm>
            <a:off x="674075" y="454275"/>
            <a:ext cx="4117800" cy="1383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2400">
                <a:latin typeface="Century Gothic"/>
                <a:ea typeface="Century Gothic"/>
                <a:cs typeface="Century Gothic"/>
                <a:sym typeface="Century Gothic"/>
              </a:rPr>
              <a:t>Come this way. </a:t>
            </a:r>
            <a:endParaRPr b="1" sz="2400">
              <a:latin typeface="Century Gothic"/>
              <a:ea typeface="Century Gothic"/>
              <a:cs typeface="Century Gothic"/>
              <a:sym typeface="Century Gothic"/>
            </a:endParaRPr>
          </a:p>
          <a:p>
            <a:pPr indent="0" lvl="0" marL="0" rtl="0" algn="l">
              <a:spcBef>
                <a:spcPts val="0"/>
              </a:spcBef>
              <a:spcAft>
                <a:spcPts val="0"/>
              </a:spcAft>
              <a:buNone/>
            </a:pPr>
            <a:r>
              <a:rPr b="1" lang="en" sz="2400">
                <a:latin typeface="Century Gothic"/>
                <a:ea typeface="Century Gothic"/>
                <a:cs typeface="Century Gothic"/>
                <a:sym typeface="Century Gothic"/>
              </a:rPr>
              <a:t>I’m hungry. </a:t>
            </a:r>
            <a:endParaRPr b="1" sz="2400">
              <a:latin typeface="Century Gothic"/>
              <a:ea typeface="Century Gothic"/>
              <a:cs typeface="Century Gothic"/>
              <a:sym typeface="Century Gothic"/>
            </a:endParaRPr>
          </a:p>
        </p:txBody>
      </p:sp>
      <p:pic>
        <p:nvPicPr>
          <p:cNvPr descr="Mom &quot;Pumpkin&quot; calls her daughter &quot;Melony&quot; to come for milk&#10;Melony (the baby) was born 03/26/2013. &#10;She is only 2.5 months old when the video is taken.&#10;http://richcat-richcat.blogspot.com/2013/06/voice-of-goats.html" id="160" name="Google Shape;160;p23" title="Mom goat calls baby for milk">
            <a:hlinkClick r:id="rId3"/>
          </p:cNvPr>
          <p:cNvPicPr preferRelativeResize="0"/>
          <p:nvPr/>
        </p:nvPicPr>
        <p:blipFill>
          <a:blip r:embed="rId4">
            <a:alphaModFix/>
          </a:blip>
          <a:stretch>
            <a:fillRect/>
          </a:stretch>
        </p:blipFill>
        <p:spPr>
          <a:xfrm>
            <a:off x="4510950" y="513201"/>
            <a:ext cx="4480650" cy="3360500"/>
          </a:xfrm>
          <a:prstGeom prst="rect">
            <a:avLst/>
          </a:prstGeom>
          <a:noFill/>
          <a:ln>
            <a:noFill/>
          </a:ln>
        </p:spPr>
      </p:pic>
      <p:sp>
        <p:nvSpPr>
          <p:cNvPr id="161" name="Google Shape;161;p23"/>
          <p:cNvSpPr txBox="1"/>
          <p:nvPr/>
        </p:nvSpPr>
        <p:spPr>
          <a:xfrm>
            <a:off x="7829400" y="3876775"/>
            <a:ext cx="1162200" cy="50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666666"/>
                </a:solidFill>
                <a:latin typeface="Calibri"/>
                <a:ea typeface="Calibri"/>
                <a:cs typeface="Calibri"/>
                <a:sym typeface="Calibri"/>
              </a:rPr>
              <a:t>Listen here. </a:t>
            </a:r>
            <a:endParaRPr>
              <a:solidFill>
                <a:srgbClr val="666666"/>
              </a:solidFill>
              <a:latin typeface="Calibri"/>
              <a:ea typeface="Calibri"/>
              <a:cs typeface="Calibri"/>
              <a:sym typeface="Calibri"/>
            </a:endParaRPr>
          </a:p>
        </p:txBody>
      </p:sp>
      <p:pic>
        <p:nvPicPr>
          <p:cNvPr id="162" name="Google Shape;162;p23" title="How Animals Use Sound_10.mp3">
            <a:hlinkClick r:id="rId5"/>
          </p:cNvPr>
          <p:cNvPicPr preferRelativeResize="0"/>
          <p:nvPr/>
        </p:nvPicPr>
        <p:blipFill>
          <a:blip r:embed="rId6">
            <a:alphaModFix/>
          </a:blip>
          <a:stretch>
            <a:fillRect/>
          </a:stretch>
        </p:blipFill>
        <p:spPr>
          <a:xfrm>
            <a:off x="447125" y="1653051"/>
            <a:ext cx="457200" cy="45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11</a:t>
            </a:r>
            <a:endParaRPr sz="1200">
              <a:latin typeface="Calibri"/>
              <a:ea typeface="Calibri"/>
              <a:cs typeface="Calibri"/>
              <a:sym typeface="Calibri"/>
            </a:endParaRPr>
          </a:p>
        </p:txBody>
      </p:sp>
      <p:sp>
        <p:nvSpPr>
          <p:cNvPr id="168" name="Google Shape;168;p24"/>
          <p:cNvSpPr txBox="1"/>
          <p:nvPr/>
        </p:nvSpPr>
        <p:spPr>
          <a:xfrm>
            <a:off x="439625" y="399600"/>
            <a:ext cx="3546300" cy="296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latin typeface="Century Gothic"/>
                <a:ea typeface="Century Gothic"/>
                <a:cs typeface="Century Gothic"/>
                <a:sym typeface="Century Gothic"/>
              </a:rPr>
              <a:t>Complicated communication systems </a:t>
            </a:r>
            <a:endParaRPr b="1" sz="24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8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800">
                <a:latin typeface="Century Gothic"/>
                <a:ea typeface="Century Gothic"/>
                <a:cs typeface="Century Gothic"/>
                <a:sym typeface="Century Gothic"/>
              </a:rPr>
              <a:t>Scientists don’t fully understand all the sounds some animals make or what their sounds mean. </a:t>
            </a:r>
            <a:endParaRPr sz="1800">
              <a:latin typeface="Century Gothic"/>
              <a:ea typeface="Century Gothic"/>
              <a:cs typeface="Century Gothic"/>
              <a:sym typeface="Century Gothic"/>
            </a:endParaRPr>
          </a:p>
        </p:txBody>
      </p:sp>
      <p:sp>
        <p:nvSpPr>
          <p:cNvPr id="169" name="Google Shape;169;p24"/>
          <p:cNvSpPr txBox="1"/>
          <p:nvPr/>
        </p:nvSpPr>
        <p:spPr>
          <a:xfrm>
            <a:off x="6405550" y="3524150"/>
            <a:ext cx="2002500" cy="457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666666"/>
                </a:solidFill>
                <a:latin typeface="Calibri"/>
                <a:ea typeface="Calibri"/>
                <a:cs typeface="Calibri"/>
                <a:sym typeface="Calibri"/>
              </a:rPr>
              <a:t>Listen to </a:t>
            </a:r>
            <a:r>
              <a:rPr b="1" lang="en">
                <a:solidFill>
                  <a:srgbClr val="666666"/>
                </a:solidFill>
                <a:latin typeface="Calibri"/>
                <a:ea typeface="Calibri"/>
                <a:cs typeface="Calibri"/>
                <a:sym typeface="Calibri"/>
              </a:rPr>
              <a:t>clicking</a:t>
            </a:r>
            <a:r>
              <a:rPr lang="en">
                <a:solidFill>
                  <a:srgbClr val="666666"/>
                </a:solidFill>
                <a:latin typeface="Calibri"/>
                <a:ea typeface="Calibri"/>
                <a:cs typeface="Calibri"/>
                <a:sym typeface="Calibri"/>
              </a:rPr>
              <a:t>  here: </a:t>
            </a:r>
            <a:endParaRPr>
              <a:solidFill>
                <a:srgbClr val="666666"/>
              </a:solidFill>
              <a:latin typeface="Calibri"/>
              <a:ea typeface="Calibri"/>
              <a:cs typeface="Calibri"/>
              <a:sym typeface="Calibri"/>
            </a:endParaRPr>
          </a:p>
        </p:txBody>
      </p:sp>
      <p:pic>
        <p:nvPicPr>
          <p:cNvPr id="170" name="Google Shape;170;p24"/>
          <p:cNvPicPr preferRelativeResize="0"/>
          <p:nvPr/>
        </p:nvPicPr>
        <p:blipFill>
          <a:blip r:embed="rId3">
            <a:alphaModFix/>
          </a:blip>
          <a:stretch>
            <a:fillRect/>
          </a:stretch>
        </p:blipFill>
        <p:spPr>
          <a:xfrm>
            <a:off x="4186075" y="253400"/>
            <a:ext cx="4734826" cy="3156551"/>
          </a:xfrm>
          <a:prstGeom prst="rect">
            <a:avLst/>
          </a:prstGeom>
          <a:noFill/>
          <a:ln>
            <a:noFill/>
          </a:ln>
        </p:spPr>
      </p:pic>
      <p:pic>
        <p:nvPicPr>
          <p:cNvPr id="171" name="Google Shape;171;p24" title="sound_dolphin_clicking_mp3.mp3">
            <a:hlinkClick r:id="rId4"/>
          </p:cNvPr>
          <p:cNvPicPr preferRelativeResize="0"/>
          <p:nvPr/>
        </p:nvPicPr>
        <p:blipFill>
          <a:blip r:embed="rId5">
            <a:alphaModFix/>
          </a:blip>
          <a:stretch>
            <a:fillRect/>
          </a:stretch>
        </p:blipFill>
        <p:spPr>
          <a:xfrm>
            <a:off x="8463700" y="3492201"/>
            <a:ext cx="457200" cy="457200"/>
          </a:xfrm>
          <a:prstGeom prst="rect">
            <a:avLst/>
          </a:prstGeom>
          <a:noFill/>
          <a:ln>
            <a:noFill/>
          </a:ln>
        </p:spPr>
      </p:pic>
      <p:sp>
        <p:nvSpPr>
          <p:cNvPr id="172" name="Google Shape;172;p24"/>
          <p:cNvSpPr txBox="1"/>
          <p:nvPr/>
        </p:nvSpPr>
        <p:spPr>
          <a:xfrm>
            <a:off x="6294250" y="4031650"/>
            <a:ext cx="2113800" cy="457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666666"/>
                </a:solidFill>
                <a:latin typeface="Calibri"/>
                <a:ea typeface="Calibri"/>
                <a:cs typeface="Calibri"/>
                <a:sym typeface="Calibri"/>
              </a:rPr>
              <a:t>Listen to </a:t>
            </a:r>
            <a:r>
              <a:rPr b="1" lang="en">
                <a:solidFill>
                  <a:srgbClr val="666666"/>
                </a:solidFill>
                <a:latin typeface="Calibri"/>
                <a:ea typeface="Calibri"/>
                <a:cs typeface="Calibri"/>
                <a:sym typeface="Calibri"/>
              </a:rPr>
              <a:t>squeaking</a:t>
            </a:r>
            <a:r>
              <a:rPr lang="en">
                <a:solidFill>
                  <a:srgbClr val="666666"/>
                </a:solidFill>
                <a:latin typeface="Calibri"/>
                <a:ea typeface="Calibri"/>
                <a:cs typeface="Calibri"/>
                <a:sym typeface="Calibri"/>
              </a:rPr>
              <a:t>  here: </a:t>
            </a:r>
            <a:endParaRPr/>
          </a:p>
        </p:txBody>
      </p:sp>
      <p:sp>
        <p:nvSpPr>
          <p:cNvPr id="173" name="Google Shape;173;p24"/>
          <p:cNvSpPr txBox="1"/>
          <p:nvPr/>
        </p:nvSpPr>
        <p:spPr>
          <a:xfrm>
            <a:off x="6074350" y="4539150"/>
            <a:ext cx="2333700" cy="399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a:solidFill>
                  <a:srgbClr val="666666"/>
                </a:solidFill>
                <a:latin typeface="Calibri"/>
                <a:ea typeface="Calibri"/>
                <a:cs typeface="Calibri"/>
                <a:sym typeface="Calibri"/>
              </a:rPr>
              <a:t>Listen to </a:t>
            </a:r>
            <a:r>
              <a:rPr b="1" lang="en">
                <a:solidFill>
                  <a:srgbClr val="666666"/>
                </a:solidFill>
                <a:latin typeface="Calibri"/>
                <a:ea typeface="Calibri"/>
                <a:cs typeface="Calibri"/>
                <a:sym typeface="Calibri"/>
              </a:rPr>
              <a:t>buzzing clicks</a:t>
            </a:r>
            <a:r>
              <a:rPr lang="en">
                <a:solidFill>
                  <a:srgbClr val="666666"/>
                </a:solidFill>
                <a:latin typeface="Calibri"/>
                <a:ea typeface="Calibri"/>
                <a:cs typeface="Calibri"/>
                <a:sym typeface="Calibri"/>
              </a:rPr>
              <a:t>  here: </a:t>
            </a:r>
            <a:endParaRPr/>
          </a:p>
        </p:txBody>
      </p:sp>
      <p:pic>
        <p:nvPicPr>
          <p:cNvPr id="174" name="Google Shape;174;p24" title="sound_dolphin_squeaking_mp3.mp3">
            <a:hlinkClick r:id="rId6"/>
          </p:cNvPr>
          <p:cNvPicPr preferRelativeResize="0"/>
          <p:nvPr/>
        </p:nvPicPr>
        <p:blipFill>
          <a:blip r:embed="rId5">
            <a:alphaModFix/>
          </a:blip>
          <a:stretch>
            <a:fillRect/>
          </a:stretch>
        </p:blipFill>
        <p:spPr>
          <a:xfrm>
            <a:off x="8463700" y="4003376"/>
            <a:ext cx="457200" cy="457200"/>
          </a:xfrm>
          <a:prstGeom prst="rect">
            <a:avLst/>
          </a:prstGeom>
          <a:noFill/>
          <a:ln>
            <a:noFill/>
          </a:ln>
        </p:spPr>
      </p:pic>
      <p:pic>
        <p:nvPicPr>
          <p:cNvPr id="175" name="Google Shape;175;p24" title="sound_dolphin_buzzing_clicks_mp3.mp3">
            <a:hlinkClick r:id="rId7"/>
          </p:cNvPr>
          <p:cNvPicPr preferRelativeResize="0"/>
          <p:nvPr/>
        </p:nvPicPr>
        <p:blipFill>
          <a:blip r:embed="rId5">
            <a:alphaModFix/>
          </a:blip>
          <a:stretch>
            <a:fillRect/>
          </a:stretch>
        </p:blipFill>
        <p:spPr>
          <a:xfrm>
            <a:off x="8463700" y="4539151"/>
            <a:ext cx="457200" cy="457200"/>
          </a:xfrm>
          <a:prstGeom prst="rect">
            <a:avLst/>
          </a:prstGeom>
          <a:noFill/>
          <a:ln>
            <a:noFill/>
          </a:ln>
        </p:spPr>
      </p:pic>
      <p:sp>
        <p:nvSpPr>
          <p:cNvPr id="176" name="Google Shape;176;p24"/>
          <p:cNvSpPr txBox="1"/>
          <p:nvPr/>
        </p:nvSpPr>
        <p:spPr>
          <a:xfrm>
            <a:off x="439625" y="3563325"/>
            <a:ext cx="5122500" cy="128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Dolphins use clicks and whistles to find their way through the deep water, to warn about danger, and to relate to each other as group members.</a:t>
            </a:r>
            <a:endParaRPr/>
          </a:p>
        </p:txBody>
      </p:sp>
      <p:pic>
        <p:nvPicPr>
          <p:cNvPr id="177" name="Google Shape;177;p24" title="How Animals Use Sound_12.mp3">
            <a:hlinkClick r:id="rId8"/>
          </p:cNvPr>
          <p:cNvPicPr preferRelativeResize="0"/>
          <p:nvPr/>
        </p:nvPicPr>
        <p:blipFill>
          <a:blip r:embed="rId5">
            <a:alphaModFix/>
          </a:blip>
          <a:stretch>
            <a:fillRect/>
          </a:stretch>
        </p:blipFill>
        <p:spPr>
          <a:xfrm>
            <a:off x="118950" y="1655401"/>
            <a:ext cx="457200" cy="4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idx="1" type="body"/>
          </p:nvPr>
        </p:nvSpPr>
        <p:spPr>
          <a:xfrm>
            <a:off x="3596375" y="399600"/>
            <a:ext cx="5277300" cy="2243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21242C"/>
                </a:solidFill>
                <a:highlight>
                  <a:srgbClr val="FFFFFF"/>
                </a:highlight>
                <a:latin typeface="Century Gothic"/>
                <a:ea typeface="Century Gothic"/>
                <a:cs typeface="Century Gothic"/>
                <a:sym typeface="Century Gothic"/>
              </a:rPr>
              <a:t>Coyotes are known as </a:t>
            </a:r>
            <a:r>
              <a:rPr b="1" lang="en">
                <a:solidFill>
                  <a:srgbClr val="21242C"/>
                </a:solidFill>
                <a:highlight>
                  <a:srgbClr val="FFFFFF"/>
                </a:highlight>
                <a:latin typeface="Century Gothic"/>
                <a:ea typeface="Century Gothic"/>
                <a:cs typeface="Century Gothic"/>
                <a:sym typeface="Century Gothic"/>
              </a:rPr>
              <a:t>sound dogs</a:t>
            </a:r>
            <a:r>
              <a:rPr lang="en">
                <a:solidFill>
                  <a:srgbClr val="21242C"/>
                </a:solidFill>
                <a:highlight>
                  <a:srgbClr val="FFFFFF"/>
                </a:highlight>
                <a:latin typeface="Century Gothic"/>
                <a:ea typeface="Century Gothic"/>
                <a:cs typeface="Century Gothic"/>
                <a:sym typeface="Century Gothic"/>
              </a:rPr>
              <a:t>. They make many different kinds of sounds, for different reasons, although they are most famous for howling. They also growl, huff, woof, bark, bark-howl, whine, yelp, woo-oo-wow. </a:t>
            </a:r>
            <a:endParaRPr>
              <a:solidFill>
                <a:srgbClr val="000000"/>
              </a:solidFill>
              <a:latin typeface="Century Gothic"/>
              <a:ea typeface="Century Gothic"/>
              <a:cs typeface="Century Gothic"/>
              <a:sym typeface="Century Gothic"/>
            </a:endParaRPr>
          </a:p>
        </p:txBody>
      </p:sp>
      <p:sp>
        <p:nvSpPr>
          <p:cNvPr id="183" name="Google Shape;183;p25"/>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12</a:t>
            </a:r>
            <a:endParaRPr sz="1200">
              <a:latin typeface="Calibri"/>
              <a:ea typeface="Calibri"/>
              <a:cs typeface="Calibri"/>
              <a:sym typeface="Calibri"/>
            </a:endParaRPr>
          </a:p>
        </p:txBody>
      </p:sp>
      <p:sp>
        <p:nvSpPr>
          <p:cNvPr id="184" name="Google Shape;184;p25"/>
          <p:cNvSpPr txBox="1"/>
          <p:nvPr/>
        </p:nvSpPr>
        <p:spPr>
          <a:xfrm>
            <a:off x="4703300" y="4290625"/>
            <a:ext cx="22470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Calibri"/>
                <a:ea typeface="Calibri"/>
                <a:cs typeface="Calibri"/>
                <a:sym typeface="Calibri"/>
              </a:rPr>
              <a:t>Listen here: </a:t>
            </a:r>
            <a:endParaRPr>
              <a:solidFill>
                <a:srgbClr val="666666"/>
              </a:solidFill>
              <a:latin typeface="Calibri"/>
              <a:ea typeface="Calibri"/>
              <a:cs typeface="Calibri"/>
              <a:sym typeface="Calibri"/>
            </a:endParaRPr>
          </a:p>
        </p:txBody>
      </p:sp>
      <p:pic>
        <p:nvPicPr>
          <p:cNvPr id="185" name="Google Shape;185;p25"/>
          <p:cNvPicPr preferRelativeResize="0"/>
          <p:nvPr/>
        </p:nvPicPr>
        <p:blipFill>
          <a:blip r:embed="rId3">
            <a:alphaModFix/>
          </a:blip>
          <a:stretch>
            <a:fillRect/>
          </a:stretch>
        </p:blipFill>
        <p:spPr>
          <a:xfrm>
            <a:off x="432950" y="489250"/>
            <a:ext cx="2856450" cy="4331694"/>
          </a:xfrm>
          <a:prstGeom prst="rect">
            <a:avLst/>
          </a:prstGeom>
          <a:noFill/>
          <a:ln>
            <a:noFill/>
          </a:ln>
        </p:spPr>
      </p:pic>
      <p:pic>
        <p:nvPicPr>
          <p:cNvPr descr="The sound of a Coyote&#10;&#10;The sounds of the North-American coyote. Enjoy!&#10;The coyote (US /kaɪˈoʊtiː/ or /ˈkaɪ.oʊt/, UK /kɔɪˈjoʊteɪ/, or /kɔɪˈjoʊt/; Canis latrans), also known as the American jackal, brush wolf, or the prairie wolf, is a species of canine found throughout North and Central America, ranging from Panama in the south, north through Mexico, the United States, and Canada. It occurs as far north as Alaska and all but the northernmost portions of Canada. The term is also used for the Eastern Coyote (Canis latrans var.), which contains not only C. latrans but also significant percentages of Canis lupus lycaon ancestry. &#10;Currently, 19 subspecies are recognized, with 16 in Canada, Mexico, and the United States, and three in Central America. Unlike the related gray wolf, which is Eurasian in origin, evolutionary theory suggests the coyote evolved in North America during the Pleistocene epoch 1.81 million years ago (mya) alongside the dire wolf. Although not closely related, the coyote evolved separately to fill roughly the same ecological niche in the Americas that is filled in Eurasia and Africa by the similarly sized jackals. Unlike the wolf, the coyote's range has expanded in the wake of human civilization, and coyotes readily reproduce in metropolitan areas.&#10;&#10;Used with full permission via posted creative commons license at https://www.youtube.com/watch?v=0ga0i1FSXZQ" id="186" name="Google Shape;186;p25" title="The sound of a Coyote">
            <a:hlinkClick r:id="rId4"/>
          </p:cNvPr>
          <p:cNvPicPr preferRelativeResize="0"/>
          <p:nvPr/>
        </p:nvPicPr>
        <p:blipFill>
          <a:blip r:embed="rId5">
            <a:alphaModFix/>
          </a:blip>
          <a:stretch>
            <a:fillRect/>
          </a:stretch>
        </p:blipFill>
        <p:spPr>
          <a:xfrm>
            <a:off x="5949635" y="2667000"/>
            <a:ext cx="2856433" cy="2142325"/>
          </a:xfrm>
          <a:prstGeom prst="rect">
            <a:avLst/>
          </a:prstGeom>
          <a:noFill/>
          <a:ln>
            <a:noFill/>
          </a:ln>
        </p:spPr>
      </p:pic>
      <p:pic>
        <p:nvPicPr>
          <p:cNvPr id="187" name="Google Shape;187;p25" title="How Animals Use Sound_13.mp3">
            <a:hlinkClick r:id="rId6"/>
          </p:cNvPr>
          <p:cNvPicPr preferRelativeResize="0"/>
          <p:nvPr/>
        </p:nvPicPr>
        <p:blipFill>
          <a:blip r:embed="rId7">
            <a:alphaModFix/>
          </a:blip>
          <a:stretch>
            <a:fillRect/>
          </a:stretch>
        </p:blipFill>
        <p:spPr>
          <a:xfrm>
            <a:off x="237900" y="1614250"/>
            <a:ext cx="457200" cy="45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13</a:t>
            </a:r>
            <a:endParaRPr sz="1200">
              <a:latin typeface="Calibri"/>
              <a:ea typeface="Calibri"/>
              <a:cs typeface="Calibri"/>
              <a:sym typeface="Calibri"/>
            </a:endParaRPr>
          </a:p>
        </p:txBody>
      </p:sp>
      <p:sp>
        <p:nvSpPr>
          <p:cNvPr id="193" name="Google Shape;193;p26"/>
          <p:cNvSpPr txBox="1"/>
          <p:nvPr/>
        </p:nvSpPr>
        <p:spPr>
          <a:xfrm>
            <a:off x="439625" y="898275"/>
            <a:ext cx="3546300" cy="371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Century Gothic"/>
                <a:ea typeface="Century Gothic"/>
                <a:cs typeface="Century Gothic"/>
                <a:sym typeface="Century Gothic"/>
              </a:rPr>
              <a:t>Elephants are also known as good communicators. </a:t>
            </a:r>
            <a:endParaRPr sz="18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8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800">
                <a:latin typeface="Century Gothic"/>
                <a:ea typeface="Century Gothic"/>
                <a:cs typeface="Century Gothic"/>
                <a:sym typeface="Century Gothic"/>
              </a:rPr>
              <a:t>Like coyotes and people, elephants use different sounds for different purposes. Elephants use movements along with their sounds to communicate specific messages. </a:t>
            </a:r>
            <a:endParaRPr sz="1800">
              <a:latin typeface="Century Gothic"/>
              <a:ea typeface="Century Gothic"/>
              <a:cs typeface="Century Gothic"/>
              <a:sym typeface="Century Gothic"/>
            </a:endParaRPr>
          </a:p>
        </p:txBody>
      </p:sp>
      <p:pic>
        <p:nvPicPr>
          <p:cNvPr descr="Elephant sounds for kids. Here is an elephants video for toddlers, kindergarten, preschoolers and children to learn trumpeting, rumbling and roaring sound effects of elephants. Subscribe to Kiddopedia channel for more wild animal sounds videos → https://kiddopedia.page.link/sub&#10;&#10;What sound does an elephant make make? Most people know that elephants trumpet. But they also make other noises such as squeaking, chirping, rumbling and roaring sounds. Elephants trumpet when they are excited or stimulated. An elephant makes trumpet sound by pushing air through its trunk. You are going to listen to lots of trumpeting elephants in this video.&#10;&#10;In the nature, you would hear elephants rumbling. Elephants rumble to communicate over long distances. Also, this sound is used for social interactions between elephants. A roaring elephant means that the elephant is aggressive or under stress.&#10;Additionally chirping and squeaking sounds can be heard among elephants. In this video, you will watch a compilation of elephant videos with various elephant sound effects. Let's learn different sounds and noises elephants make while enjoying the high quality HD elephant videos.&#10;&#10;Kiddopedia channel is the #1 choice if you are looking for educational videos for toddlers &amp; kids at preschool age. New videos are uploaded frequently. &#10;&#10;#elephants #elephantsounds #elephantvideos&#10;&#10;SUBSCRIBE → https://kiddopedia.page.link/sub&#10;Check out our website → http://kiddopedia.net&#10;Like us on Facebook → https://www.facebook.com/KiddopediaTV/&#10;Follow us on Instagram → https://www.instagram.com/kiddopedia&#10;Follow us on Twitter → https://twitter.com/kiddopedia&#10;&#10;Watch more videos on Kiddopedia Channel:&#10;Bird Sounds → https://youtu.be/mfFldO-B8vE&#10;Musical Instruments → https://youtu.be/_Ns9wBGokEM&#10;Breeds of Dogs → https://youtu.be/EKG89O05K5A &#10;Giraffes for Kids → https://youtu.be/AIOsAHWipjA&#10;Tractors for Kids → https://youtu.be/xtipDieUPvc&#10;&#10;&quot;Music: « Clearday » from Bensound.com&quot;" id="194" name="Google Shape;194;p26" title="ELEPHANT SOUNDS FOR KIDS - Learn Trumpeting, Rumbling, and Roaring Sound Effects of Elephants">
            <a:hlinkClick r:id="rId3"/>
          </p:cNvPr>
          <p:cNvPicPr preferRelativeResize="0"/>
          <p:nvPr/>
        </p:nvPicPr>
        <p:blipFill>
          <a:blip r:embed="rId4">
            <a:alphaModFix/>
          </a:blip>
          <a:stretch>
            <a:fillRect/>
          </a:stretch>
        </p:blipFill>
        <p:spPr>
          <a:xfrm>
            <a:off x="7390349" y="3813174"/>
            <a:ext cx="1584150" cy="1188125"/>
          </a:xfrm>
          <a:prstGeom prst="rect">
            <a:avLst/>
          </a:prstGeom>
          <a:noFill/>
          <a:ln>
            <a:noFill/>
          </a:ln>
        </p:spPr>
      </p:pic>
      <p:pic>
        <p:nvPicPr>
          <p:cNvPr id="195" name="Google Shape;195;p26"/>
          <p:cNvPicPr preferRelativeResize="0"/>
          <p:nvPr/>
        </p:nvPicPr>
        <p:blipFill>
          <a:blip r:embed="rId5">
            <a:alphaModFix/>
          </a:blip>
          <a:stretch>
            <a:fillRect/>
          </a:stretch>
        </p:blipFill>
        <p:spPr>
          <a:xfrm>
            <a:off x="4080007" y="247200"/>
            <a:ext cx="4894493" cy="3257075"/>
          </a:xfrm>
          <a:prstGeom prst="rect">
            <a:avLst/>
          </a:prstGeom>
          <a:noFill/>
          <a:ln>
            <a:noFill/>
          </a:ln>
        </p:spPr>
      </p:pic>
      <p:sp>
        <p:nvSpPr>
          <p:cNvPr id="196" name="Google Shape;196;p26"/>
          <p:cNvSpPr txBox="1"/>
          <p:nvPr/>
        </p:nvSpPr>
        <p:spPr>
          <a:xfrm>
            <a:off x="6168875" y="4303200"/>
            <a:ext cx="1074900" cy="5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Calibri"/>
                <a:ea typeface="Calibri"/>
                <a:cs typeface="Calibri"/>
                <a:sym typeface="Calibri"/>
              </a:rPr>
              <a:t>Listen here: </a:t>
            </a:r>
            <a:endParaRPr>
              <a:solidFill>
                <a:srgbClr val="666666"/>
              </a:solidFill>
              <a:latin typeface="Calibri"/>
              <a:ea typeface="Calibri"/>
              <a:cs typeface="Calibri"/>
              <a:sym typeface="Calibri"/>
            </a:endParaRPr>
          </a:p>
        </p:txBody>
      </p:sp>
      <p:pic>
        <p:nvPicPr>
          <p:cNvPr id="197" name="Google Shape;197;p26" title="How Animals Use Sound_14.mp3">
            <a:hlinkClick r:id="rId6"/>
          </p:cNvPr>
          <p:cNvPicPr preferRelativeResize="0"/>
          <p:nvPr/>
        </p:nvPicPr>
        <p:blipFill>
          <a:blip r:embed="rId7">
            <a:alphaModFix/>
          </a:blip>
          <a:stretch>
            <a:fillRect/>
          </a:stretch>
        </p:blipFill>
        <p:spPr>
          <a:xfrm>
            <a:off x="118950" y="1499350"/>
            <a:ext cx="457200" cy="45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txBox="1"/>
          <p:nvPr>
            <p:ph idx="1" type="body"/>
          </p:nvPr>
        </p:nvSpPr>
        <p:spPr>
          <a:xfrm>
            <a:off x="2597050" y="221950"/>
            <a:ext cx="6196200" cy="758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2400">
                <a:solidFill>
                  <a:srgbClr val="000000"/>
                </a:solidFill>
                <a:latin typeface="Century Gothic"/>
                <a:ea typeface="Century Gothic"/>
                <a:cs typeface="Century Gothic"/>
                <a:sym typeface="Century Gothic"/>
              </a:rPr>
              <a:t>What animal sounds have you heard? </a:t>
            </a:r>
            <a:r>
              <a:rPr lang="en" sz="2400">
                <a:solidFill>
                  <a:srgbClr val="000000"/>
                </a:solidFill>
                <a:latin typeface="Century Gothic"/>
                <a:ea typeface="Century Gothic"/>
                <a:cs typeface="Century Gothic"/>
                <a:sym typeface="Century Gothic"/>
              </a:rPr>
              <a:t> </a:t>
            </a:r>
            <a:endParaRPr sz="2400">
              <a:solidFill>
                <a:srgbClr val="000000"/>
              </a:solidFill>
              <a:latin typeface="Century Gothic"/>
              <a:ea typeface="Century Gothic"/>
              <a:cs typeface="Century Gothic"/>
              <a:sym typeface="Century Gothic"/>
            </a:endParaRPr>
          </a:p>
        </p:txBody>
      </p:sp>
      <p:sp>
        <p:nvSpPr>
          <p:cNvPr id="203" name="Google Shape;203;p27"/>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14</a:t>
            </a:r>
            <a:endParaRPr sz="1200">
              <a:latin typeface="Calibri"/>
              <a:ea typeface="Calibri"/>
              <a:cs typeface="Calibri"/>
              <a:sym typeface="Calibri"/>
            </a:endParaRPr>
          </a:p>
        </p:txBody>
      </p:sp>
      <p:pic>
        <p:nvPicPr>
          <p:cNvPr id="204" name="Google Shape;204;p27"/>
          <p:cNvPicPr preferRelativeResize="0"/>
          <p:nvPr/>
        </p:nvPicPr>
        <p:blipFill>
          <a:blip r:embed="rId3">
            <a:alphaModFix/>
          </a:blip>
          <a:stretch>
            <a:fillRect/>
          </a:stretch>
        </p:blipFill>
        <p:spPr>
          <a:xfrm>
            <a:off x="2639100" y="3014425"/>
            <a:ext cx="1914650" cy="1914650"/>
          </a:xfrm>
          <a:prstGeom prst="rect">
            <a:avLst/>
          </a:prstGeom>
          <a:noFill/>
          <a:ln>
            <a:noFill/>
          </a:ln>
        </p:spPr>
      </p:pic>
      <p:pic>
        <p:nvPicPr>
          <p:cNvPr id="205" name="Google Shape;205;p27"/>
          <p:cNvPicPr preferRelativeResize="0"/>
          <p:nvPr/>
        </p:nvPicPr>
        <p:blipFill>
          <a:blip r:embed="rId4">
            <a:alphaModFix/>
          </a:blip>
          <a:stretch>
            <a:fillRect/>
          </a:stretch>
        </p:blipFill>
        <p:spPr>
          <a:xfrm>
            <a:off x="261202" y="534025"/>
            <a:ext cx="2127400" cy="3196933"/>
          </a:xfrm>
          <a:prstGeom prst="rect">
            <a:avLst/>
          </a:prstGeom>
          <a:noFill/>
          <a:ln>
            <a:noFill/>
          </a:ln>
        </p:spPr>
      </p:pic>
      <p:pic>
        <p:nvPicPr>
          <p:cNvPr id="206" name="Google Shape;206;p27"/>
          <p:cNvPicPr preferRelativeResize="0"/>
          <p:nvPr/>
        </p:nvPicPr>
        <p:blipFill rotWithShape="1">
          <a:blip r:embed="rId5">
            <a:alphaModFix/>
          </a:blip>
          <a:srcRect b="159780" l="14082" r="30123" t="-159780"/>
          <a:stretch/>
        </p:blipFill>
        <p:spPr>
          <a:xfrm>
            <a:off x="6261350" y="1132750"/>
            <a:ext cx="1743075" cy="1466850"/>
          </a:xfrm>
          <a:prstGeom prst="rect">
            <a:avLst/>
          </a:prstGeom>
          <a:noFill/>
          <a:ln>
            <a:noFill/>
          </a:ln>
        </p:spPr>
      </p:pic>
      <p:pic>
        <p:nvPicPr>
          <p:cNvPr id="207" name="Google Shape;207;p27"/>
          <p:cNvPicPr preferRelativeResize="0"/>
          <p:nvPr/>
        </p:nvPicPr>
        <p:blipFill rotWithShape="1">
          <a:blip r:embed="rId5">
            <a:alphaModFix/>
          </a:blip>
          <a:srcRect b="0" l="44205" r="0" t="0"/>
          <a:stretch/>
        </p:blipFill>
        <p:spPr>
          <a:xfrm>
            <a:off x="7431225" y="3639850"/>
            <a:ext cx="1532000" cy="1289225"/>
          </a:xfrm>
          <a:prstGeom prst="rect">
            <a:avLst/>
          </a:prstGeom>
          <a:noFill/>
          <a:ln>
            <a:noFill/>
          </a:ln>
        </p:spPr>
      </p:pic>
      <p:pic>
        <p:nvPicPr>
          <p:cNvPr id="208" name="Google Shape;208;p27"/>
          <p:cNvPicPr preferRelativeResize="0"/>
          <p:nvPr/>
        </p:nvPicPr>
        <p:blipFill rotWithShape="1">
          <a:blip r:embed="rId6">
            <a:alphaModFix/>
          </a:blip>
          <a:srcRect b="26827" l="14155" r="0" t="22971"/>
          <a:stretch/>
        </p:blipFill>
        <p:spPr>
          <a:xfrm>
            <a:off x="4804250" y="1263550"/>
            <a:ext cx="2860625" cy="2230574"/>
          </a:xfrm>
          <a:prstGeom prst="rect">
            <a:avLst/>
          </a:prstGeom>
          <a:noFill/>
          <a:ln>
            <a:noFill/>
          </a:ln>
        </p:spPr>
      </p:pic>
      <p:pic>
        <p:nvPicPr>
          <p:cNvPr id="209" name="Google Shape;209;p27" title="How Animals Use Sound_15.mp3">
            <a:hlinkClick r:id="rId7"/>
          </p:cNvPr>
          <p:cNvPicPr preferRelativeResize="0"/>
          <p:nvPr/>
        </p:nvPicPr>
        <p:blipFill>
          <a:blip r:embed="rId8">
            <a:alphaModFix/>
          </a:blip>
          <a:stretch>
            <a:fillRect/>
          </a:stretch>
        </p:blipFill>
        <p:spPr>
          <a:xfrm>
            <a:off x="2541002" y="1450675"/>
            <a:ext cx="457200" cy="45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8"/>
          <p:cNvSpPr txBox="1"/>
          <p:nvPr>
            <p:ph idx="1" type="body"/>
          </p:nvPr>
        </p:nvSpPr>
        <p:spPr>
          <a:xfrm>
            <a:off x="359700" y="1025625"/>
            <a:ext cx="8592900" cy="405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100">
                <a:solidFill>
                  <a:srgbClr val="000000"/>
                </a:solidFill>
                <a:latin typeface="Calibri"/>
                <a:ea typeface="Calibri"/>
                <a:cs typeface="Calibri"/>
                <a:sym typeface="Calibri"/>
              </a:rPr>
              <a:t>Slide 1: </a:t>
            </a:r>
            <a:r>
              <a:rPr lang="en" sz="1100" u="sng">
                <a:solidFill>
                  <a:schemeClr val="accent5"/>
                </a:solidFill>
                <a:latin typeface="Calibri"/>
                <a:ea typeface="Calibri"/>
                <a:cs typeface="Calibri"/>
                <a:sym typeface="Calibri"/>
                <a:hlinkClick r:id="rId3">
                  <a:extLst>
                    <a:ext uri="{A12FA001-AC4F-418D-AE19-62706E023703}">
                      <ahyp:hlinkClr val="tx"/>
                    </a:ext>
                  </a:extLst>
                </a:hlinkClick>
              </a:rPr>
              <a:t>https://babygooroo.com/articles/decoding-your-babys-cry</a:t>
            </a:r>
            <a:endParaRPr b="1" sz="11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100">
                <a:solidFill>
                  <a:srgbClr val="000000"/>
                </a:solidFill>
                <a:latin typeface="Calibri"/>
                <a:ea typeface="Calibri"/>
                <a:cs typeface="Calibri"/>
                <a:sym typeface="Calibri"/>
              </a:rPr>
              <a:t>Slide 2: </a:t>
            </a:r>
            <a:r>
              <a:rPr lang="en" sz="1100" u="sng">
                <a:solidFill>
                  <a:schemeClr val="hlink"/>
                </a:solidFill>
                <a:latin typeface="Calibri"/>
                <a:ea typeface="Calibri"/>
                <a:cs typeface="Calibri"/>
                <a:sym typeface="Calibri"/>
                <a:hlinkClick r:id="rId4"/>
              </a:rPr>
              <a:t>https://gardeningsolutions.ifas.ufl.edu/design/gardening-with-wildlife/cardinals.html</a:t>
            </a:r>
            <a:r>
              <a:rPr lang="en" sz="1100">
                <a:solidFill>
                  <a:srgbClr val="000000"/>
                </a:solidFill>
                <a:latin typeface="Calibri"/>
                <a:ea typeface="Calibri"/>
                <a:cs typeface="Calibri"/>
                <a:sym typeface="Calibri"/>
              </a:rPr>
              <a:t>; </a:t>
            </a:r>
            <a:r>
              <a:rPr lang="en" sz="1100" u="sng">
                <a:solidFill>
                  <a:schemeClr val="hlink"/>
                </a:solidFill>
                <a:latin typeface="Calibri"/>
                <a:ea typeface="Calibri"/>
                <a:cs typeface="Calibri"/>
                <a:sym typeface="Calibri"/>
                <a:hlinkClick r:id="rId5"/>
              </a:rPr>
              <a:t>https://www.youtube.com/watch?v=1E91raf-H5c</a:t>
            </a:r>
            <a:r>
              <a:rPr lang="en" sz="1100">
                <a:solidFill>
                  <a:srgbClr val="000000"/>
                </a:solidFill>
                <a:latin typeface="Calibri"/>
                <a:ea typeface="Calibri"/>
                <a:cs typeface="Calibri"/>
                <a:sym typeface="Calibri"/>
              </a:rPr>
              <a:t>; </a:t>
            </a:r>
            <a:r>
              <a:rPr lang="en" sz="1100" u="sng">
                <a:solidFill>
                  <a:schemeClr val="hlink"/>
                </a:solidFill>
                <a:latin typeface="Calibri"/>
                <a:ea typeface="Calibri"/>
                <a:cs typeface="Calibri"/>
                <a:sym typeface="Calibri"/>
                <a:hlinkClick r:id="rId6"/>
              </a:rPr>
              <a:t>https://www.youtube.com/watch?v=ZNsF_tyHiUY</a:t>
            </a:r>
            <a:endParaRPr sz="11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100">
                <a:solidFill>
                  <a:srgbClr val="000000"/>
                </a:solidFill>
                <a:latin typeface="Calibri"/>
                <a:ea typeface="Calibri"/>
                <a:cs typeface="Calibri"/>
                <a:sym typeface="Calibri"/>
              </a:rPr>
              <a:t>Slide 3:</a:t>
            </a:r>
            <a:r>
              <a:rPr lang="en" sz="1100">
                <a:solidFill>
                  <a:srgbClr val="000000"/>
                </a:solidFill>
                <a:latin typeface="Calibri"/>
                <a:ea typeface="Calibri"/>
                <a:cs typeface="Calibri"/>
                <a:sym typeface="Calibri"/>
              </a:rPr>
              <a:t> </a:t>
            </a:r>
            <a:r>
              <a:rPr lang="en" sz="1100" u="sng">
                <a:solidFill>
                  <a:schemeClr val="accent5"/>
                </a:solidFill>
                <a:latin typeface="Calibri"/>
                <a:ea typeface="Calibri"/>
                <a:cs typeface="Calibri"/>
                <a:sym typeface="Calibri"/>
                <a:hlinkClick r:id="rId7">
                  <a:extLst>
                    <a:ext uri="{A12FA001-AC4F-418D-AE19-62706E023703}">
                      <ahyp:hlinkClr val="tx"/>
                    </a:ext>
                  </a:extLst>
                </a:hlinkClick>
              </a:rPr>
              <a:t>https://flypaper.soundfly.com/discover/5-unique-ways-animals-communicate-through-sound/</a:t>
            </a:r>
            <a:r>
              <a:rPr lang="en" sz="1100">
                <a:solidFill>
                  <a:schemeClr val="dk1"/>
                </a:solidFill>
                <a:latin typeface="Calibri"/>
                <a:ea typeface="Calibri"/>
                <a:cs typeface="Calibri"/>
                <a:sym typeface="Calibri"/>
              </a:rPr>
              <a:t>; </a:t>
            </a:r>
            <a:r>
              <a:rPr lang="en" sz="1100" u="sng">
                <a:solidFill>
                  <a:schemeClr val="accent5"/>
                </a:solidFill>
                <a:latin typeface="Calibri"/>
                <a:ea typeface="Calibri"/>
                <a:cs typeface="Calibri"/>
                <a:sym typeface="Calibri"/>
                <a:hlinkClick r:id="rId8">
                  <a:extLst>
                    <a:ext uri="{A12FA001-AC4F-418D-AE19-62706E023703}">
                      <ahyp:hlinkClr val="tx"/>
                    </a:ext>
                  </a:extLst>
                </a:hlinkClick>
              </a:rPr>
              <a:t>https://www.youtube.com/watch?v=G0uGjsM_gh4&amp;feature=emb_logo</a:t>
            </a:r>
            <a:r>
              <a:rPr lang="en" sz="1100">
                <a:solidFill>
                  <a:schemeClr val="dk1"/>
                </a:solidFill>
                <a:latin typeface="Calibri"/>
                <a:ea typeface="Calibri"/>
                <a:cs typeface="Calibri"/>
                <a:sym typeface="Calibri"/>
              </a:rPr>
              <a:t>; </a:t>
            </a:r>
            <a:r>
              <a:rPr lang="en" sz="1100" u="sng">
                <a:solidFill>
                  <a:schemeClr val="accent5"/>
                </a:solidFill>
                <a:latin typeface="Calibri"/>
                <a:ea typeface="Calibri"/>
                <a:cs typeface="Calibri"/>
                <a:sym typeface="Calibri"/>
                <a:hlinkClick r:id="rId9">
                  <a:extLst>
                    <a:ext uri="{A12FA001-AC4F-418D-AE19-62706E023703}">
                      <ahyp:hlinkClr val="tx"/>
                    </a:ext>
                  </a:extLst>
                </a:hlinkClick>
              </a:rPr>
              <a:t>https://www.youtube.com/watch?time_continue=35&amp;v=lXfmubmx-qw&amp;feature=emb_logo</a:t>
            </a:r>
            <a:endParaRPr sz="11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100">
                <a:solidFill>
                  <a:srgbClr val="000000"/>
                </a:solidFill>
                <a:latin typeface="Calibri"/>
                <a:ea typeface="Calibri"/>
                <a:cs typeface="Calibri"/>
                <a:sym typeface="Calibri"/>
              </a:rPr>
              <a:t>Slide 4: </a:t>
            </a:r>
            <a:r>
              <a:rPr lang="en" sz="1100" u="sng">
                <a:solidFill>
                  <a:schemeClr val="hlink"/>
                </a:solidFill>
                <a:latin typeface="Calibri"/>
                <a:ea typeface="Calibri"/>
                <a:cs typeface="Calibri"/>
                <a:sym typeface="Calibri"/>
                <a:hlinkClick r:id="rId10"/>
              </a:rPr>
              <a:t>https://www.youtube.com/watch?v=rjzmutRaKDo&amp;feature=emb_logo</a:t>
            </a:r>
            <a:endParaRPr sz="11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100">
                <a:solidFill>
                  <a:srgbClr val="000000"/>
                </a:solidFill>
                <a:latin typeface="Calibri"/>
                <a:ea typeface="Calibri"/>
                <a:cs typeface="Calibri"/>
                <a:sym typeface="Calibri"/>
              </a:rPr>
              <a:t>Slide 5: </a:t>
            </a:r>
            <a:r>
              <a:rPr lang="en" sz="1100" u="sng">
                <a:solidFill>
                  <a:schemeClr val="accent5"/>
                </a:solidFill>
                <a:latin typeface="Calibri"/>
                <a:ea typeface="Calibri"/>
                <a:cs typeface="Calibri"/>
                <a:sym typeface="Calibri"/>
                <a:hlinkClick r:id="rId11">
                  <a:extLst>
                    <a:ext uri="{A12FA001-AC4F-418D-AE19-62706E023703}">
                      <ahyp:hlinkClr val="tx"/>
                    </a:ext>
                  </a:extLst>
                </a:hlinkClick>
              </a:rPr>
              <a:t>https://www.audubon.org/field-guide/bird/pileated-woodpecker</a:t>
            </a:r>
            <a:r>
              <a:rPr lang="en" sz="1100">
                <a:solidFill>
                  <a:schemeClr val="dk1"/>
                </a:solidFill>
                <a:latin typeface="Calibri"/>
                <a:ea typeface="Calibri"/>
                <a:cs typeface="Calibri"/>
                <a:sym typeface="Calibri"/>
              </a:rPr>
              <a:t>; </a:t>
            </a:r>
            <a:r>
              <a:rPr lang="en" sz="1100" u="sng">
                <a:solidFill>
                  <a:schemeClr val="accent5"/>
                </a:solidFill>
                <a:latin typeface="Calibri"/>
                <a:ea typeface="Calibri"/>
                <a:cs typeface="Calibri"/>
                <a:sym typeface="Calibri"/>
                <a:hlinkClick r:id="rId12">
                  <a:extLst>
                    <a:ext uri="{A12FA001-AC4F-418D-AE19-62706E023703}">
                      <ahyp:hlinkClr val="tx"/>
                    </a:ext>
                  </a:extLst>
                </a:hlinkClick>
              </a:rPr>
              <a:t>https://www.youtube.com/watch?time_continue=4&amp;v=hODaq9iplGY&amp;feature=emb_logo</a:t>
            </a:r>
            <a:endParaRPr sz="11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100">
                <a:solidFill>
                  <a:srgbClr val="000000"/>
                </a:solidFill>
                <a:latin typeface="Calibri"/>
                <a:ea typeface="Calibri"/>
                <a:cs typeface="Calibri"/>
                <a:sym typeface="Calibri"/>
              </a:rPr>
              <a:t>Slide 6:</a:t>
            </a:r>
            <a:r>
              <a:rPr lang="en" sz="1100">
                <a:solidFill>
                  <a:srgbClr val="000000"/>
                </a:solidFill>
                <a:latin typeface="Calibri"/>
                <a:ea typeface="Calibri"/>
                <a:cs typeface="Calibri"/>
                <a:sym typeface="Calibri"/>
              </a:rPr>
              <a:t> </a:t>
            </a:r>
            <a:r>
              <a:rPr lang="en" sz="1100" u="sng">
                <a:solidFill>
                  <a:schemeClr val="accent5"/>
                </a:solidFill>
                <a:latin typeface="Calibri"/>
                <a:ea typeface="Calibri"/>
                <a:cs typeface="Calibri"/>
                <a:sym typeface="Calibri"/>
                <a:hlinkClick r:id="rId13">
                  <a:extLst>
                    <a:ext uri="{A12FA001-AC4F-418D-AE19-62706E023703}">
                      <ahyp:hlinkClr val="tx"/>
                    </a:ext>
                  </a:extLst>
                </a:hlinkClick>
              </a:rPr>
              <a:t>https://audubonportland.org/our-work/rehabilitate-wildlife/having-a-wildlife-problem/urban-squirrels/</a:t>
            </a:r>
            <a:r>
              <a:rPr lang="en" sz="1100">
                <a:solidFill>
                  <a:schemeClr val="dk1"/>
                </a:solidFill>
                <a:latin typeface="Calibri"/>
                <a:ea typeface="Calibri"/>
                <a:cs typeface="Calibri"/>
                <a:sym typeface="Calibri"/>
              </a:rPr>
              <a:t>; </a:t>
            </a:r>
            <a:r>
              <a:rPr lang="en" sz="1100" u="sng">
                <a:solidFill>
                  <a:schemeClr val="accent5"/>
                </a:solidFill>
                <a:latin typeface="Calibri"/>
                <a:ea typeface="Calibri"/>
                <a:cs typeface="Calibri"/>
                <a:sym typeface="Calibri"/>
                <a:hlinkClick r:id="rId14">
                  <a:extLst>
                    <a:ext uri="{A12FA001-AC4F-418D-AE19-62706E023703}">
                      <ahyp:hlinkClr val="tx"/>
                    </a:ext>
                  </a:extLst>
                </a:hlinkClick>
              </a:rPr>
              <a:t>https://www.trutechinc.com/services/animal-sounds/squirrel/</a:t>
            </a:r>
            <a:endParaRPr sz="11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100">
                <a:solidFill>
                  <a:srgbClr val="000000"/>
                </a:solidFill>
                <a:latin typeface="Calibri"/>
                <a:ea typeface="Calibri"/>
                <a:cs typeface="Calibri"/>
                <a:sym typeface="Calibri"/>
              </a:rPr>
              <a:t>Slide 7: </a:t>
            </a:r>
            <a:r>
              <a:rPr lang="en" sz="1100" u="sng">
                <a:solidFill>
                  <a:schemeClr val="accent5"/>
                </a:solidFill>
                <a:latin typeface="Calibri"/>
                <a:ea typeface="Calibri"/>
                <a:cs typeface="Calibri"/>
                <a:sym typeface="Calibri"/>
                <a:hlinkClick r:id="rId15">
                  <a:extLst>
                    <a:ext uri="{A12FA001-AC4F-418D-AE19-62706E023703}">
                      <ahyp:hlinkClr val="tx"/>
                    </a:ext>
                  </a:extLst>
                </a:hlinkClick>
              </a:rPr>
              <a:t>https://www.youtube.com/watch?v=zptTKMdYEso</a:t>
            </a:r>
            <a:r>
              <a:rPr lang="en" sz="1100">
                <a:solidFill>
                  <a:schemeClr val="dk1"/>
                </a:solidFill>
                <a:latin typeface="Calibri"/>
                <a:ea typeface="Calibri"/>
                <a:cs typeface="Calibri"/>
                <a:sym typeface="Calibri"/>
              </a:rPr>
              <a:t>; </a:t>
            </a:r>
            <a:r>
              <a:rPr lang="en" sz="1100" u="sng">
                <a:solidFill>
                  <a:schemeClr val="accent5"/>
                </a:solidFill>
                <a:latin typeface="Calibri"/>
                <a:ea typeface="Calibri"/>
                <a:cs typeface="Calibri"/>
                <a:sym typeface="Calibri"/>
                <a:hlinkClick r:id="rId16">
                  <a:extLst>
                    <a:ext uri="{A12FA001-AC4F-418D-AE19-62706E023703}">
                      <ahyp:hlinkClr val="tx"/>
                    </a:ext>
                  </a:extLst>
                </a:hlinkClick>
              </a:rPr>
              <a:t>https://www.nhm.ac.uk/discover/news/2019/may/scottish-beavers-are-now-a-protected-species.html</a:t>
            </a:r>
            <a:endParaRPr sz="11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100">
                <a:solidFill>
                  <a:srgbClr val="000000"/>
                </a:solidFill>
                <a:latin typeface="Calibri"/>
                <a:ea typeface="Calibri"/>
                <a:cs typeface="Calibri"/>
                <a:sym typeface="Calibri"/>
              </a:rPr>
              <a:t>Slide 8:</a:t>
            </a:r>
            <a:r>
              <a:rPr lang="en" sz="1100">
                <a:solidFill>
                  <a:srgbClr val="000000"/>
                </a:solidFill>
                <a:latin typeface="Calibri"/>
                <a:ea typeface="Calibri"/>
                <a:cs typeface="Calibri"/>
                <a:sym typeface="Calibri"/>
              </a:rPr>
              <a:t> </a:t>
            </a:r>
            <a:r>
              <a:rPr lang="en" sz="1100" u="sng">
                <a:solidFill>
                  <a:schemeClr val="accent5"/>
                </a:solidFill>
                <a:latin typeface="Calibri"/>
                <a:ea typeface="Calibri"/>
                <a:cs typeface="Calibri"/>
                <a:sym typeface="Calibri"/>
                <a:hlinkClick r:id="rId17">
                  <a:extLst>
                    <a:ext uri="{A12FA001-AC4F-418D-AE19-62706E023703}">
                      <ahyp:hlinkClr val="tx"/>
                    </a:ext>
                  </a:extLst>
                </a:hlinkClick>
              </a:rPr>
              <a:t>https://www.youtube.com/watch?v=o-bxPLFt1vI</a:t>
            </a:r>
            <a:endParaRPr sz="11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100">
                <a:solidFill>
                  <a:srgbClr val="000000"/>
                </a:solidFill>
                <a:latin typeface="Calibri"/>
                <a:ea typeface="Calibri"/>
                <a:cs typeface="Calibri"/>
                <a:sym typeface="Calibri"/>
              </a:rPr>
              <a:t>Slide 9: </a:t>
            </a:r>
            <a:r>
              <a:rPr lang="en" sz="1100" u="sng">
                <a:solidFill>
                  <a:schemeClr val="hlink"/>
                </a:solidFill>
                <a:latin typeface="Calibri"/>
                <a:ea typeface="Calibri"/>
                <a:cs typeface="Calibri"/>
                <a:sym typeface="Calibri"/>
                <a:hlinkClick r:id="rId18"/>
              </a:rPr>
              <a:t>https://www.youtube.com/watch?time_continue=14&amp;v=4UrCRcZ8Pas&amp;feature=emb_logo</a:t>
            </a:r>
            <a:endParaRPr sz="11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100">
                <a:solidFill>
                  <a:srgbClr val="000000"/>
                </a:solidFill>
                <a:latin typeface="Calibri"/>
                <a:ea typeface="Calibri"/>
                <a:cs typeface="Calibri"/>
                <a:sym typeface="Calibri"/>
              </a:rPr>
              <a:t>Slide 10: </a:t>
            </a:r>
            <a:r>
              <a:rPr lang="en" sz="1100" u="sng">
                <a:solidFill>
                  <a:schemeClr val="hlink"/>
                </a:solidFill>
                <a:latin typeface="Calibri"/>
                <a:ea typeface="Calibri"/>
                <a:cs typeface="Calibri"/>
                <a:sym typeface="Calibri"/>
                <a:hlinkClick r:id="rId19"/>
              </a:rPr>
              <a:t>https://www.youtube.com/watch?time_continue=12&amp;v=BewGBbCWwDg&amp;feature=emb_logo</a:t>
            </a:r>
            <a:endParaRPr sz="11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100">
                <a:solidFill>
                  <a:srgbClr val="000000"/>
                </a:solidFill>
                <a:latin typeface="Calibri"/>
                <a:ea typeface="Calibri"/>
                <a:cs typeface="Calibri"/>
                <a:sym typeface="Calibri"/>
              </a:rPr>
              <a:t>Slide 11: </a:t>
            </a:r>
            <a:r>
              <a:rPr lang="en" sz="1100" u="sng">
                <a:solidFill>
                  <a:schemeClr val="accent5"/>
                </a:solidFill>
                <a:latin typeface="Calibri"/>
                <a:ea typeface="Calibri"/>
                <a:cs typeface="Calibri"/>
                <a:sym typeface="Calibri"/>
                <a:hlinkClick r:id="rId20">
                  <a:extLst>
                    <a:ext uri="{A12FA001-AC4F-418D-AE19-62706E023703}">
                      <ahyp:hlinkClr val="tx"/>
                    </a:ext>
                  </a:extLst>
                </a:hlinkClick>
              </a:rPr>
              <a:t>https://seaworld.org/animals/all-about/bottlenose-dolphin/communication/</a:t>
            </a:r>
            <a:r>
              <a:rPr lang="en" sz="1100">
                <a:solidFill>
                  <a:schemeClr val="dk1"/>
                </a:solidFill>
                <a:latin typeface="Calibri"/>
                <a:ea typeface="Calibri"/>
                <a:cs typeface="Calibri"/>
                <a:sym typeface="Calibri"/>
              </a:rPr>
              <a:t>; </a:t>
            </a:r>
            <a:r>
              <a:rPr lang="en" sz="1100" u="sng">
                <a:solidFill>
                  <a:schemeClr val="accent5"/>
                </a:solidFill>
                <a:latin typeface="Calibri"/>
                <a:ea typeface="Calibri"/>
                <a:cs typeface="Calibri"/>
                <a:sym typeface="Calibri"/>
                <a:hlinkClick r:id="rId21">
                  <a:extLst>
                    <a:ext uri="{A12FA001-AC4F-418D-AE19-62706E023703}">
                      <ahyp:hlinkClr val="tx"/>
                    </a:ext>
                  </a:extLst>
                </a:hlinkClick>
              </a:rPr>
              <a:t>https://www.iucnredlist.org/species/41714/17600466</a:t>
            </a:r>
            <a:endParaRPr sz="11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100">
                <a:solidFill>
                  <a:srgbClr val="000000"/>
                </a:solidFill>
                <a:latin typeface="Calibri"/>
                <a:ea typeface="Calibri"/>
                <a:cs typeface="Calibri"/>
                <a:sym typeface="Calibri"/>
              </a:rPr>
              <a:t>Slide 12: </a:t>
            </a:r>
            <a:r>
              <a:rPr lang="en" sz="1100" u="sng">
                <a:solidFill>
                  <a:schemeClr val="accent5"/>
                </a:solidFill>
                <a:latin typeface="Calibri"/>
                <a:ea typeface="Calibri"/>
                <a:cs typeface="Calibri"/>
                <a:sym typeface="Calibri"/>
                <a:hlinkClick r:id="rId22">
                  <a:extLst>
                    <a:ext uri="{A12FA001-AC4F-418D-AE19-62706E023703}">
                      <ahyp:hlinkClr val="tx"/>
                    </a:ext>
                  </a:extLst>
                </a:hlinkClick>
              </a:rPr>
              <a:t>https://commons.wikimedia.org/wiki/File:Coyote-00063.jpg</a:t>
            </a:r>
            <a:r>
              <a:rPr lang="en" sz="1100">
                <a:solidFill>
                  <a:schemeClr val="dk1"/>
                </a:solidFill>
                <a:latin typeface="Calibri"/>
                <a:ea typeface="Calibri"/>
                <a:cs typeface="Calibri"/>
                <a:sym typeface="Calibri"/>
              </a:rPr>
              <a:t>; </a:t>
            </a:r>
            <a:r>
              <a:rPr lang="en" sz="1100" u="sng">
                <a:solidFill>
                  <a:schemeClr val="accent5"/>
                </a:solidFill>
                <a:latin typeface="Calibri"/>
                <a:ea typeface="Calibri"/>
                <a:cs typeface="Calibri"/>
                <a:sym typeface="Calibri"/>
                <a:hlinkClick r:id="rId23">
                  <a:extLst>
                    <a:ext uri="{A12FA001-AC4F-418D-AE19-62706E023703}">
                      <ahyp:hlinkClr val="tx"/>
                    </a:ext>
                  </a:extLst>
                </a:hlinkClick>
              </a:rPr>
              <a:t>https://www.youtube.com/watch?v=zR_g2cHXzQQ</a:t>
            </a:r>
            <a:endParaRPr sz="11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100">
                <a:solidFill>
                  <a:srgbClr val="000000"/>
                </a:solidFill>
                <a:latin typeface="Calibri"/>
                <a:ea typeface="Calibri"/>
                <a:cs typeface="Calibri"/>
                <a:sym typeface="Calibri"/>
              </a:rPr>
              <a:t>Slide 13: </a:t>
            </a:r>
            <a:r>
              <a:rPr lang="en" sz="1100" u="sng">
                <a:solidFill>
                  <a:schemeClr val="accent5"/>
                </a:solidFill>
                <a:latin typeface="Calibri"/>
                <a:ea typeface="Calibri"/>
                <a:cs typeface="Calibri"/>
                <a:sym typeface="Calibri"/>
                <a:hlinkClick r:id="rId24">
                  <a:extLst>
                    <a:ext uri="{A12FA001-AC4F-418D-AE19-62706E023703}">
                      <ahyp:hlinkClr val="tx"/>
                    </a:ext>
                  </a:extLst>
                </a:hlinkClick>
              </a:rPr>
              <a:t>https://www.smithsonianmag.com/smart-news/wildlife-trade-conference-imposes-near-total-ban-sending-wild-african-elephants-zoos-180973015/</a:t>
            </a:r>
            <a:endParaRPr sz="1100">
              <a:solidFill>
                <a:schemeClr val="dk1"/>
              </a:solidFill>
              <a:latin typeface="Calibri"/>
              <a:ea typeface="Calibri"/>
              <a:cs typeface="Calibri"/>
              <a:sym typeface="Calibri"/>
            </a:endParaRPr>
          </a:p>
          <a:p>
            <a:pPr indent="0" lvl="0" marL="0" rtl="0" algn="l">
              <a:lnSpc>
                <a:spcPct val="100000"/>
              </a:lnSpc>
              <a:spcBef>
                <a:spcPts val="150"/>
              </a:spcBef>
              <a:spcAft>
                <a:spcPts val="150"/>
              </a:spcAft>
              <a:buNone/>
            </a:pPr>
            <a:r>
              <a:rPr b="1" lang="en" sz="1100">
                <a:solidFill>
                  <a:srgbClr val="000000"/>
                </a:solidFill>
                <a:latin typeface="Calibri"/>
                <a:ea typeface="Calibri"/>
                <a:cs typeface="Calibri"/>
                <a:sym typeface="Calibri"/>
              </a:rPr>
              <a:t>Slide 14: </a:t>
            </a:r>
            <a:r>
              <a:rPr lang="en" sz="1100" u="sng">
                <a:solidFill>
                  <a:schemeClr val="accent5"/>
                </a:solidFill>
                <a:latin typeface="Calibri"/>
                <a:ea typeface="Calibri"/>
                <a:cs typeface="Calibri"/>
                <a:sym typeface="Calibri"/>
                <a:hlinkClick r:id="rId25">
                  <a:extLst>
                    <a:ext uri="{A12FA001-AC4F-418D-AE19-62706E023703}">
                      <ahyp:hlinkClr val="tx"/>
                    </a:ext>
                  </a:extLst>
                </a:hlinkClick>
              </a:rPr>
              <a:t>https://www.freesoundslibrary.com/fly-noise/</a:t>
            </a:r>
            <a:r>
              <a:rPr lang="en" sz="1100">
                <a:solidFill>
                  <a:schemeClr val="dk1"/>
                </a:solidFill>
                <a:latin typeface="Calibri"/>
                <a:ea typeface="Calibri"/>
                <a:cs typeface="Calibri"/>
                <a:sym typeface="Calibri"/>
              </a:rPr>
              <a:t>; </a:t>
            </a:r>
            <a:r>
              <a:rPr lang="en" sz="1100" u="sng">
                <a:solidFill>
                  <a:schemeClr val="accent5"/>
                </a:solidFill>
                <a:latin typeface="Calibri"/>
                <a:ea typeface="Calibri"/>
                <a:cs typeface="Calibri"/>
                <a:sym typeface="Calibri"/>
                <a:hlinkClick r:id="rId26">
                  <a:extLst>
                    <a:ext uri="{A12FA001-AC4F-418D-AE19-62706E023703}">
                      <ahyp:hlinkClr val="tx"/>
                    </a:ext>
                  </a:extLst>
                </a:hlinkClick>
              </a:rPr>
              <a:t>https://en.wikipedia.org/wiki/Gull</a:t>
            </a:r>
            <a:endParaRPr sz="1100">
              <a:solidFill>
                <a:srgbClr val="000000"/>
              </a:solidFill>
              <a:latin typeface="Calibri"/>
              <a:ea typeface="Calibri"/>
              <a:cs typeface="Calibri"/>
              <a:sym typeface="Calibri"/>
            </a:endParaRPr>
          </a:p>
        </p:txBody>
      </p:sp>
      <p:sp>
        <p:nvSpPr>
          <p:cNvPr id="215" name="Google Shape;215;p28"/>
          <p:cNvSpPr txBox="1"/>
          <p:nvPr>
            <p:ph type="title"/>
          </p:nvPr>
        </p:nvSpPr>
        <p:spPr>
          <a:xfrm>
            <a:off x="311700" y="504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
        <p:nvSpPr>
          <p:cNvPr id="216" name="Google Shape;216;p28"/>
          <p:cNvSpPr txBox="1"/>
          <p:nvPr/>
        </p:nvSpPr>
        <p:spPr>
          <a:xfrm>
            <a:off x="311700" y="151700"/>
            <a:ext cx="8520600" cy="4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Written and compiled by Melissa Tonachel, </a:t>
            </a:r>
            <a:r>
              <a:rPr i="1" lang="en" sz="1500">
                <a:solidFill>
                  <a:schemeClr val="dk1"/>
                </a:solidFill>
                <a:latin typeface="Calibri"/>
                <a:ea typeface="Calibri"/>
                <a:cs typeface="Calibri"/>
                <a:sym typeface="Calibri"/>
              </a:rPr>
              <a:t>Focus on First</a:t>
            </a:r>
            <a:r>
              <a:rPr lang="en" sz="1500">
                <a:solidFill>
                  <a:schemeClr val="dk1"/>
                </a:solidFill>
                <a:latin typeface="Calibri"/>
                <a:ea typeface="Calibri"/>
                <a:cs typeface="Calibri"/>
                <a:sym typeface="Calibri"/>
              </a:rPr>
              <a:t>, 2019.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324750" y="3590925"/>
            <a:ext cx="8494500" cy="1344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2200">
                <a:solidFill>
                  <a:srgbClr val="000000"/>
                </a:solidFill>
                <a:latin typeface="Century Gothic"/>
                <a:ea typeface="Century Gothic"/>
                <a:cs typeface="Century Gothic"/>
                <a:sym typeface="Century Gothic"/>
              </a:rPr>
              <a:t>People use sound to communicate. Animals do, too. </a:t>
            </a:r>
            <a:endParaRPr sz="22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2200">
                <a:solidFill>
                  <a:srgbClr val="000000"/>
                </a:solidFill>
                <a:latin typeface="Century Gothic"/>
                <a:ea typeface="Century Gothic"/>
                <a:cs typeface="Century Gothic"/>
                <a:sym typeface="Century Gothic"/>
              </a:rPr>
              <a:t>What messages do animals communicate with sound? </a:t>
            </a:r>
            <a:r>
              <a:rPr lang="en" sz="2200">
                <a:solidFill>
                  <a:srgbClr val="000000"/>
                </a:solidFill>
                <a:latin typeface="Century Gothic"/>
                <a:ea typeface="Century Gothic"/>
                <a:cs typeface="Century Gothic"/>
                <a:sym typeface="Century Gothic"/>
              </a:rPr>
              <a:t>How do they do it? </a:t>
            </a:r>
            <a:endParaRPr sz="2200">
              <a:solidFill>
                <a:srgbClr val="000000"/>
              </a:solidFill>
              <a:latin typeface="Century Gothic"/>
              <a:ea typeface="Century Gothic"/>
              <a:cs typeface="Century Gothic"/>
              <a:sym typeface="Century Gothic"/>
            </a:endParaRPr>
          </a:p>
        </p:txBody>
      </p:sp>
      <p:sp>
        <p:nvSpPr>
          <p:cNvPr id="62" name="Google Shape;62;p14"/>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a:t>
            </a:r>
            <a:endParaRPr sz="1200">
              <a:latin typeface="Calibri"/>
              <a:ea typeface="Calibri"/>
              <a:cs typeface="Calibri"/>
              <a:sym typeface="Calibri"/>
            </a:endParaRPr>
          </a:p>
        </p:txBody>
      </p:sp>
      <p:pic>
        <p:nvPicPr>
          <p:cNvPr id="63" name="Google Shape;63;p14"/>
          <p:cNvPicPr preferRelativeResize="0"/>
          <p:nvPr/>
        </p:nvPicPr>
        <p:blipFill>
          <a:blip r:embed="rId3">
            <a:alphaModFix/>
          </a:blip>
          <a:stretch>
            <a:fillRect/>
          </a:stretch>
        </p:blipFill>
        <p:spPr>
          <a:xfrm>
            <a:off x="324751" y="2167000"/>
            <a:ext cx="2135900" cy="1423924"/>
          </a:xfrm>
          <a:prstGeom prst="rect">
            <a:avLst/>
          </a:prstGeom>
          <a:noFill/>
          <a:ln>
            <a:noFill/>
          </a:ln>
        </p:spPr>
      </p:pic>
      <p:pic>
        <p:nvPicPr>
          <p:cNvPr id="64" name="Google Shape;64;p14"/>
          <p:cNvPicPr preferRelativeResize="0"/>
          <p:nvPr/>
        </p:nvPicPr>
        <p:blipFill>
          <a:blip r:embed="rId4">
            <a:alphaModFix/>
          </a:blip>
          <a:stretch>
            <a:fillRect/>
          </a:stretch>
        </p:blipFill>
        <p:spPr>
          <a:xfrm>
            <a:off x="6309825" y="225700"/>
            <a:ext cx="2619375" cy="1743075"/>
          </a:xfrm>
          <a:prstGeom prst="rect">
            <a:avLst/>
          </a:prstGeom>
          <a:noFill/>
          <a:ln>
            <a:noFill/>
          </a:ln>
        </p:spPr>
      </p:pic>
      <p:pic>
        <p:nvPicPr>
          <p:cNvPr id="65" name="Google Shape;65;p14"/>
          <p:cNvPicPr preferRelativeResize="0"/>
          <p:nvPr/>
        </p:nvPicPr>
        <p:blipFill rotWithShape="1">
          <a:blip r:embed="rId5">
            <a:alphaModFix/>
          </a:blip>
          <a:srcRect b="0" l="0" r="15067" t="0"/>
          <a:stretch/>
        </p:blipFill>
        <p:spPr>
          <a:xfrm>
            <a:off x="1354631" y="225700"/>
            <a:ext cx="2562719" cy="1743075"/>
          </a:xfrm>
          <a:prstGeom prst="rect">
            <a:avLst/>
          </a:prstGeom>
          <a:noFill/>
          <a:ln>
            <a:noFill/>
          </a:ln>
        </p:spPr>
      </p:pic>
      <p:pic>
        <p:nvPicPr>
          <p:cNvPr id="66" name="Google Shape;66;p14"/>
          <p:cNvPicPr preferRelativeResize="0"/>
          <p:nvPr/>
        </p:nvPicPr>
        <p:blipFill rotWithShape="1">
          <a:blip r:embed="rId6">
            <a:alphaModFix/>
          </a:blip>
          <a:srcRect b="13186" l="9240" r="5826" t="0"/>
          <a:stretch/>
        </p:blipFill>
        <p:spPr>
          <a:xfrm>
            <a:off x="4141375" y="1680938"/>
            <a:ext cx="2619375" cy="1781625"/>
          </a:xfrm>
          <a:prstGeom prst="rect">
            <a:avLst/>
          </a:prstGeom>
          <a:noFill/>
          <a:ln>
            <a:noFill/>
          </a:ln>
        </p:spPr>
      </p:pic>
      <p:pic>
        <p:nvPicPr>
          <p:cNvPr id="67" name="Google Shape;67;p14" title="How Animals Use Sound_2.mp3">
            <a:hlinkClick r:id="rId7"/>
          </p:cNvPr>
          <p:cNvPicPr preferRelativeResize="0"/>
          <p:nvPr/>
        </p:nvPicPr>
        <p:blipFill>
          <a:blip r:embed="rId8">
            <a:alphaModFix/>
          </a:blip>
          <a:stretch>
            <a:fillRect/>
          </a:stretch>
        </p:blipFill>
        <p:spPr>
          <a:xfrm>
            <a:off x="436375" y="640625"/>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idx="1" type="body"/>
          </p:nvPr>
        </p:nvSpPr>
        <p:spPr>
          <a:xfrm>
            <a:off x="476875" y="399600"/>
            <a:ext cx="8362500" cy="902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000000"/>
                </a:solidFill>
                <a:latin typeface="Century Gothic"/>
                <a:ea typeface="Century Gothic"/>
                <a:cs typeface="Century Gothic"/>
                <a:sym typeface="Century Gothic"/>
              </a:rPr>
              <a:t>I’m over here! Come see me!</a:t>
            </a:r>
            <a:endParaRPr b="1" sz="24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a:solidFill>
                <a:srgbClr val="000000"/>
              </a:solidFill>
              <a:latin typeface="Century Gothic"/>
              <a:ea typeface="Century Gothic"/>
              <a:cs typeface="Century Gothic"/>
              <a:sym typeface="Century Gothic"/>
            </a:endParaRPr>
          </a:p>
        </p:txBody>
      </p:sp>
      <p:sp>
        <p:nvSpPr>
          <p:cNvPr id="73" name="Google Shape;73;p15"/>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2</a:t>
            </a:r>
            <a:endParaRPr sz="1200">
              <a:latin typeface="Calibri"/>
              <a:ea typeface="Calibri"/>
              <a:cs typeface="Calibri"/>
              <a:sym typeface="Calibri"/>
            </a:endParaRPr>
          </a:p>
        </p:txBody>
      </p:sp>
      <p:pic>
        <p:nvPicPr>
          <p:cNvPr descr="Northern Cardinal bird sounds, call and song.&#10;&#10;Check out the TOP 5 DIFFERENT WILD BIRD PRODUCTS IN TERMS OF THE MOST POPULAR TYPES OF WILD BIRD PRODUCTS RANGING FROM BEST 5 BIRD FEEDER, BIRD SEEDS, WILD BIRD PUBLICATIONS AND SO MANY MORE BELOW &#10;&#10; &#10; &#10;Top Five Bird Seeds &#10; &#10;1)  https://amzn.to/2PBmxmw &#10; &#10;2)  https://amzn.to/34a7p50 &#10; &#10;3)  https://amzn.to/2PaJ1Mh &#10; &#10;4)  https://amzn.to/2PDEzou &#10; &#10;5)  https://amzn.to/36mb6pB &#10; &#10; &#10; &#10;Top 5 Suet  Feeders &#10; &#10;1)  https://amzn.to/36jnYwP &#10; &#10;2)  https://amzn.to/2RDQWmV &#10; &#10;3)  https://amzn.to/36lspqU &#10; &#10;4)  https://amzn.to/38p8SaT &#10; &#10;5)  https://amzn.to/2sd5NKw &#10; &#10; &#10;Top 5 Suet Brands and Types &#10; &#10;1)  https://amzn.to/2E5wBz6 &#10; &#10;2)  https://amzn.to/2P7XtV8 &#10; &#10;3)  https://amzn.to/38mDd9X &#10; &#10;4)  https://amzn.to/3488wC3 &#10; &#10; &#10;Top 5 Publications  &#10; &#10;1)  https://amzn.to/36kg3PN &#10; &#10;2)  https://amzn.to/35bqhBR &#10;3)  https://amzn.to/38mWica &#10;4)  https://amzn.to/357ID6I &#10;5)  https://amzn.to/2RBm2M1 &#10; &#10; &#10;Top 5 Seed Tray Feeders &#10;1)  https://amzn.to/2YCw01i &#10; &#10;2)  https://amzn.to/2E5NjhE &#10; &#10;3)  https://amzn.to/2LGQ9Ol &#10; &#10;4)  https://amzn.to/2qFfj8N &#10; &#10; &#10;5)  https://amzn.to/2YD0Q9H &#10; &#10; &#10; &#10;Top 5 Window Feeders &#10; &#10;1)  https://amzn.to/2sX7jAD &#10; &#10;2)  https://amzn.to/2RP7l8n &#10; &#10;3)  https://amzn.to/2sdOeKl &#10; &#10;4)  https://amzn.to/2rmzpFf &#10; &#10;5)  https://amzn.to/2PbZnV7 &#10; &#10; &#10; &#10; &#10;Top 5 Bird Feeders &#10;1)  https://amzn.to/2YCVf3b &#10;2)  https://amzn.to/2P7gF5E &#10; &#10;3)  https://amzn.to/35b89Ia &#10;4)  https://amzn.to/2sim3cU &#10;5)  https://amzn.to/2YzpA2K &#10; &#10; &#10;Top 5 Hummingbird Feeders &#10; &#10;1)  https://amzn.to/38jjbx4 &#10;2)  https://amzn.to/35a1Bd4 &#10;3)  https://amzn.to/2PsAumQ &#10; &#10;4)  https://amzn.to/2E1tJmC &#10;5)  https://amzn.to/38krEAh All auditory material contained within this video was obtained from birdwatchers Kingdom LLC. where it was later enhanced and modified in a collaborative effort between Birds Inc and Birdwatchers Kingdom LLC. &#10;Exclusive commercial and non-commercial i rights have been afforded to Birds Inc by Birdwatchers Kingdom LLC in perpetuity. Birds Inc by extension reserves the right to profit from the use of this material or to use in any way it sees fit &#10; &#10;Copyright © 2017, Birds Inc (Miller, Paul Benjamin), Portland, OR USA All Rights Reserved. &#10;Copyright © 2019, Bird Watchers Kingdom (King, James Wesley), Portland, OR USA All Rights Reserved. &#10; &#10;The image used in this video was obtained from Shutterstock. Shutterstock has kindly granted Birds inc non-exclusive, non-transferable rights to use modify and  reproduce the image worldwide, in perpetuity, as expressly permitted by standard image license which gives Birds Inc the right to use this digital reproduction, including on websites, in online advertising, in social media, in mobile advertising, mobile &quot;apps&quot;, software, e-cards, e-publications (e-books, e-magazines, blogs, etc.), email marketing and in online media (including on video-sharing services such as YouTube, Dailymotion, Vimeo, etc." id="74" name="Google Shape;74;p15" title="cardinal bird - sounds, calls, and song">
            <a:hlinkClick r:id="rId3"/>
          </p:cNvPr>
          <p:cNvPicPr preferRelativeResize="0"/>
          <p:nvPr/>
        </p:nvPicPr>
        <p:blipFill>
          <a:blip r:embed="rId4">
            <a:alphaModFix/>
          </a:blip>
          <a:stretch>
            <a:fillRect/>
          </a:stretch>
        </p:blipFill>
        <p:spPr>
          <a:xfrm>
            <a:off x="4982300" y="1144550"/>
            <a:ext cx="3140950" cy="2355721"/>
          </a:xfrm>
          <a:prstGeom prst="rect">
            <a:avLst/>
          </a:prstGeom>
          <a:noFill/>
          <a:ln>
            <a:noFill/>
          </a:ln>
        </p:spPr>
      </p:pic>
      <p:pic>
        <p:nvPicPr>
          <p:cNvPr descr="Sounds of the American Robin&#10;&#10;Check out the TOP 5 DIFFERENT WILD BIRD PRODUCTS IN TERMS OF THE MOST POPULAR TYPES OF WILD BIRD PRODUCTS RANGING FROM BEST 5 BIRD FEEDER, BIRD SEEDS, WILD BIRD PUBLICATIONS AND SO MANY MORE BELOW &#10;&#10; &#10; &#10;Top Five Bird Seeds &#10; &#10;1)  https://amzn.to/2PBmxmw &#10; &#10;2)  https://amzn.to/34a7p50 &#10; &#10;3)  https://amzn.to/2PaJ1Mh &#10; &#10;4)  https://amzn.to/2PDEzou &#10; &#10;5)  https://amzn.to/36mb6pB &#10; &#10; &#10; &#10;Top 5 Suet  Feeders &#10; &#10;1)  https://amzn.to/36jnYwP &#10; &#10;2)  https://amzn.to/2RDQWmV &#10; &#10;3)  https://amzn.to/36lspqU &#10; &#10;4)  https://amzn.to/38p8SaT &#10; &#10;5)  https://amzn.to/2sd5NKw &#10; &#10; &#10;Top 5 Suet Brands and Types &#10; &#10;1)  https://amzn.to/2E5wBz6 &#10; &#10;2)  https://amzn.to/2P7XtV8 &#10; &#10;3)  https://amzn.to/38mDd9X &#10; &#10;4)  https://amzn.to/3488wC3 &#10; &#10; &#10;Top 5 Publications  &#10; &#10;1)  https://amzn.to/36kg3PN &#10; &#10;2)  https://amzn.to/35bqhBR &#10;3)  https://amzn.to/38mWica &#10;4)  https://amzn.to/357ID6I &#10;5)  https://amzn.to/2RBm2M1 &#10; &#10; &#10;Top 5 Seed Tray Feeders &#10;1)  https://amzn.to/2YCw01i &#10; &#10;2)  https://amzn.to/2E5NjhE &#10; &#10;3)  https://amzn.to/2LGQ9Ol &#10; &#10;4)  https://amzn.to/2qFfj8N &#10; &#10; &#10;5)  https://amzn.to/2YD0Q9H &#10; &#10; &#10; &#10;Top 5 Window Feeders &#10; &#10;1)  https://amzn.to/2sX7jAD &#10; &#10;2)  https://amzn.to/2RP7l8n &#10; &#10;3)  https://amzn.to/2sdOeKl &#10; &#10;4)  https://amzn.to/2rmzpFf &#10; &#10;5)  https://amzn.to/2PbZnV7 &#10; &#10; &#10; &#10; &#10;Top 5 Bird Feeders &#10;1)  https://amzn.to/2YCVf3b &#10;2)  https://amzn.to/2P7gF5E &#10; &#10;3)  https://amzn.to/35b89Ia &#10;4)  https://amzn.to/2sim3cU &#10;5)  https://amzn.to/2YzpA2K &#10; &#10; &#10;Top 5 Hummingbird Feeders &#10; &#10;1)  https://amzn.to/38jjbx4 &#10;2)  https://amzn.to/35a1Bd4 &#10;3)  https://amzn.to/2PsAumQ &#10; &#10;4)  https://amzn.to/2E1tJmC &#10;5)  https://amzn.to/38krEAh Birds Inc. has been granted expressed nonexclusive permission to use the image appearing in this video for commercial and noncommercial purposes….and also granted full permission to copy, modify, distribute, and use the image, even ..without asking for permission or giving credits to the artist or the website from which it came. WITH THAT SAID….SPECIAL THANKS TO PIXABAY.COM &#10; &#10;All auditory material contained within this video was obtained from birdwatchers Kingdom LLC. where it was later enhanced and modified in a collaborative effort between Birds Inc and Birdwatchers Kingdom LLC. &#10;Exclusive commercial and non-commercial i rights have been afforded to Birds Inc by Birdwatchers Kingdom LLC in perpetuity. Birds Inc by extension reserves the right to profit from the use of this material or to use in any way it sees fit &#10; &#10;Copyright © 2017, Birds Inc (Miller, Paul Benjamin), Portland, OR USA All Rights Reserved. &#10;Copyright © 2019, Bird Watchers Kingdom (King, James Wesley), Portland, OR USA All Rights Res" id="75" name="Google Shape;75;p15" title="Robin bird sound - call and song">
            <a:hlinkClick r:id="rId5"/>
          </p:cNvPr>
          <p:cNvPicPr preferRelativeResize="0"/>
          <p:nvPr/>
        </p:nvPicPr>
        <p:blipFill>
          <a:blip r:embed="rId6">
            <a:alphaModFix/>
          </a:blip>
          <a:stretch>
            <a:fillRect/>
          </a:stretch>
        </p:blipFill>
        <p:spPr>
          <a:xfrm>
            <a:off x="476875" y="2072575"/>
            <a:ext cx="3623624" cy="2717725"/>
          </a:xfrm>
          <a:prstGeom prst="rect">
            <a:avLst/>
          </a:prstGeom>
          <a:noFill/>
          <a:ln>
            <a:noFill/>
          </a:ln>
        </p:spPr>
      </p:pic>
      <p:sp>
        <p:nvSpPr>
          <p:cNvPr id="76" name="Google Shape;76;p15"/>
          <p:cNvSpPr txBox="1"/>
          <p:nvPr/>
        </p:nvSpPr>
        <p:spPr>
          <a:xfrm>
            <a:off x="5106675" y="3603675"/>
            <a:ext cx="1790400" cy="1370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666666"/>
                </a:solidFill>
                <a:latin typeface="Calibri"/>
                <a:ea typeface="Calibri"/>
                <a:cs typeface="Calibri"/>
                <a:sym typeface="Calibri"/>
              </a:rPr>
              <a:t>Both male and female cardinals sing. In other bird species, the male does most of the singing. </a:t>
            </a:r>
            <a:endParaRPr>
              <a:solidFill>
                <a:srgbClr val="666666"/>
              </a:solidFill>
              <a:latin typeface="Calibri"/>
              <a:ea typeface="Calibri"/>
              <a:cs typeface="Calibri"/>
              <a:sym typeface="Calibri"/>
            </a:endParaRPr>
          </a:p>
        </p:txBody>
      </p:sp>
      <p:pic>
        <p:nvPicPr>
          <p:cNvPr id="77" name="Google Shape;77;p15"/>
          <p:cNvPicPr preferRelativeResize="0"/>
          <p:nvPr/>
        </p:nvPicPr>
        <p:blipFill>
          <a:blip r:embed="rId7">
            <a:alphaModFix/>
          </a:blip>
          <a:stretch>
            <a:fillRect/>
          </a:stretch>
        </p:blipFill>
        <p:spPr>
          <a:xfrm>
            <a:off x="7000950" y="3361450"/>
            <a:ext cx="1914950" cy="1428850"/>
          </a:xfrm>
          <a:prstGeom prst="rect">
            <a:avLst/>
          </a:prstGeom>
          <a:noFill/>
          <a:ln>
            <a:noFill/>
          </a:ln>
        </p:spPr>
      </p:pic>
      <p:sp>
        <p:nvSpPr>
          <p:cNvPr id="78" name="Google Shape;78;p15"/>
          <p:cNvSpPr txBox="1"/>
          <p:nvPr/>
        </p:nvSpPr>
        <p:spPr>
          <a:xfrm>
            <a:off x="476875" y="1074275"/>
            <a:ext cx="4297200" cy="73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Birds use songs and calls to attract mates. </a:t>
            </a:r>
            <a:endParaRPr sz="1800">
              <a:solidFill>
                <a:schemeClr val="dk1"/>
              </a:solidFill>
              <a:latin typeface="Century Gothic"/>
              <a:ea typeface="Century Gothic"/>
              <a:cs typeface="Century Gothic"/>
              <a:sym typeface="Century Gothic"/>
            </a:endParaRPr>
          </a:p>
        </p:txBody>
      </p:sp>
      <p:pic>
        <p:nvPicPr>
          <p:cNvPr id="79" name="Google Shape;79;p15" title="How Animals Use Sound_3.mp3">
            <a:hlinkClick r:id="rId8"/>
          </p:cNvPr>
          <p:cNvPicPr preferRelativeResize="0"/>
          <p:nvPr/>
        </p:nvPicPr>
        <p:blipFill>
          <a:blip r:embed="rId9">
            <a:alphaModFix/>
          </a:blip>
          <a:stretch>
            <a:fillRect/>
          </a:stretch>
        </p:blipFill>
        <p:spPr>
          <a:xfrm>
            <a:off x="118949" y="778425"/>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idx="1" type="body"/>
          </p:nvPr>
        </p:nvSpPr>
        <p:spPr>
          <a:xfrm>
            <a:off x="387525" y="3515250"/>
            <a:ext cx="5478300" cy="1496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21242C"/>
                </a:solidFill>
                <a:highlight>
                  <a:srgbClr val="FFFFFF"/>
                </a:highlight>
                <a:latin typeface="Century Gothic"/>
                <a:ea typeface="Century Gothic"/>
                <a:cs typeface="Century Gothic"/>
                <a:sym typeface="Century Gothic"/>
              </a:rPr>
              <a:t>Bullfrogs (male frogs) croak to attract female frogs as mates, especially in the evenings and at night. In some frog species, the sounds can be heard up to a mile away! </a:t>
            </a:r>
            <a:endParaRPr>
              <a:solidFill>
                <a:srgbClr val="000000"/>
              </a:solidFill>
              <a:latin typeface="Century Gothic"/>
              <a:ea typeface="Century Gothic"/>
              <a:cs typeface="Century Gothic"/>
              <a:sym typeface="Century Gothic"/>
            </a:endParaRPr>
          </a:p>
        </p:txBody>
      </p:sp>
      <p:sp>
        <p:nvSpPr>
          <p:cNvPr id="85" name="Google Shape;85;p16"/>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3</a:t>
            </a:r>
            <a:endParaRPr sz="1200">
              <a:latin typeface="Calibri"/>
              <a:ea typeface="Calibri"/>
              <a:cs typeface="Calibri"/>
              <a:sym typeface="Calibri"/>
            </a:endParaRPr>
          </a:p>
        </p:txBody>
      </p:sp>
      <p:pic>
        <p:nvPicPr>
          <p:cNvPr id="86" name="Google Shape;86;p16"/>
          <p:cNvPicPr preferRelativeResize="0"/>
          <p:nvPr/>
        </p:nvPicPr>
        <p:blipFill>
          <a:blip r:embed="rId3">
            <a:alphaModFix/>
          </a:blip>
          <a:stretch>
            <a:fillRect/>
          </a:stretch>
        </p:blipFill>
        <p:spPr>
          <a:xfrm>
            <a:off x="1097362" y="619200"/>
            <a:ext cx="4058625" cy="2705750"/>
          </a:xfrm>
          <a:prstGeom prst="rect">
            <a:avLst/>
          </a:prstGeom>
          <a:noFill/>
          <a:ln>
            <a:noFill/>
          </a:ln>
        </p:spPr>
      </p:pic>
      <p:pic>
        <p:nvPicPr>
          <p:cNvPr descr="Green Frog call.From Midwestfrogs.com" id="87" name="Google Shape;87;p16" title="Green Frog Calls">
            <a:hlinkClick r:id="rId4"/>
          </p:cNvPr>
          <p:cNvPicPr preferRelativeResize="0"/>
          <p:nvPr/>
        </p:nvPicPr>
        <p:blipFill>
          <a:blip r:embed="rId5">
            <a:alphaModFix/>
          </a:blip>
          <a:stretch>
            <a:fillRect/>
          </a:stretch>
        </p:blipFill>
        <p:spPr>
          <a:xfrm>
            <a:off x="6307975" y="152400"/>
            <a:ext cx="2527700" cy="1895775"/>
          </a:xfrm>
          <a:prstGeom prst="rect">
            <a:avLst/>
          </a:prstGeom>
          <a:noFill/>
          <a:ln>
            <a:noFill/>
          </a:ln>
        </p:spPr>
      </p:pic>
      <p:pic>
        <p:nvPicPr>
          <p:cNvPr descr="Spring Peeper Calling.  Pseudacris crucifer.&#10;©2014 Stan Lake&#10;CatchingCreation.com" id="88" name="Google Shape;88;p16" title="Spring Peeper Calling">
            <a:hlinkClick r:id="rId6"/>
          </p:cNvPr>
          <p:cNvPicPr preferRelativeResize="0"/>
          <p:nvPr/>
        </p:nvPicPr>
        <p:blipFill>
          <a:blip r:embed="rId7">
            <a:alphaModFix/>
          </a:blip>
          <a:stretch>
            <a:fillRect/>
          </a:stretch>
        </p:blipFill>
        <p:spPr>
          <a:xfrm>
            <a:off x="6328125" y="2716750"/>
            <a:ext cx="2527700" cy="1895764"/>
          </a:xfrm>
          <a:prstGeom prst="rect">
            <a:avLst/>
          </a:prstGeom>
          <a:noFill/>
          <a:ln>
            <a:noFill/>
          </a:ln>
        </p:spPr>
      </p:pic>
      <p:sp>
        <p:nvSpPr>
          <p:cNvPr id="89" name="Google Shape;89;p16"/>
          <p:cNvSpPr txBox="1"/>
          <p:nvPr/>
        </p:nvSpPr>
        <p:spPr>
          <a:xfrm>
            <a:off x="6307975" y="2048175"/>
            <a:ext cx="2527800" cy="5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Calibri"/>
                <a:ea typeface="Calibri"/>
                <a:cs typeface="Calibri"/>
                <a:sym typeface="Calibri"/>
              </a:rPr>
              <a:t>Listen to the green frog. </a:t>
            </a:r>
            <a:endParaRPr>
              <a:solidFill>
                <a:srgbClr val="666666"/>
              </a:solidFill>
              <a:latin typeface="Calibri"/>
              <a:ea typeface="Calibri"/>
              <a:cs typeface="Calibri"/>
              <a:sym typeface="Calibri"/>
            </a:endParaRPr>
          </a:p>
        </p:txBody>
      </p:sp>
      <p:sp>
        <p:nvSpPr>
          <p:cNvPr id="90" name="Google Shape;90;p16"/>
          <p:cNvSpPr txBox="1"/>
          <p:nvPr/>
        </p:nvSpPr>
        <p:spPr>
          <a:xfrm>
            <a:off x="6328075" y="4612525"/>
            <a:ext cx="2527800" cy="5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Calibri"/>
                <a:ea typeface="Calibri"/>
                <a:cs typeface="Calibri"/>
                <a:sym typeface="Calibri"/>
              </a:rPr>
              <a:t>Listen to the spring peepers. </a:t>
            </a:r>
            <a:endParaRPr>
              <a:solidFill>
                <a:srgbClr val="666666"/>
              </a:solidFill>
              <a:latin typeface="Calibri"/>
              <a:ea typeface="Calibri"/>
              <a:cs typeface="Calibri"/>
              <a:sym typeface="Calibri"/>
            </a:endParaRPr>
          </a:p>
        </p:txBody>
      </p:sp>
      <p:pic>
        <p:nvPicPr>
          <p:cNvPr id="91" name="Google Shape;91;p16" title="How Animals Use Sound_4.mp3">
            <a:hlinkClick r:id="rId8"/>
          </p:cNvPr>
          <p:cNvPicPr preferRelativeResize="0"/>
          <p:nvPr/>
        </p:nvPicPr>
        <p:blipFill>
          <a:blip r:embed="rId9">
            <a:alphaModFix/>
          </a:blip>
          <a:stretch>
            <a:fillRect/>
          </a:stretch>
        </p:blipFill>
        <p:spPr>
          <a:xfrm>
            <a:off x="301138" y="969900"/>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idx="1" type="body"/>
          </p:nvPr>
        </p:nvSpPr>
        <p:spPr>
          <a:xfrm>
            <a:off x="324750" y="3675900"/>
            <a:ext cx="8494500" cy="975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Different species of crickets make different sounds, so each kind of cricket can find the right mate. They also chirp when they are threatened. </a:t>
            </a:r>
            <a:endParaRPr>
              <a:solidFill>
                <a:srgbClr val="000000"/>
              </a:solidFill>
              <a:latin typeface="Century Gothic"/>
              <a:ea typeface="Century Gothic"/>
              <a:cs typeface="Century Gothic"/>
              <a:sym typeface="Century Gothic"/>
            </a:endParaRPr>
          </a:p>
        </p:txBody>
      </p:sp>
      <p:sp>
        <p:nvSpPr>
          <p:cNvPr id="97" name="Google Shape;97;p17"/>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4</a:t>
            </a:r>
            <a:endParaRPr sz="1200">
              <a:latin typeface="Calibri"/>
              <a:ea typeface="Calibri"/>
              <a:cs typeface="Calibri"/>
              <a:sym typeface="Calibri"/>
            </a:endParaRPr>
          </a:p>
        </p:txBody>
      </p:sp>
      <p:sp>
        <p:nvSpPr>
          <p:cNvPr id="98" name="Google Shape;98;p17"/>
          <p:cNvSpPr txBox="1"/>
          <p:nvPr/>
        </p:nvSpPr>
        <p:spPr>
          <a:xfrm>
            <a:off x="311700" y="2700000"/>
            <a:ext cx="4132500" cy="9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entury Gothic"/>
                <a:ea typeface="Century Gothic"/>
                <a:cs typeface="Century Gothic"/>
                <a:sym typeface="Century Gothic"/>
              </a:rPr>
              <a:t>Crickets chirp by rubbing their wings together. </a:t>
            </a:r>
            <a:endParaRPr sz="1800">
              <a:latin typeface="Century Gothic"/>
              <a:ea typeface="Century Gothic"/>
              <a:cs typeface="Century Gothic"/>
              <a:sym typeface="Century Gothic"/>
            </a:endParaRPr>
          </a:p>
        </p:txBody>
      </p:sp>
      <p:pic>
        <p:nvPicPr>
          <p:cNvPr descr="nem volt zavarban a drága, jött-ment, evett, pózolt stb. :)" id="99" name="Google Shape;99;p17" title="cricket chirping - tücsökciripelés">
            <a:hlinkClick r:id="rId3"/>
          </p:cNvPr>
          <p:cNvPicPr preferRelativeResize="0"/>
          <p:nvPr/>
        </p:nvPicPr>
        <p:blipFill>
          <a:blip r:embed="rId4">
            <a:alphaModFix/>
          </a:blip>
          <a:stretch>
            <a:fillRect/>
          </a:stretch>
        </p:blipFill>
        <p:spPr>
          <a:xfrm>
            <a:off x="4724400" y="152400"/>
            <a:ext cx="4267200" cy="3200400"/>
          </a:xfrm>
          <a:prstGeom prst="rect">
            <a:avLst/>
          </a:prstGeom>
          <a:noFill/>
          <a:ln>
            <a:noFill/>
          </a:ln>
        </p:spPr>
      </p:pic>
      <p:sp>
        <p:nvSpPr>
          <p:cNvPr id="100" name="Google Shape;100;p17"/>
          <p:cNvSpPr txBox="1"/>
          <p:nvPr/>
        </p:nvSpPr>
        <p:spPr>
          <a:xfrm>
            <a:off x="3562200" y="495800"/>
            <a:ext cx="1162200" cy="5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Calibri"/>
                <a:ea typeface="Calibri"/>
                <a:cs typeface="Calibri"/>
                <a:sym typeface="Calibri"/>
              </a:rPr>
              <a:t>Listen here: </a:t>
            </a:r>
            <a:endParaRPr>
              <a:solidFill>
                <a:srgbClr val="666666"/>
              </a:solidFill>
              <a:latin typeface="Calibri"/>
              <a:ea typeface="Calibri"/>
              <a:cs typeface="Calibri"/>
              <a:sym typeface="Calibri"/>
            </a:endParaRPr>
          </a:p>
        </p:txBody>
      </p:sp>
      <p:pic>
        <p:nvPicPr>
          <p:cNvPr id="101" name="Google Shape;101;p17" title="How Animals Use Sound_5.mp3">
            <a:hlinkClick r:id="rId5"/>
          </p:cNvPr>
          <p:cNvPicPr preferRelativeResize="0"/>
          <p:nvPr/>
        </p:nvPicPr>
        <p:blipFill>
          <a:blip r:embed="rId6">
            <a:alphaModFix/>
          </a:blip>
          <a:stretch>
            <a:fillRect/>
          </a:stretch>
        </p:blipFill>
        <p:spPr>
          <a:xfrm>
            <a:off x="424900" y="1119725"/>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idx="1" type="body"/>
          </p:nvPr>
        </p:nvSpPr>
        <p:spPr>
          <a:xfrm>
            <a:off x="765025" y="437500"/>
            <a:ext cx="2213400" cy="740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000000"/>
                </a:solidFill>
                <a:latin typeface="Century Gothic"/>
                <a:ea typeface="Century Gothic"/>
                <a:cs typeface="Century Gothic"/>
                <a:sym typeface="Century Gothic"/>
              </a:rPr>
              <a:t>I live here. </a:t>
            </a:r>
            <a:endParaRPr b="1">
              <a:solidFill>
                <a:srgbClr val="000000"/>
              </a:solidFill>
              <a:latin typeface="Century Gothic"/>
              <a:ea typeface="Century Gothic"/>
              <a:cs typeface="Century Gothic"/>
              <a:sym typeface="Century Gothic"/>
            </a:endParaRPr>
          </a:p>
        </p:txBody>
      </p:sp>
      <p:sp>
        <p:nvSpPr>
          <p:cNvPr id="107" name="Google Shape;107;p18"/>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5</a:t>
            </a:r>
            <a:endParaRPr sz="1200">
              <a:latin typeface="Calibri"/>
              <a:ea typeface="Calibri"/>
              <a:cs typeface="Calibri"/>
              <a:sym typeface="Calibri"/>
            </a:endParaRPr>
          </a:p>
        </p:txBody>
      </p:sp>
      <p:pic>
        <p:nvPicPr>
          <p:cNvPr descr="A Pileated woodpecker drumming in the woods at Olin Lake Park." id="108" name="Google Shape;108;p18" title="Pileated Woodpecker drumming sound">
            <a:hlinkClick r:id="rId3"/>
          </p:cNvPr>
          <p:cNvPicPr preferRelativeResize="0"/>
          <p:nvPr/>
        </p:nvPicPr>
        <p:blipFill>
          <a:blip r:embed="rId4">
            <a:alphaModFix/>
          </a:blip>
          <a:stretch>
            <a:fillRect/>
          </a:stretch>
        </p:blipFill>
        <p:spPr>
          <a:xfrm>
            <a:off x="4943507" y="2283502"/>
            <a:ext cx="3074593" cy="2305925"/>
          </a:xfrm>
          <a:prstGeom prst="rect">
            <a:avLst/>
          </a:prstGeom>
          <a:noFill/>
          <a:ln>
            <a:noFill/>
          </a:ln>
        </p:spPr>
      </p:pic>
      <p:pic>
        <p:nvPicPr>
          <p:cNvPr id="109" name="Google Shape;109;p18"/>
          <p:cNvPicPr preferRelativeResize="0"/>
          <p:nvPr/>
        </p:nvPicPr>
        <p:blipFill>
          <a:blip r:embed="rId5">
            <a:alphaModFix/>
          </a:blip>
          <a:stretch>
            <a:fillRect/>
          </a:stretch>
        </p:blipFill>
        <p:spPr>
          <a:xfrm>
            <a:off x="914175" y="2283500"/>
            <a:ext cx="3632800" cy="2305925"/>
          </a:xfrm>
          <a:prstGeom prst="rect">
            <a:avLst/>
          </a:prstGeom>
          <a:noFill/>
          <a:ln>
            <a:noFill/>
          </a:ln>
        </p:spPr>
      </p:pic>
      <p:sp>
        <p:nvSpPr>
          <p:cNvPr id="110" name="Google Shape;110;p18"/>
          <p:cNvSpPr txBox="1"/>
          <p:nvPr/>
        </p:nvSpPr>
        <p:spPr>
          <a:xfrm>
            <a:off x="765025" y="1302150"/>
            <a:ext cx="7344000" cy="85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Woodpeckers drum on trees and sometimes houses to signal their territory. </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11" name="Google Shape;111;p18"/>
          <p:cNvSpPr txBox="1"/>
          <p:nvPr/>
        </p:nvSpPr>
        <p:spPr>
          <a:xfrm>
            <a:off x="6855900" y="4589425"/>
            <a:ext cx="1162200" cy="50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666666"/>
                </a:solidFill>
                <a:latin typeface="Calibri"/>
                <a:ea typeface="Calibri"/>
                <a:cs typeface="Calibri"/>
                <a:sym typeface="Calibri"/>
              </a:rPr>
              <a:t>Listen here. </a:t>
            </a:r>
            <a:endParaRPr>
              <a:solidFill>
                <a:srgbClr val="666666"/>
              </a:solidFill>
              <a:latin typeface="Calibri"/>
              <a:ea typeface="Calibri"/>
              <a:cs typeface="Calibri"/>
              <a:sym typeface="Calibri"/>
            </a:endParaRPr>
          </a:p>
        </p:txBody>
      </p:sp>
      <p:pic>
        <p:nvPicPr>
          <p:cNvPr id="112" name="Google Shape;112;p18" title="How Animals Use Sound_6.mp3">
            <a:hlinkClick r:id="rId6"/>
          </p:cNvPr>
          <p:cNvPicPr preferRelativeResize="0"/>
          <p:nvPr/>
        </p:nvPicPr>
        <p:blipFill>
          <a:blip r:embed="rId7">
            <a:alphaModFix/>
          </a:blip>
          <a:stretch>
            <a:fillRect/>
          </a:stretch>
        </p:blipFill>
        <p:spPr>
          <a:xfrm>
            <a:off x="237900" y="1177600"/>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idx="1" type="body"/>
          </p:nvPr>
        </p:nvSpPr>
        <p:spPr>
          <a:xfrm>
            <a:off x="324750" y="4018975"/>
            <a:ext cx="84945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21242C"/>
                </a:solidFill>
                <a:highlight>
                  <a:srgbClr val="FFFFFF"/>
                </a:highlight>
                <a:latin typeface="Century Gothic"/>
                <a:ea typeface="Century Gothic"/>
                <a:cs typeface="Century Gothic"/>
                <a:sym typeface="Century Gothic"/>
              </a:rPr>
              <a:t>Many animals, like squirrels, make sounds to communicate to intruders to go away. </a:t>
            </a:r>
            <a:endParaRPr>
              <a:solidFill>
                <a:srgbClr val="000000"/>
              </a:solidFill>
              <a:latin typeface="Century Gothic"/>
              <a:ea typeface="Century Gothic"/>
              <a:cs typeface="Century Gothic"/>
              <a:sym typeface="Century Gothic"/>
            </a:endParaRPr>
          </a:p>
        </p:txBody>
      </p:sp>
      <p:sp>
        <p:nvSpPr>
          <p:cNvPr id="118" name="Google Shape;118;p19"/>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6</a:t>
            </a:r>
            <a:endParaRPr sz="1200">
              <a:latin typeface="Calibri"/>
              <a:ea typeface="Calibri"/>
              <a:cs typeface="Calibri"/>
              <a:sym typeface="Calibri"/>
            </a:endParaRPr>
          </a:p>
        </p:txBody>
      </p:sp>
      <p:pic>
        <p:nvPicPr>
          <p:cNvPr id="119" name="Google Shape;119;p19" title="Squirrel-Sound.mp3">
            <a:hlinkClick r:id="rId3"/>
          </p:cNvPr>
          <p:cNvPicPr preferRelativeResize="0"/>
          <p:nvPr/>
        </p:nvPicPr>
        <p:blipFill>
          <a:blip r:embed="rId4">
            <a:alphaModFix/>
          </a:blip>
          <a:stretch>
            <a:fillRect/>
          </a:stretch>
        </p:blipFill>
        <p:spPr>
          <a:xfrm>
            <a:off x="8044525" y="1135800"/>
            <a:ext cx="457200" cy="457200"/>
          </a:xfrm>
          <a:prstGeom prst="rect">
            <a:avLst/>
          </a:prstGeom>
          <a:noFill/>
          <a:ln>
            <a:noFill/>
          </a:ln>
        </p:spPr>
      </p:pic>
      <p:pic>
        <p:nvPicPr>
          <p:cNvPr id="120" name="Google Shape;120;p19"/>
          <p:cNvPicPr preferRelativeResize="0"/>
          <p:nvPr/>
        </p:nvPicPr>
        <p:blipFill>
          <a:blip r:embed="rId5">
            <a:alphaModFix/>
          </a:blip>
          <a:stretch>
            <a:fillRect/>
          </a:stretch>
        </p:blipFill>
        <p:spPr>
          <a:xfrm>
            <a:off x="3317500" y="399600"/>
            <a:ext cx="3265300" cy="3265300"/>
          </a:xfrm>
          <a:prstGeom prst="rect">
            <a:avLst/>
          </a:prstGeom>
          <a:noFill/>
          <a:ln>
            <a:noFill/>
          </a:ln>
        </p:spPr>
      </p:pic>
      <p:sp>
        <p:nvSpPr>
          <p:cNvPr id="121" name="Google Shape;121;p19"/>
          <p:cNvSpPr txBox="1"/>
          <p:nvPr/>
        </p:nvSpPr>
        <p:spPr>
          <a:xfrm>
            <a:off x="6897000" y="1211275"/>
            <a:ext cx="2247000" cy="7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Listen here: </a:t>
            </a:r>
            <a:endParaRPr>
              <a:latin typeface="Calibri"/>
              <a:ea typeface="Calibri"/>
              <a:cs typeface="Calibri"/>
              <a:sym typeface="Calibri"/>
            </a:endParaRPr>
          </a:p>
        </p:txBody>
      </p:sp>
      <p:sp>
        <p:nvSpPr>
          <p:cNvPr id="122" name="Google Shape;122;p19"/>
          <p:cNvSpPr txBox="1"/>
          <p:nvPr/>
        </p:nvSpPr>
        <p:spPr>
          <a:xfrm>
            <a:off x="488300" y="774175"/>
            <a:ext cx="2653200" cy="222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chemeClr val="dk1"/>
                </a:solidFill>
                <a:latin typeface="Century Gothic"/>
                <a:ea typeface="Century Gothic"/>
                <a:cs typeface="Century Gothic"/>
                <a:sym typeface="Century Gothic"/>
              </a:rPr>
              <a:t>Get out of here!</a:t>
            </a:r>
            <a:endParaRPr b="1" sz="2400">
              <a:solidFill>
                <a:schemeClr val="dk1"/>
              </a:solidFill>
              <a:latin typeface="Century Gothic"/>
              <a:ea typeface="Century Gothic"/>
              <a:cs typeface="Century Gothic"/>
              <a:sym typeface="Century Gothic"/>
            </a:endParaRPr>
          </a:p>
        </p:txBody>
      </p:sp>
      <p:pic>
        <p:nvPicPr>
          <p:cNvPr id="123" name="Google Shape;123;p19" title="How Animals Use Sound_7.mp3">
            <a:hlinkClick r:id="rId6"/>
          </p:cNvPr>
          <p:cNvPicPr preferRelativeResize="0"/>
          <p:nvPr/>
        </p:nvPicPr>
        <p:blipFill>
          <a:blip r:embed="rId4">
            <a:alphaModFix/>
          </a:blip>
          <a:stretch>
            <a:fillRect/>
          </a:stretch>
        </p:blipFill>
        <p:spPr>
          <a:xfrm>
            <a:off x="324750" y="1337875"/>
            <a:ext cx="45720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idx="1" type="body"/>
          </p:nvPr>
        </p:nvSpPr>
        <p:spPr>
          <a:xfrm>
            <a:off x="227550" y="3264550"/>
            <a:ext cx="8688900" cy="1532700"/>
          </a:xfrm>
          <a:prstGeom prst="rect">
            <a:avLst/>
          </a:prstGeom>
        </p:spPr>
        <p:txBody>
          <a:bodyPr anchorCtr="0" anchor="ctr" bIns="91425" lIns="91425" spcFirstLastPara="1" rIns="91425" wrap="square" tIns="91425">
            <a:noAutofit/>
          </a:bodyPr>
          <a:lstStyle/>
          <a:p>
            <a:pPr indent="0" lvl="0" marL="203200" marR="25400" rtl="0" algn="l">
              <a:lnSpc>
                <a:spcPct val="120000"/>
              </a:lnSpc>
              <a:spcBef>
                <a:spcPts val="0"/>
              </a:spcBef>
              <a:spcAft>
                <a:spcPts val="0"/>
              </a:spcAft>
              <a:buClr>
                <a:schemeClr val="dk1"/>
              </a:buClr>
              <a:buSzPts val="1100"/>
              <a:buFont typeface="Arial"/>
              <a:buNone/>
            </a:pPr>
            <a:r>
              <a:rPr lang="en">
                <a:solidFill>
                  <a:srgbClr val="333333"/>
                </a:solidFill>
                <a:highlight>
                  <a:srgbClr val="FFFFFF"/>
                </a:highlight>
                <a:latin typeface="Century Gothic"/>
                <a:ea typeface="Century Gothic"/>
                <a:cs typeface="Century Gothic"/>
                <a:sym typeface="Century Gothic"/>
              </a:rPr>
              <a:t>Beavers slap their broad tails on the water. This might sound like a large rock or a tree falling into the water. It warns other beavers about danger and frightens predators. After a beaver slaps its tail, it can listen for the sounds of a predator moving and figure out where that predator is hiding.</a:t>
            </a:r>
            <a:endParaRPr>
              <a:solidFill>
                <a:srgbClr val="000000"/>
              </a:solidFill>
              <a:latin typeface="Century Gothic"/>
              <a:ea typeface="Century Gothic"/>
              <a:cs typeface="Century Gothic"/>
              <a:sym typeface="Century Gothic"/>
            </a:endParaRPr>
          </a:p>
        </p:txBody>
      </p:sp>
      <p:sp>
        <p:nvSpPr>
          <p:cNvPr id="129" name="Google Shape;129;p20"/>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7</a:t>
            </a:r>
            <a:endParaRPr sz="1200">
              <a:latin typeface="Calibri"/>
              <a:ea typeface="Calibri"/>
              <a:cs typeface="Calibri"/>
              <a:sym typeface="Calibri"/>
            </a:endParaRPr>
          </a:p>
        </p:txBody>
      </p:sp>
      <p:pic>
        <p:nvPicPr>
          <p:cNvPr descr="I created this video with the YouTube Video Editor (http://www.youtube.com/editor)" id="130" name="Google Shape;130;p20" title="Beaver slapping tail">
            <a:hlinkClick r:id="rId3"/>
          </p:cNvPr>
          <p:cNvPicPr preferRelativeResize="0"/>
          <p:nvPr/>
        </p:nvPicPr>
        <p:blipFill>
          <a:blip r:embed="rId4">
            <a:alphaModFix/>
          </a:blip>
          <a:stretch>
            <a:fillRect/>
          </a:stretch>
        </p:blipFill>
        <p:spPr>
          <a:xfrm>
            <a:off x="5285456" y="765725"/>
            <a:ext cx="2986219" cy="2239650"/>
          </a:xfrm>
          <a:prstGeom prst="rect">
            <a:avLst/>
          </a:prstGeom>
          <a:noFill/>
          <a:ln>
            <a:noFill/>
          </a:ln>
        </p:spPr>
      </p:pic>
      <p:pic>
        <p:nvPicPr>
          <p:cNvPr id="131" name="Google Shape;131;p20"/>
          <p:cNvPicPr preferRelativeResize="0"/>
          <p:nvPr/>
        </p:nvPicPr>
        <p:blipFill>
          <a:blip r:embed="rId5">
            <a:alphaModFix/>
          </a:blip>
          <a:stretch>
            <a:fillRect/>
          </a:stretch>
        </p:blipFill>
        <p:spPr>
          <a:xfrm>
            <a:off x="923700" y="765725"/>
            <a:ext cx="3876900" cy="2239651"/>
          </a:xfrm>
          <a:prstGeom prst="rect">
            <a:avLst/>
          </a:prstGeom>
          <a:noFill/>
          <a:ln>
            <a:noFill/>
          </a:ln>
        </p:spPr>
      </p:pic>
      <p:sp>
        <p:nvSpPr>
          <p:cNvPr id="132" name="Google Shape;132;p20"/>
          <p:cNvSpPr txBox="1"/>
          <p:nvPr/>
        </p:nvSpPr>
        <p:spPr>
          <a:xfrm>
            <a:off x="7109475" y="308925"/>
            <a:ext cx="1162200" cy="50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666666"/>
                </a:solidFill>
                <a:latin typeface="Calibri"/>
                <a:ea typeface="Calibri"/>
                <a:cs typeface="Calibri"/>
                <a:sym typeface="Calibri"/>
              </a:rPr>
              <a:t>Listen here. </a:t>
            </a:r>
            <a:endParaRPr>
              <a:solidFill>
                <a:srgbClr val="666666"/>
              </a:solidFill>
              <a:latin typeface="Calibri"/>
              <a:ea typeface="Calibri"/>
              <a:cs typeface="Calibri"/>
              <a:sym typeface="Calibri"/>
            </a:endParaRPr>
          </a:p>
        </p:txBody>
      </p:sp>
      <p:pic>
        <p:nvPicPr>
          <p:cNvPr id="133" name="Google Shape;133;p20" title="How Animals Use Sound_8.mp3">
            <a:hlinkClick r:id="rId6"/>
          </p:cNvPr>
          <p:cNvPicPr preferRelativeResize="0"/>
          <p:nvPr/>
        </p:nvPicPr>
        <p:blipFill>
          <a:blip r:embed="rId7">
            <a:alphaModFix/>
          </a:blip>
          <a:stretch>
            <a:fillRect/>
          </a:stretch>
        </p:blipFill>
        <p:spPr>
          <a:xfrm>
            <a:off x="237900" y="1106150"/>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idx="1" type="body"/>
          </p:nvPr>
        </p:nvSpPr>
        <p:spPr>
          <a:xfrm>
            <a:off x="324750" y="3907025"/>
            <a:ext cx="8494500" cy="1150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Many monkeys use different calls to warn about different kinds of predators. These monkeys have spotted a cheetah.</a:t>
            </a:r>
            <a:endParaRPr>
              <a:solidFill>
                <a:srgbClr val="000000"/>
              </a:solidFill>
              <a:latin typeface="Century Gothic"/>
              <a:ea typeface="Century Gothic"/>
              <a:cs typeface="Century Gothic"/>
              <a:sym typeface="Century Gothic"/>
            </a:endParaRPr>
          </a:p>
        </p:txBody>
      </p:sp>
      <p:sp>
        <p:nvSpPr>
          <p:cNvPr id="139" name="Google Shape;139;p21"/>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8</a:t>
            </a:r>
            <a:endParaRPr sz="1200">
              <a:latin typeface="Calibri"/>
              <a:ea typeface="Calibri"/>
              <a:cs typeface="Calibri"/>
              <a:sym typeface="Calibri"/>
            </a:endParaRPr>
          </a:p>
        </p:txBody>
      </p:sp>
      <p:sp>
        <p:nvSpPr>
          <p:cNvPr id="140" name="Google Shape;140;p21"/>
          <p:cNvSpPr txBox="1"/>
          <p:nvPr/>
        </p:nvSpPr>
        <p:spPr>
          <a:xfrm>
            <a:off x="324750" y="830125"/>
            <a:ext cx="2195700" cy="16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entury Gothic"/>
                <a:ea typeface="Century Gothic"/>
                <a:cs typeface="Century Gothic"/>
                <a:sym typeface="Century Gothic"/>
              </a:rPr>
              <a:t>Watch out!</a:t>
            </a:r>
            <a:endParaRPr b="1" sz="2400">
              <a:latin typeface="Century Gothic"/>
              <a:ea typeface="Century Gothic"/>
              <a:cs typeface="Century Gothic"/>
              <a:sym typeface="Century Gothic"/>
            </a:endParaRPr>
          </a:p>
          <a:p>
            <a:pPr indent="0" lvl="0" marL="0" rtl="0" algn="l">
              <a:spcBef>
                <a:spcPts val="1000"/>
              </a:spcBef>
              <a:spcAft>
                <a:spcPts val="0"/>
              </a:spcAft>
              <a:buNone/>
            </a:pPr>
            <a:r>
              <a:rPr b="1" lang="en" sz="2400">
                <a:latin typeface="Century Gothic"/>
                <a:ea typeface="Century Gothic"/>
                <a:cs typeface="Century Gothic"/>
                <a:sym typeface="Century Gothic"/>
              </a:rPr>
              <a:t>I think there’s trouble!</a:t>
            </a:r>
            <a:endParaRPr b="1" sz="2400">
              <a:latin typeface="Century Gothic"/>
              <a:ea typeface="Century Gothic"/>
              <a:cs typeface="Century Gothic"/>
              <a:sym typeface="Century Gothic"/>
            </a:endParaRPr>
          </a:p>
          <a:p>
            <a:pPr indent="0" lvl="0" marL="0" rtl="0" algn="l">
              <a:spcBef>
                <a:spcPts val="0"/>
              </a:spcBef>
              <a:spcAft>
                <a:spcPts val="0"/>
              </a:spcAft>
              <a:buNone/>
            </a:pPr>
            <a:r>
              <a:t/>
            </a:r>
            <a:endParaRPr b="1" sz="2400">
              <a:latin typeface="Century Gothic"/>
              <a:ea typeface="Century Gothic"/>
              <a:cs typeface="Century Gothic"/>
              <a:sym typeface="Century Gothic"/>
            </a:endParaRPr>
          </a:p>
          <a:p>
            <a:pPr indent="0" lvl="0" marL="0" rtl="0" algn="l">
              <a:spcBef>
                <a:spcPts val="0"/>
              </a:spcBef>
              <a:spcAft>
                <a:spcPts val="0"/>
              </a:spcAft>
              <a:buNone/>
            </a:pPr>
            <a:r>
              <a:t/>
            </a:r>
            <a:endParaRPr>
              <a:latin typeface="Calibri"/>
              <a:ea typeface="Calibri"/>
              <a:cs typeface="Calibri"/>
              <a:sym typeface="Calibri"/>
            </a:endParaRPr>
          </a:p>
        </p:txBody>
      </p:sp>
      <p:pic>
        <p:nvPicPr>
          <p:cNvPr descr="Amazing footage of how different types of monkey have distinct calls to warn their troop members of an invading big cat predator. Amusing footage of how David Attenborough reveals their hidden behaviours with a special stuffed toy. From BBC's Life of Mammals.&#10;&#10;Visit http://www.bbcearth.com for all the latest animal news and wildlife videos&#10;BBC Earth Facebook http://www.facebook.com/bbcearth (ex-UK only)&#10;BBC Earth Twitter http://www.twitter.com/bbcearth&#10;&#10;Subscribe to BBC Earth: http://bit.ly/ydxvrP &#10;BBC Earth Channel: http://www.youtube.com/BBCEarth&#10;&#10;Latest BBC Earth videos: http://bit.ly/y1wtbi&#10;&#10;Want to share your views with the team? Join our BBC Studios Voice: https://www.bbcstudiosvoice.com/register&#10;&#10;This is a commercial channel from BBC Studios. Service &amp; Feedback https://www.bbcstudios.com/contact/contact-us/" id="141" name="Google Shape;141;p21" title="Leopard Monkey Alert! | Attenborough: The Life of Mammals | BBC">
            <a:hlinkClick r:id="rId3"/>
          </p:cNvPr>
          <p:cNvPicPr preferRelativeResize="0"/>
          <p:nvPr/>
        </p:nvPicPr>
        <p:blipFill>
          <a:blip r:embed="rId4">
            <a:alphaModFix/>
          </a:blip>
          <a:stretch>
            <a:fillRect/>
          </a:stretch>
        </p:blipFill>
        <p:spPr>
          <a:xfrm>
            <a:off x="2906700" y="254950"/>
            <a:ext cx="4869425" cy="3652069"/>
          </a:xfrm>
          <a:prstGeom prst="rect">
            <a:avLst/>
          </a:prstGeom>
          <a:noFill/>
          <a:ln>
            <a:noFill/>
          </a:ln>
        </p:spPr>
      </p:pic>
      <p:sp>
        <p:nvSpPr>
          <p:cNvPr id="142" name="Google Shape;142;p21"/>
          <p:cNvSpPr txBox="1"/>
          <p:nvPr/>
        </p:nvSpPr>
        <p:spPr>
          <a:xfrm>
            <a:off x="7882425" y="2851900"/>
            <a:ext cx="1056000" cy="5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Calibri"/>
                <a:ea typeface="Calibri"/>
                <a:cs typeface="Calibri"/>
                <a:sym typeface="Calibri"/>
              </a:rPr>
              <a:t>Listen here. </a:t>
            </a:r>
            <a:endParaRPr>
              <a:solidFill>
                <a:srgbClr val="666666"/>
              </a:solidFill>
              <a:latin typeface="Calibri"/>
              <a:ea typeface="Calibri"/>
              <a:cs typeface="Calibri"/>
              <a:sym typeface="Calibri"/>
            </a:endParaRPr>
          </a:p>
        </p:txBody>
      </p:sp>
      <p:pic>
        <p:nvPicPr>
          <p:cNvPr id="143" name="Google Shape;143;p21" title="How Animals Use Sound_9.mp3">
            <a:hlinkClick r:id="rId5"/>
          </p:cNvPr>
          <p:cNvPicPr preferRelativeResize="0"/>
          <p:nvPr/>
        </p:nvPicPr>
        <p:blipFill>
          <a:blip r:embed="rId6">
            <a:alphaModFix/>
          </a:blip>
          <a:stretch>
            <a:fillRect/>
          </a:stretch>
        </p:blipFill>
        <p:spPr>
          <a:xfrm>
            <a:off x="324750" y="2241475"/>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