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</p:sldIdLst>
  <p:sldSz cy="5143500" cx="9144000"/>
  <p:notesSz cx="6858000" cy="9144000"/>
  <p:embeddedFontLst>
    <p:embeddedFont>
      <p:font typeface="Century Gothic"/>
      <p:regular r:id="rId15"/>
      <p:bold r:id="rId16"/>
      <p:italic r:id="rId17"/>
      <p:boldItalic r:id="rId1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font" Target="fonts/CenturyGothic-regular.fntdata"/><Relationship Id="rId14" Type="http://schemas.openxmlformats.org/officeDocument/2006/relationships/slide" Target="slides/slide9.xml"/><Relationship Id="rId17" Type="http://schemas.openxmlformats.org/officeDocument/2006/relationships/font" Target="fonts/CenturyGothic-italic.fntdata"/><Relationship Id="rId16" Type="http://schemas.openxmlformats.org/officeDocument/2006/relationships/font" Target="fonts/CenturyGothic-bold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18" Type="http://schemas.openxmlformats.org/officeDocument/2006/relationships/font" Target="fonts/CenturyGothic-boldItalic.fntdata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526a3dc4c1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526a3dc4c1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526a3dc4c1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526a3dc4c1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526a3dc4c1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526a3dc4c1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526a3dc4c1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526a3dc4c1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526a3dc4c1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526a3dc4c1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520ece0a24_0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520ece0a24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526a3dc4c1_0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526a3dc4c1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546be6845b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546be6845b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0.png"/><Relationship Id="rId4" Type="http://schemas.openxmlformats.org/officeDocument/2006/relationships/image" Target="../media/image1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9.png"/><Relationship Id="rId4" Type="http://schemas.openxmlformats.org/officeDocument/2006/relationships/image" Target="../media/image6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hyperlink" Target="https://en.wikipedia.org/wiki/Family" TargetMode="External"/><Relationship Id="rId4" Type="http://schemas.openxmlformats.org/officeDocument/2006/relationships/hyperlink" Target="https://sites.google.com/a/bostonpublicschools.org/history/curriculum-documents/kindergarten" TargetMode="External"/><Relationship Id="rId5" Type="http://schemas.openxmlformats.org/officeDocument/2006/relationships/hyperlink" Target="http://archive.boston.com/yourtown/specials/gallery/mcas_improved_schools?pg=10" TargetMode="External"/><Relationship Id="rId6" Type="http://schemas.openxmlformats.org/officeDocument/2006/relationships/hyperlink" Target="http://www.southendsoccer.org/our-team.html" TargetMode="External"/><Relationship Id="rId7" Type="http://schemas.openxmlformats.org/officeDocument/2006/relationships/hyperlink" Target="https://www.bostonglobe.com/metro/2018/10/28/local-vigils-planned-for-pittsburgh-synagogue-shooting/wgiBf7RtA1XPlkvNIpDV0I/story.html" TargetMode="Externa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Communities We Belong To</a:t>
            </a:r>
            <a:endParaRPr/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Text Talk Week 3, Day 1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entury Gothic"/>
                <a:ea typeface="Century Gothic"/>
                <a:cs typeface="Century Gothic"/>
                <a:sym typeface="Century Gothic"/>
              </a:rPr>
              <a:t>Family </a:t>
            </a:r>
            <a:r>
              <a:rPr lang="en">
                <a:latin typeface="Century Gothic"/>
                <a:ea typeface="Century Gothic"/>
                <a:cs typeface="Century Gothic"/>
                <a:sym typeface="Century Gothic"/>
              </a:rPr>
              <a:t>Communities</a:t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61" name="Google Shape;61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02025" y="1235225"/>
            <a:ext cx="5344125" cy="3366800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14"/>
          <p:cNvSpPr txBox="1"/>
          <p:nvPr/>
        </p:nvSpPr>
        <p:spPr>
          <a:xfrm>
            <a:off x="420800" y="1372225"/>
            <a:ext cx="2579100" cy="322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Century Gothic"/>
                <a:ea typeface="Century Gothic"/>
                <a:cs typeface="Century Gothic"/>
                <a:sym typeface="Century Gothic"/>
              </a:rPr>
              <a:t>In families,</a:t>
            </a:r>
            <a:r>
              <a:rPr lang="en" sz="1800">
                <a:latin typeface="Century Gothic"/>
                <a:ea typeface="Century Gothic"/>
                <a:cs typeface="Century Gothic"/>
                <a:sym typeface="Century Gothic"/>
              </a:rPr>
              <a:t> people </a:t>
            </a:r>
            <a:r>
              <a:rPr lang="en" sz="1800">
                <a:latin typeface="Century Gothic"/>
                <a:ea typeface="Century Gothic"/>
                <a:cs typeface="Century Gothic"/>
                <a:sym typeface="Century Gothic"/>
              </a:rPr>
              <a:t>are close to one another and </a:t>
            </a:r>
            <a:r>
              <a:rPr lang="en" sz="1800">
                <a:latin typeface="Century Gothic"/>
                <a:ea typeface="Century Gothic"/>
                <a:cs typeface="Century Gothic"/>
                <a:sym typeface="Century Gothic"/>
              </a:rPr>
              <a:t>care about each other. </a:t>
            </a:r>
            <a:endParaRPr sz="18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Century Gothic"/>
                <a:ea typeface="Century Gothic"/>
                <a:cs typeface="Century Gothic"/>
                <a:sym typeface="Century Gothic"/>
              </a:rPr>
              <a:t>Many people belong to family communities.</a:t>
            </a:r>
            <a:endParaRPr sz="18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3" name="Google Shape;63;p14"/>
          <p:cNvSpPr txBox="1"/>
          <p:nvPr/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Slide 1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/>
          <p:nvPr>
            <p:ph type="title"/>
          </p:nvPr>
        </p:nvSpPr>
        <p:spPr>
          <a:xfrm>
            <a:off x="311700" y="3124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entury Gothic"/>
                <a:ea typeface="Century Gothic"/>
                <a:cs typeface="Century Gothic"/>
                <a:sym typeface="Century Gothic"/>
              </a:rPr>
              <a:t>Classroom Communities</a:t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69" name="Google Shape;69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0000" y="1016200"/>
            <a:ext cx="4057150" cy="2706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07331" y="1016200"/>
            <a:ext cx="3557294" cy="2706875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71;p15"/>
          <p:cNvSpPr txBox="1"/>
          <p:nvPr/>
        </p:nvSpPr>
        <p:spPr>
          <a:xfrm>
            <a:off x="578750" y="3820650"/>
            <a:ext cx="7533300" cy="79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Century Gothic"/>
                <a:ea typeface="Century Gothic"/>
                <a:cs typeface="Century Gothic"/>
                <a:sym typeface="Century Gothic"/>
              </a:rPr>
              <a:t>Classroom communities include classmates, teachers, and other adults. People work together.</a:t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800">
                <a:latin typeface="Century Gothic"/>
                <a:ea typeface="Century Gothic"/>
                <a:cs typeface="Century Gothic"/>
                <a:sym typeface="Century Gothic"/>
              </a:rPr>
              <a:t>Many people belong to classroom communities.</a:t>
            </a:r>
            <a:endParaRPr sz="18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2" name="Google Shape;72;p15"/>
          <p:cNvSpPr txBox="1"/>
          <p:nvPr/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Slide 2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6"/>
          <p:cNvSpPr txBox="1"/>
          <p:nvPr>
            <p:ph type="title"/>
          </p:nvPr>
        </p:nvSpPr>
        <p:spPr>
          <a:xfrm>
            <a:off x="311700" y="3530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entury Gothic"/>
                <a:ea typeface="Century Gothic"/>
                <a:cs typeface="Century Gothic"/>
                <a:sym typeface="Century Gothic"/>
              </a:rPr>
              <a:t>School Communities</a:t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8" name="Google Shape;78;p16"/>
          <p:cNvSpPr txBox="1"/>
          <p:nvPr/>
        </p:nvSpPr>
        <p:spPr>
          <a:xfrm>
            <a:off x="457400" y="1312275"/>
            <a:ext cx="2800500" cy="334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Century Gothic"/>
                <a:ea typeface="Century Gothic"/>
                <a:cs typeface="Century Gothic"/>
                <a:sym typeface="Century Gothic"/>
              </a:rPr>
              <a:t>People go to school to learn together. School communities include students, families, </a:t>
            </a:r>
            <a:r>
              <a:rPr lang="en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teachers, custodians, nurses,</a:t>
            </a:r>
            <a:r>
              <a:rPr lang="en" sz="1800">
                <a:latin typeface="Century Gothic"/>
                <a:ea typeface="Century Gothic"/>
                <a:cs typeface="Century Gothic"/>
                <a:sym typeface="Century Gothic"/>
              </a:rPr>
              <a:t> principals, and other adults.</a:t>
            </a:r>
            <a:endParaRPr sz="18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Many people belong to school communities.</a:t>
            </a: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" name="Google Shape;79;p16"/>
          <p:cNvSpPr txBox="1"/>
          <p:nvPr/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Slide 3</a:t>
            </a:r>
            <a:endParaRPr/>
          </a:p>
        </p:txBody>
      </p:sp>
      <p:pic>
        <p:nvPicPr>
          <p:cNvPr id="80" name="Google Shape;80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25016" y="1170125"/>
            <a:ext cx="5365608" cy="3495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7"/>
          <p:cNvSpPr txBox="1"/>
          <p:nvPr>
            <p:ph type="title"/>
          </p:nvPr>
        </p:nvSpPr>
        <p:spPr>
          <a:xfrm>
            <a:off x="311700" y="201425"/>
            <a:ext cx="8520600" cy="81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entury Gothic"/>
                <a:ea typeface="Century Gothic"/>
                <a:cs typeface="Century Gothic"/>
                <a:sym typeface="Century Gothic"/>
              </a:rPr>
              <a:t>Neighborhood Communities</a:t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86" name="Google Shape;86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4875" y="953875"/>
            <a:ext cx="5351476" cy="3571249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7"/>
          <p:cNvSpPr txBox="1"/>
          <p:nvPr/>
        </p:nvSpPr>
        <p:spPr>
          <a:xfrm>
            <a:off x="5989175" y="1170425"/>
            <a:ext cx="2935200" cy="399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Century Gothic"/>
                <a:ea typeface="Century Gothic"/>
                <a:cs typeface="Century Gothic"/>
                <a:sym typeface="Century Gothic"/>
              </a:rPr>
              <a:t>In neighborhood communities, people live and work close together. People get to know each other in neighborhoods.</a:t>
            </a:r>
            <a:endParaRPr sz="18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800">
                <a:latin typeface="Century Gothic"/>
                <a:ea typeface="Century Gothic"/>
                <a:cs typeface="Century Gothic"/>
                <a:sym typeface="Century Gothic"/>
              </a:rPr>
              <a:t>Many people belong to neighborhood communities.</a:t>
            </a:r>
            <a:endParaRPr sz="18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8" name="Google Shape;88;p17"/>
          <p:cNvSpPr txBox="1"/>
          <p:nvPr/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Slide 4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8"/>
          <p:cNvSpPr txBox="1"/>
          <p:nvPr>
            <p:ph type="title"/>
          </p:nvPr>
        </p:nvSpPr>
        <p:spPr>
          <a:xfrm>
            <a:off x="311700" y="331450"/>
            <a:ext cx="8520600" cy="68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entury Gothic"/>
                <a:ea typeface="Century Gothic"/>
                <a:cs typeface="Century Gothic"/>
                <a:sym typeface="Century Gothic"/>
              </a:rPr>
              <a:t>Artistic Communities </a:t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4" name="Google Shape;94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91000" y="474175"/>
            <a:ext cx="4166751" cy="4166751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18"/>
          <p:cNvSpPr txBox="1"/>
          <p:nvPr/>
        </p:nvSpPr>
        <p:spPr>
          <a:xfrm>
            <a:off x="311700" y="1267275"/>
            <a:ext cx="3677400" cy="343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Century Gothic"/>
                <a:ea typeface="Century Gothic"/>
                <a:cs typeface="Century Gothic"/>
                <a:sym typeface="Century Gothic"/>
              </a:rPr>
              <a:t>Artistic communities include people who want to do something </a:t>
            </a:r>
            <a:r>
              <a:rPr lang="en" sz="1800">
                <a:latin typeface="Century Gothic"/>
                <a:ea typeface="Century Gothic"/>
                <a:cs typeface="Century Gothic"/>
                <a:sym typeface="Century Gothic"/>
              </a:rPr>
              <a:t>creative</a:t>
            </a:r>
            <a:r>
              <a:rPr lang="en" sz="1800">
                <a:latin typeface="Century Gothic"/>
                <a:ea typeface="Century Gothic"/>
                <a:cs typeface="Century Gothic"/>
                <a:sym typeface="Century Gothic"/>
              </a:rPr>
              <a:t> together, like play music, make visual art, or dance.</a:t>
            </a:r>
            <a:endParaRPr sz="18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Century Gothic"/>
                <a:ea typeface="Century Gothic"/>
                <a:cs typeface="Century Gothic"/>
                <a:sym typeface="Century Gothic"/>
              </a:rPr>
              <a:t>Many people belong to artistic communities.</a:t>
            </a:r>
            <a:endParaRPr sz="18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6" name="Google Shape;96;p18"/>
          <p:cNvSpPr txBox="1"/>
          <p:nvPr/>
        </p:nvSpPr>
        <p:spPr>
          <a:xfrm>
            <a:off x="0" y="0"/>
            <a:ext cx="3000000" cy="126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Slide 5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9"/>
          <p:cNvSpPr txBox="1"/>
          <p:nvPr>
            <p:ph type="title"/>
          </p:nvPr>
        </p:nvSpPr>
        <p:spPr>
          <a:xfrm>
            <a:off x="311700" y="2508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entury Gothic"/>
                <a:ea typeface="Century Gothic"/>
                <a:cs typeface="Century Gothic"/>
                <a:sym typeface="Century Gothic"/>
              </a:rPr>
              <a:t>Athletic</a:t>
            </a:r>
            <a:r>
              <a:rPr lang="en"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>
                <a:latin typeface="Century Gothic"/>
                <a:ea typeface="Century Gothic"/>
                <a:cs typeface="Century Gothic"/>
                <a:sym typeface="Century Gothic"/>
              </a:rPr>
              <a:t>Communities</a:t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02" name="Google Shape;102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48200" y="484325"/>
            <a:ext cx="4108251" cy="2738850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19"/>
          <p:cNvSpPr txBox="1"/>
          <p:nvPr/>
        </p:nvSpPr>
        <p:spPr>
          <a:xfrm>
            <a:off x="349650" y="3323000"/>
            <a:ext cx="8444700" cy="177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highlight>
                  <a:srgbClr val="FFFFFF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People play sports together. Some people</a:t>
            </a:r>
            <a:r>
              <a:rPr lang="en" sz="1800">
                <a:highlight>
                  <a:srgbClr val="FFFFFF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 are part of a team, like a soccer team. Some people connect with others by doing an activity together, talking about it and being fans, like runners watching the Boston Marathon.  </a:t>
            </a:r>
            <a:endParaRPr sz="18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800">
                <a:latin typeface="Century Gothic"/>
                <a:ea typeface="Century Gothic"/>
                <a:cs typeface="Century Gothic"/>
                <a:sym typeface="Century Gothic"/>
              </a:rPr>
              <a:t>Many people belong to athletic communities.</a:t>
            </a:r>
            <a:endParaRPr sz="18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4" name="Google Shape;104;p19"/>
          <p:cNvSpPr txBox="1"/>
          <p:nvPr/>
        </p:nvSpPr>
        <p:spPr>
          <a:xfrm>
            <a:off x="0" y="0"/>
            <a:ext cx="10773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Slide 6</a:t>
            </a:r>
            <a:endParaRPr/>
          </a:p>
        </p:txBody>
      </p:sp>
      <p:pic>
        <p:nvPicPr>
          <p:cNvPr id="105" name="Google Shape;105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1000" y="941525"/>
            <a:ext cx="4108252" cy="2310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0"/>
          <p:cNvSpPr txBox="1"/>
          <p:nvPr>
            <p:ph type="title"/>
          </p:nvPr>
        </p:nvSpPr>
        <p:spPr>
          <a:xfrm>
            <a:off x="311700" y="2545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entury Gothic"/>
                <a:ea typeface="Century Gothic"/>
                <a:cs typeface="Century Gothic"/>
                <a:sym typeface="Century Gothic"/>
              </a:rPr>
              <a:t>Religious Communities </a:t>
            </a:r>
            <a:endParaRPr sz="8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11" name="Google Shape;111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7425" y="978125"/>
            <a:ext cx="4074576" cy="2773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05483" y="978125"/>
            <a:ext cx="3698218" cy="2773675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20"/>
          <p:cNvSpPr txBox="1"/>
          <p:nvPr/>
        </p:nvSpPr>
        <p:spPr>
          <a:xfrm>
            <a:off x="597425" y="3883325"/>
            <a:ext cx="7802400" cy="88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Century Gothic"/>
                <a:ea typeface="Century Gothic"/>
                <a:cs typeface="Century Gothic"/>
                <a:sym typeface="Century Gothic"/>
              </a:rPr>
              <a:t>In religious communities, people share a set of beliefs. People support each other.</a:t>
            </a:r>
            <a:endParaRPr sz="18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800">
                <a:latin typeface="Century Gothic"/>
                <a:ea typeface="Century Gothic"/>
                <a:cs typeface="Century Gothic"/>
                <a:sym typeface="Century Gothic"/>
              </a:rPr>
              <a:t>Many people belong to religious communities.</a:t>
            </a:r>
            <a:endParaRPr sz="18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4" name="Google Shape;114;p20"/>
          <p:cNvSpPr txBox="1"/>
          <p:nvPr/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Slide 7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1"/>
          <p:cNvSpPr txBox="1"/>
          <p:nvPr>
            <p:ph idx="1" type="body"/>
          </p:nvPr>
        </p:nvSpPr>
        <p:spPr>
          <a:xfrm>
            <a:off x="407675" y="1126475"/>
            <a:ext cx="8424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Slide 1: </a:t>
            </a:r>
            <a:r>
              <a:rPr lang="en" sz="1200">
                <a:solidFill>
                  <a:srgbClr val="000000"/>
                </a:solidFill>
                <a:uFill>
                  <a:noFill/>
                </a:u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https://en.wikipedia.org/wiki/Family</a:t>
            </a:r>
            <a:endParaRPr sz="12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4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Slide 2: </a:t>
            </a:r>
            <a:r>
              <a:rPr lang="en" sz="1200">
                <a:solidFill>
                  <a:srgbClr val="000000"/>
                </a:solidFill>
                <a:uFill>
                  <a:noFill/>
                </a:u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https://sites.google.com/a/bostonpublicschools.org/history/curriculum-documents/kindergarten</a:t>
            </a:r>
            <a:r>
              <a:rPr lang="en"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  https://btu.org/learning/west-zone-early-learning-center/</a:t>
            </a:r>
            <a:endParaRPr sz="12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4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Slide 3: </a:t>
            </a:r>
            <a:r>
              <a:rPr lang="en" sz="1200">
                <a:solidFill>
                  <a:srgbClr val="000000"/>
                </a:solidFill>
                <a:uFill>
                  <a:noFill/>
                </a:uFill>
                <a:latin typeface="Calibri"/>
                <a:ea typeface="Calibri"/>
                <a:cs typeface="Calibri"/>
                <a:sym typeface="Calibri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http://archive.boston.com/yourtown/specials/gallery/mcas_improved_schools?pg=10</a:t>
            </a:r>
            <a:endParaRPr sz="12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4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Slide 4: http://www.bu.edu/today/2016/getting-to-know-your-neighborhood-roxbury/</a:t>
            </a:r>
            <a:endParaRPr sz="12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4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Slide 5: </a:t>
            </a:r>
            <a:r>
              <a:rPr lang="en"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http://projectstep.org/wp/wp-content/uploads/2014/01/MLK-Day-for-Photo-Page.jpg</a:t>
            </a:r>
            <a:endParaRPr sz="12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4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Slide 6: </a:t>
            </a:r>
            <a:r>
              <a:rPr lang="en" sz="1200">
                <a:solidFill>
                  <a:srgbClr val="000000"/>
                </a:solidFill>
                <a:highlight>
                  <a:srgbClr val="FFFFFF"/>
                </a:highlight>
                <a:uFill>
                  <a:noFill/>
                </a:uFill>
                <a:latin typeface="Calibri"/>
                <a:ea typeface="Calibri"/>
                <a:cs typeface="Calibri"/>
                <a:sym typeface="Calibri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http://www.southendsoccer.org/our-team.html</a:t>
            </a:r>
            <a:r>
              <a:rPr lang="en"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  https://www.cbssports.com/general/news/boston-marathon-says-trans-women-can-compete-as-women-we-take-people-at-their-word/</a:t>
            </a:r>
            <a:endParaRPr sz="12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4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Slide 7: </a:t>
            </a:r>
            <a:r>
              <a:rPr lang="en" sz="1200">
                <a:solidFill>
                  <a:srgbClr val="000000"/>
                </a:solidFill>
                <a:uFill>
                  <a:noFill/>
                </a:uFill>
                <a:latin typeface="Calibri"/>
                <a:ea typeface="Calibri"/>
                <a:cs typeface="Calibri"/>
                <a:sym typeface="Calibri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https://www.bostonglobe.com/metro/2018/10/28/local-vigils-planned-for-pittsburgh-synagogue-shooting/wgiBf7RtA1XPlkvNIpDV0I/story.html</a:t>
            </a:r>
            <a:r>
              <a:rPr lang="en"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 https://www.skyscanner.com/trip/boston/things-to-do/trinity-church-boston</a:t>
            </a:r>
            <a:r>
              <a:rPr lang="en"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endParaRPr sz="12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400"/>
              </a:spcBef>
              <a:spcAft>
                <a:spcPts val="160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" name="Google Shape;120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Citations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