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news.berkeley.edu/2020/01/06/music-evokes-13-emotions/" TargetMode="External"/><Relationship Id="rId3" Type="http://schemas.openxmlformats.org/officeDocument/2006/relationships/hyperlink" Target="http://www.gradfree.com/kevin/some_theory_on_musical_keys.htm"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news.berkeley.edu/2020/01/06/music-evokes-13-emotions/" TargetMode="External"/><Relationship Id="rId3" Type="http://schemas.openxmlformats.org/officeDocument/2006/relationships/hyperlink" Target="http://www.gradfree.com/kevin/some_theory_on_musical_keys.htm"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news.berkeley.edu/2020/01/06/music-evokes-13-emotions/" TargetMode="External"/><Relationship Id="rId3" Type="http://schemas.openxmlformats.org/officeDocument/2006/relationships/hyperlink" Target="http://www.gradfree.com/kevin/some_theory_on_musical_keys.htm"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74de5b9537_0_2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74de5b9537_0_2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7770d69f02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770d69f02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71d0780b89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71d0780b89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74de5b9537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74de5b9537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Show video and play audio</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74de5b9537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74de5b9537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u="sng">
                <a:solidFill>
                  <a:schemeClr val="hlink"/>
                </a:solidFill>
                <a:hlinkClick r:id="rId2"/>
              </a:rPr>
              <a:t>https://news.berkeley.edu/2020/01/06/music-evokes-13-emotions/</a:t>
            </a:r>
            <a:endParaRPr/>
          </a:p>
          <a:p>
            <a:pPr indent="0" lvl="0" marL="0" rtl="0" algn="l">
              <a:spcBef>
                <a:spcPts val="0"/>
              </a:spcBef>
              <a:spcAft>
                <a:spcPts val="0"/>
              </a:spcAft>
              <a:buNone/>
            </a:pPr>
            <a:r>
              <a:t/>
            </a:r>
            <a:endParaRPr/>
          </a:p>
          <a:p>
            <a:pPr indent="0" lvl="0" marL="0" rtl="0" algn="l">
              <a:spcBef>
                <a:spcPts val="0"/>
              </a:spcBef>
              <a:spcAft>
                <a:spcPts val="0"/>
              </a:spcAft>
              <a:buNone/>
            </a:pPr>
            <a:r>
              <a:rPr lang="en" u="sng">
                <a:solidFill>
                  <a:schemeClr val="hlink"/>
                </a:solidFill>
                <a:hlinkClick r:id="rId3"/>
              </a:rPr>
              <a:t>http://www.gradfree.com/kevin/some_theory_on_musical_keys.htm</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74de5b9537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74de5b9537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Do not see screen for these ones- just listen</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u="sng">
                <a:solidFill>
                  <a:schemeClr val="hlink"/>
                </a:solidFill>
                <a:hlinkClick r:id="rId2"/>
              </a:rPr>
              <a:t>https://news.berkeley.edu/2020/01/06/music-evokes-13-emotions/</a:t>
            </a:r>
            <a:endParaRPr/>
          </a:p>
          <a:p>
            <a:pPr indent="0" lvl="0" marL="0" rtl="0" algn="l">
              <a:spcBef>
                <a:spcPts val="0"/>
              </a:spcBef>
              <a:spcAft>
                <a:spcPts val="0"/>
              </a:spcAft>
              <a:buNone/>
            </a:pPr>
            <a:r>
              <a:t/>
            </a:r>
            <a:endParaRPr/>
          </a:p>
          <a:p>
            <a:pPr indent="0" lvl="0" marL="0" rtl="0" algn="l">
              <a:spcBef>
                <a:spcPts val="0"/>
              </a:spcBef>
              <a:spcAft>
                <a:spcPts val="0"/>
              </a:spcAft>
              <a:buNone/>
            </a:pPr>
            <a:r>
              <a:rPr lang="en" u="sng">
                <a:solidFill>
                  <a:schemeClr val="hlink"/>
                </a:solidFill>
                <a:hlinkClick r:id="rId3"/>
              </a:rPr>
              <a:t>http://www.gradfree.com/kevin/some_theory_on_musical_keys.htm</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74de5b9537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74de5b9537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u="sng">
                <a:solidFill>
                  <a:schemeClr val="hlink"/>
                </a:solidFill>
                <a:hlinkClick r:id="rId2"/>
              </a:rPr>
              <a:t>https://news.berkeley.edu/2020/01/06/music-evokes-13-emotions/</a:t>
            </a:r>
            <a:endParaRPr/>
          </a:p>
          <a:p>
            <a:pPr indent="0" lvl="0" marL="0" rtl="0" algn="l">
              <a:spcBef>
                <a:spcPts val="0"/>
              </a:spcBef>
              <a:spcAft>
                <a:spcPts val="0"/>
              </a:spcAft>
              <a:buNone/>
            </a:pPr>
            <a:r>
              <a:t/>
            </a:r>
            <a:endParaRPr/>
          </a:p>
          <a:p>
            <a:pPr indent="0" lvl="0" marL="0" rtl="0" algn="l">
              <a:spcBef>
                <a:spcPts val="0"/>
              </a:spcBef>
              <a:spcAft>
                <a:spcPts val="0"/>
              </a:spcAft>
              <a:buNone/>
            </a:pPr>
            <a:r>
              <a:rPr lang="en" u="sng">
                <a:solidFill>
                  <a:schemeClr val="hlink"/>
                </a:solidFill>
                <a:hlinkClick r:id="rId3"/>
              </a:rPr>
              <a:t>http://www.gradfree.com/kevin/some_theory_on_musical_keys.htm</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74de5b9537_0_2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74de5b9537_0_2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74de5b9537_0_1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74de5b9537_0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www.youtube.com/watch?v=5SXX-pWzOY8" TargetMode="External"/><Relationship Id="rId4"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2.jpg"/><Relationship Id="rId4" Type="http://schemas.openxmlformats.org/officeDocument/2006/relationships/hyperlink" Target="http://drive.google.com/file/d/1dIJyhzy-5RMO2eUWA5Ifpv1AFPheKBLJ/view" TargetMode="External"/><Relationship Id="rId5"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www.youtube.com/watch?v=RLd9PcZW5PQ" TargetMode="External"/><Relationship Id="rId4" Type="http://schemas.openxmlformats.org/officeDocument/2006/relationships/image" Target="../media/image5.jpg"/><Relationship Id="rId5" Type="http://schemas.openxmlformats.org/officeDocument/2006/relationships/hyperlink" Target="http://www.youtube.com/watch?v=RLd9PcZW5PQ"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www.youtube.com/watch?v=FIrpp-inOpM" TargetMode="Externa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hyperlink" Target="http://www.youtube.com/watch?v=3w0JZpaHDz4" TargetMode="External"/><Relationship Id="rId4" Type="http://schemas.openxmlformats.org/officeDocument/2006/relationships/image" Target="../media/image3.jpg"/><Relationship Id="rId5" Type="http://schemas.openxmlformats.org/officeDocument/2006/relationships/hyperlink" Target="http://www.youtube.com/watch?v=8vOkY94xjnY" TargetMode="External"/><Relationship Id="rId6" Type="http://schemas.openxmlformats.org/officeDocument/2006/relationships/image" Target="../media/image7.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www.youtube.com/watch?v=dtnNO5_Ao6U" TargetMode="External"/><Relationship Id="rId4" Type="http://schemas.openxmlformats.org/officeDocument/2006/relationships/image" Target="../media/image6.jpg"/><Relationship Id="rId5" Type="http://schemas.openxmlformats.org/officeDocument/2006/relationships/hyperlink" Target="http://www.youtube.com/watch?v=BX3bN5YeiQs" TargetMode="External"/><Relationship Id="rId6"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www.youtube.com/watch?v=a1Dch1ez9fY" TargetMode="Externa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www.youtube.com/watch?v=7D_JwgIM-y4" TargetMode="External"/><Relationship Id="rId4" Type="http://schemas.openxmlformats.org/officeDocument/2006/relationships/image" Target="../media/image9.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www.youtube.com/watch?v=fahr069-fzE" TargetMode="External"/><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12017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4800"/>
              <a:t>Amazing Sounds: </a:t>
            </a:r>
            <a:endParaRPr sz="4800"/>
          </a:p>
          <a:p>
            <a:pPr indent="0" lvl="0" marL="0" rtl="0" algn="ctr">
              <a:spcBef>
                <a:spcPts val="0"/>
              </a:spcBef>
              <a:spcAft>
                <a:spcPts val="0"/>
              </a:spcAft>
              <a:buNone/>
            </a:pPr>
            <a:r>
              <a:rPr lang="en" sz="4000"/>
              <a:t>How does this music make us feel?</a:t>
            </a:r>
            <a:r>
              <a:rPr lang="en" sz="4900"/>
              <a:t> </a:t>
            </a:r>
            <a:endParaRPr sz="4900"/>
          </a:p>
        </p:txBody>
      </p:sp>
      <p:sp>
        <p:nvSpPr>
          <p:cNvPr id="55" name="Google Shape;55;p13"/>
          <p:cNvSpPr txBox="1"/>
          <p:nvPr>
            <p:ph idx="1" type="subTitle"/>
          </p:nvPr>
        </p:nvSpPr>
        <p:spPr>
          <a:xfrm>
            <a:off x="311700" y="33859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Text Talk Week 2, Day 5</a:t>
            </a:r>
            <a:endParaRPr/>
          </a:p>
          <a:p>
            <a:pPr indent="0" lvl="0" marL="0" rtl="0" algn="l">
              <a:lnSpc>
                <a:spcPct val="115000"/>
              </a:lnSpc>
              <a:spcBef>
                <a:spcPts val="0"/>
              </a:spcBef>
              <a:spcAft>
                <a:spcPts val="1600"/>
              </a:spcAft>
              <a:buClr>
                <a:schemeClr val="dk1"/>
              </a:buClr>
              <a:buSzPts val="1100"/>
              <a:buFont typeface="Arial"/>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pic>
        <p:nvPicPr>
          <p:cNvPr descr="Provided to YouTube by Sony Music Entertainment&#10;&#10;Conga · Gloria Estefan · Miami Sound Machine&#10;&#10;Greatest Hits&#10;&#10;℗ 1985 Epic Records, a division of Sony Music Entertainment&#10;&#10;Released on: 1992-10-30&#10;&#10;Associated  Performer: Gloria Estefan and Miami Sound Machine&#10;Composer, Lyricist: E. E. Garcia&#10;Guitar: Juanito Márquez&#10;Associated  Performer, Arranger: Lawrence P. Dermer&#10;Percussion: Rafael Padilla&#10;Arranger: Ricardo Eddy Martínez&#10;Arranger: Joe Galdo&#10;Piano: Paquito Hechevarria&#10;Saxophone: Ed Calle&#10;Trumpet: Tony Concepción&#10;Trombone: Dana Teboe&#10;Producer: Emilio Estefan Jr.&#10;Engineer, Mixing  Engineer: Eric Schilling&#10;Mastering  Engineer: Bob Ludwig&#10;&#10;Auto-generated by YouTube." id="111" name="Google Shape;111;p22" title="Conga">
            <a:hlinkClick r:id="rId3"/>
          </p:cNvPr>
          <p:cNvPicPr preferRelativeResize="0"/>
          <p:nvPr/>
        </p:nvPicPr>
        <p:blipFill>
          <a:blip r:embed="rId4">
            <a:alphaModFix/>
          </a:blip>
          <a:stretch>
            <a:fillRect/>
          </a:stretch>
        </p:blipFill>
        <p:spPr>
          <a:xfrm>
            <a:off x="2159025" y="762025"/>
            <a:ext cx="4825950" cy="3619447"/>
          </a:xfrm>
          <a:prstGeom prst="rect">
            <a:avLst/>
          </a:prstGeom>
          <a:noFill/>
          <a:ln>
            <a:noFill/>
          </a:ln>
        </p:spPr>
      </p:pic>
      <p:sp>
        <p:nvSpPr>
          <p:cNvPr id="112" name="Google Shape;112;p22"/>
          <p:cNvSpPr txBox="1"/>
          <p:nvPr/>
        </p:nvSpPr>
        <p:spPr>
          <a:xfrm>
            <a:off x="279650" y="305625"/>
            <a:ext cx="1308000" cy="31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Slide 8</a:t>
            </a:r>
            <a:endParaRPr>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id="60" name="Google Shape;60;p14"/>
          <p:cNvPicPr preferRelativeResize="0"/>
          <p:nvPr/>
        </p:nvPicPr>
        <p:blipFill>
          <a:blip r:embed="rId3">
            <a:alphaModFix/>
          </a:blip>
          <a:stretch>
            <a:fillRect/>
          </a:stretch>
        </p:blipFill>
        <p:spPr>
          <a:xfrm rot="-5400000">
            <a:off x="2173588" y="-1374800"/>
            <a:ext cx="4796824" cy="7893101"/>
          </a:xfrm>
          <a:prstGeom prst="rect">
            <a:avLst/>
          </a:prstGeom>
          <a:noFill/>
          <a:ln cap="flat" cmpd="sng" w="9525">
            <a:solidFill>
              <a:srgbClr val="B7B7B7"/>
            </a:solidFill>
            <a:prstDash val="solid"/>
            <a:round/>
            <a:headEnd len="sm" w="sm" type="none"/>
            <a:tailEnd len="sm" w="sm" type="none"/>
          </a:ln>
        </p:spPr>
      </p:pic>
      <p:pic>
        <p:nvPicPr>
          <p:cNvPr id="61" name="Google Shape;61;p14" title="Amazing Sound pages 24-25.mp3">
            <a:hlinkClick r:id="rId4"/>
          </p:cNvPr>
          <p:cNvPicPr preferRelativeResize="0"/>
          <p:nvPr/>
        </p:nvPicPr>
        <p:blipFill>
          <a:blip r:embed="rId5">
            <a:alphaModFix/>
          </a:blip>
          <a:stretch>
            <a:fillRect/>
          </a:stretch>
        </p:blipFill>
        <p:spPr>
          <a:xfrm>
            <a:off x="122475" y="173350"/>
            <a:ext cx="718450" cy="7184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pic>
        <p:nvPicPr>
          <p:cNvPr descr="Listen to Sheku's new album 'Elgar': https://lnk.to/ShekuElgarID&#10;Subscribe: https://sheku.lnk.to/SubscribeID&#10;Newsletter: https://decca.lnk.to/SKMNewsletterID&#10;&#10;★ ★ ★ ★ ★ ‘Spellbinding’ – The Times ★ ★ ★ ★ ★ ‘Astounding’ – The Observer&#10;Sheku Kanneh-Mason, the record-breaking 19 year-old British cellist who became a viral sensation after being personally invited by the Duchess of Sussex to perform at Royal Wedding in May 2018. He previously rose to fame as the first black musician to win BBC Young Musician in 2016 and winner of The Times South Bank Breakthrough award 2017. Performing regularly as a soloist and twice at the BAFTA awards, Sheku’s debut album ‘Inspiration’ was released early 2018.&#10;&#10;Sheku’s version of Bob Marley’s ‘No Woman, No Cry’ went viral worldwide and he became the first BBC Young Musician winner to enter the Official UK Albums Chart with a debut recording, as well as the youngest cellist ever to reach the Top 20. He is one of this year’s biggest breakthrough artists – across any genre.&#10;&#10;Sheku has been on a whirlwind adventure since winning BBC Young Musician 2016 – performing Leonard Cohen’s ‘Hallelujah’ at the BAFTAs in front of Their Royal Highnesses The Duke and Duchess of Cambridge, playing at 10 Downing Street as part of the 30th anniversary of Black History Month, and making his BBC Proms debut as a soloist with Chineke! – Europe’s first majority BME (black and minority ethnic) orchestra – with the video of his performance going viral. He now studies at the Royal Academy of Music in London.&#10;&#10;Facebook - https://decca.lnk.to/SKMFacebookID&#10;Twitter - https://decca.lnk.to/SKMTwitterID&#10;Instagram - https://decca.lnk.to/SKMInstagramID&#10;Spotify - https://open.spotify.com/artist/6OTr0YwLwGdv7mlmX27hRX?si=vSNxLD8BRNq760gZ43BdRA&#10;Apple Music - https://music.apple.com/gb/artist/sheku-kanneh-mason/1200048706&#10;Website - https://shekukannehmason.com/" id="66" name="Google Shape;66;p15" title="Sheku Kanneh-Mason - Leonard Cohen: Hallelujah, arr. Tom Hodge">
            <a:hlinkClick r:id="rId3"/>
          </p:cNvPr>
          <p:cNvPicPr preferRelativeResize="0"/>
          <p:nvPr/>
        </p:nvPicPr>
        <p:blipFill>
          <a:blip r:embed="rId4">
            <a:alphaModFix/>
          </a:blip>
          <a:stretch>
            <a:fillRect/>
          </a:stretch>
        </p:blipFill>
        <p:spPr>
          <a:xfrm>
            <a:off x="993575" y="243600"/>
            <a:ext cx="6208276" cy="4656300"/>
          </a:xfrm>
          <a:prstGeom prst="rect">
            <a:avLst/>
          </a:prstGeom>
          <a:noFill/>
          <a:ln>
            <a:noFill/>
          </a:ln>
        </p:spPr>
      </p:pic>
      <p:sp>
        <p:nvSpPr>
          <p:cNvPr id="67" name="Google Shape;67;p15"/>
          <p:cNvSpPr txBox="1"/>
          <p:nvPr/>
        </p:nvSpPr>
        <p:spPr>
          <a:xfrm>
            <a:off x="58425" y="102000"/>
            <a:ext cx="1333500" cy="27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Slide 1</a:t>
            </a:r>
            <a:endParaRPr>
              <a:latin typeface="Calibri"/>
              <a:ea typeface="Calibri"/>
              <a:cs typeface="Calibri"/>
              <a:sym typeface="Calibri"/>
            </a:endParaRPr>
          </a:p>
        </p:txBody>
      </p:sp>
      <p:pic>
        <p:nvPicPr>
          <p:cNvPr descr="Listen to Sheku's new album 'Elgar': https://lnk.to/ShekuElgarID&#10;Subscribe: https://sheku.lnk.to/SubscribeID&#10;Newsletter: https://decca.lnk.to/SKMNewsletterID&#10;&#10;★ ★ ★ ★ ★ ‘Spellbinding’ – The Times ★ ★ ★ ★ ★ ‘Astounding’ – The Observer&#10;Sheku Kanneh-Mason, the record-breaking 19 year-old British cellist who became a viral sensation after being personally invited by the Duchess of Sussex to perform at Royal Wedding in May 2018. He previously rose to fame as the first black musician to win BBC Young Musician in 2016 and winner of The Times South Bank Breakthrough award 2017. Performing regularly as a soloist and twice at the BAFTA awards, Sheku’s debut album ‘Inspiration’ was released early 2018.&#10;&#10;Sheku’s version of Bob Marley’s ‘No Woman, No Cry’ went viral worldwide and he became the first BBC Young Musician winner to enter the Official UK Albums Chart with a debut recording, as well as the youngest cellist ever to reach the Top 20. He is one of this year’s biggest breakthrough artists – across any genre.&#10;&#10;Sheku has been on a whirlwind adventure since winning BBC Young Musician 2016 – performing Leonard Cohen’s ‘Hallelujah’ at the BAFTAs in front of Their Royal Highnesses The Duke and Duchess of Cambridge, playing at 10 Downing Street as part of the 30th anniversary of Black History Month, and making his BBC Proms debut as a soloist with Chineke! – Europe’s first majority BME (black and minority ethnic) orchestra – with the video of his performance going viral. He now studies at the Royal Academy of Music in London.&#10;&#10;Facebook - https://decca.lnk.to/SKMFacebookID&#10;Twitter - https://decca.lnk.to/SKMTwitterID&#10;Instagram - https://decca.lnk.to/SKMInstagramID&#10;Spotify - https://open.spotify.com/artist/6OTr0YwLwGdv7mlmX27hRX?si=vSNxLD8BRNq760gZ43BdRA&#10;Apple Music - https://music.apple.com/gb/artist/sheku-kanneh-mason/1200048706&#10;Website - https://shekukannehmason.com/" id="68" name="Google Shape;68;p15" title="Sheku Kanneh-Mason - Leonard Cohen: Hallelujah, arr. Tom Hodge">
            <a:hlinkClick r:id="rId5"/>
          </p:cNvPr>
          <p:cNvPicPr preferRelativeResize="0"/>
          <p:nvPr/>
        </p:nvPicPr>
        <p:blipFill>
          <a:blip r:embed="rId4">
            <a:alphaModFix/>
          </a:blip>
          <a:stretch>
            <a:fillRect/>
          </a:stretch>
        </p:blipFill>
        <p:spPr>
          <a:xfrm>
            <a:off x="7475900" y="3802575"/>
            <a:ext cx="1463100" cy="10973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pic>
        <p:nvPicPr>
          <p:cNvPr descr="Gustavo Dudamel &#10;Teresa Carreño Youth Orchestra Of Venezuela &#10;Angelica Olivo (Violin)" id="73" name="Google Shape;73;p16" title="Saint  Saëns Danza Macabra Op. 40">
            <a:hlinkClick r:id="rId3"/>
          </p:cNvPr>
          <p:cNvPicPr preferRelativeResize="0"/>
          <p:nvPr/>
        </p:nvPicPr>
        <p:blipFill>
          <a:blip r:embed="rId4">
            <a:alphaModFix/>
          </a:blip>
          <a:stretch>
            <a:fillRect/>
          </a:stretch>
        </p:blipFill>
        <p:spPr>
          <a:xfrm>
            <a:off x="2186212" y="711200"/>
            <a:ext cx="4771574" cy="3489350"/>
          </a:xfrm>
          <a:prstGeom prst="rect">
            <a:avLst/>
          </a:prstGeom>
          <a:noFill/>
          <a:ln>
            <a:noFill/>
          </a:ln>
        </p:spPr>
      </p:pic>
      <p:sp>
        <p:nvSpPr>
          <p:cNvPr id="74" name="Google Shape;74;p16"/>
          <p:cNvSpPr txBox="1"/>
          <p:nvPr/>
        </p:nvSpPr>
        <p:spPr>
          <a:xfrm>
            <a:off x="279650" y="305625"/>
            <a:ext cx="1308000" cy="31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Slide 2</a:t>
            </a:r>
            <a:endParaRPr>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pic>
        <p:nvPicPr>
          <p:cNvPr descr="Drummer Gergo Borlai and young bassist Mohini Dey from Mumbai perform &quot;Day by Dey&quot;. Find out more about Gergo: &#10;&#10;https://www.facebook.com/gergoborlai&#10;https://www.youtube.com/user/bgergo2008&#10;&#10;Find out more about Mohini Dey:&#10;https://www.facebook.com/Mohini-dey-2...&#10;&#10;Thanks for watching! :)&#10;&#10;Gregor Fris - BassTheWorld.com&#10;&#10;http://www.youtube.com/user/bassthewo...&#10;http://instagram.com/basstheworld&#10;http://twitter.com/basstheworldcom&#10;http://www.facebook.com/basstheworldcom" id="79" name="Google Shape;79;p17" title="AMAZING YOUNG BASSIST MOHINI DEY">
            <a:hlinkClick r:id="rId3"/>
          </p:cNvPr>
          <p:cNvPicPr preferRelativeResize="0"/>
          <p:nvPr/>
        </p:nvPicPr>
        <p:blipFill>
          <a:blip r:embed="rId4">
            <a:alphaModFix/>
          </a:blip>
          <a:stretch>
            <a:fillRect/>
          </a:stretch>
        </p:blipFill>
        <p:spPr>
          <a:xfrm>
            <a:off x="4773900" y="1071575"/>
            <a:ext cx="3714576" cy="2785925"/>
          </a:xfrm>
          <a:prstGeom prst="rect">
            <a:avLst/>
          </a:prstGeom>
          <a:noFill/>
          <a:ln>
            <a:noFill/>
          </a:ln>
        </p:spPr>
      </p:pic>
      <p:pic>
        <p:nvPicPr>
          <p:cNvPr descr="Provided to YouTube by Universal Music Group&#10;&#10;Samba Em Preludio · Esperanza Spalding&#10;&#10;Esperanza&#10;&#10;℗ 2008 Heads Up International&#10;&#10;Released on: 2008-01-01&#10;&#10;Producer, Associated  Performer, Bass  Guitar, Vocals: Esperanza Spalding&#10;Producer, Co- Producer: Niño Josele&#10;Associated  Performer, Drums: Otis Brown&#10;Associated  Performer, Percussion: Jamey Haddad&#10;Associated  Performer, Piano: Leo Genovese&#10;Composer: Vinícius de Moraes&#10;Composer: Baden Powell&#10;&#10;Auto-generated by YouTube." id="80" name="Google Shape;80;p17" title="Samba Em Preludio">
            <a:hlinkClick r:id="rId5"/>
          </p:cNvPr>
          <p:cNvPicPr preferRelativeResize="0"/>
          <p:nvPr/>
        </p:nvPicPr>
        <p:blipFill>
          <a:blip r:embed="rId6">
            <a:alphaModFix/>
          </a:blip>
          <a:stretch>
            <a:fillRect/>
          </a:stretch>
        </p:blipFill>
        <p:spPr>
          <a:xfrm>
            <a:off x="606475" y="1071575"/>
            <a:ext cx="3809726" cy="2785925"/>
          </a:xfrm>
          <a:prstGeom prst="rect">
            <a:avLst/>
          </a:prstGeom>
          <a:noFill/>
          <a:ln>
            <a:noFill/>
          </a:ln>
        </p:spPr>
      </p:pic>
      <p:sp>
        <p:nvSpPr>
          <p:cNvPr id="81" name="Google Shape;81;p17"/>
          <p:cNvSpPr txBox="1"/>
          <p:nvPr/>
        </p:nvSpPr>
        <p:spPr>
          <a:xfrm>
            <a:off x="279650" y="305625"/>
            <a:ext cx="1308000" cy="31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Slide 3</a:t>
            </a:r>
            <a:endParaRPr>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pic>
        <p:nvPicPr>
          <p:cNvPr descr="Buy the Pink Panther Theme:  &#10;iTunes - http://smarturl.it/HM_EHM_iTunes?IQid=ytd.hm.pp&#10;Stream the Pink Panther Theme:&#10;Spotify - http://smarturl.it/HM_EHM_Sptfy?IQid=ytd.hm.pp&#10;&#10;About the album: &#10;A household name since his song &quot;Moon River&quot; from Breakfast At Tiffany's became a standard,Henry Mancini parlayed a career in film scoring into unique &quot;crossover&quot; popularity as one of the best-selling easy listening artists of the 1960s and 1970s. Mancini won 20 Grammys, four Oscars and a Golden Globe for his catchy but debonair music, memorable for its highly original melodies and its plush, jazz-inflected sound.&#10;&#10;Like Henry Mancini on Facebook - http://smarturl.it/HenryMancini_FB?IQid=ytd.hm.pp&#10;Subscribe to the Henry Mancini YouTube Channel - http://smarturl.it/Sub_HManciniVEVO?IQid=ytd.hm.pp&#10;&#10;The Pink Panther Theme (From The Pink Panther) (Audio). Originally Recorded 1963 Sony Music Entertainment" id="86" name="Google Shape;86;p18" title="Henry Mancini - The Pink Panther Theme (From The Pink Panther) (Audio)">
            <a:hlinkClick r:id="rId3"/>
          </p:cNvPr>
          <p:cNvPicPr preferRelativeResize="0"/>
          <p:nvPr/>
        </p:nvPicPr>
        <p:blipFill>
          <a:blip r:embed="rId4">
            <a:alphaModFix/>
          </a:blip>
          <a:stretch>
            <a:fillRect/>
          </a:stretch>
        </p:blipFill>
        <p:spPr>
          <a:xfrm>
            <a:off x="616050" y="1044075"/>
            <a:ext cx="3656050" cy="2742125"/>
          </a:xfrm>
          <a:prstGeom prst="rect">
            <a:avLst/>
          </a:prstGeom>
          <a:noFill/>
          <a:ln>
            <a:noFill/>
          </a:ln>
        </p:spPr>
      </p:pic>
      <p:pic>
        <p:nvPicPr>
          <p:cNvPr descr="theme song of Horror movie JAWS" id="87" name="Google Shape;87;p18" title="Jaws - Theme song">
            <a:hlinkClick r:id="rId5"/>
          </p:cNvPr>
          <p:cNvPicPr preferRelativeResize="0"/>
          <p:nvPr/>
        </p:nvPicPr>
        <p:blipFill>
          <a:blip r:embed="rId6">
            <a:alphaModFix/>
          </a:blip>
          <a:stretch>
            <a:fillRect/>
          </a:stretch>
        </p:blipFill>
        <p:spPr>
          <a:xfrm>
            <a:off x="4698309" y="1044075"/>
            <a:ext cx="3812316" cy="2742125"/>
          </a:xfrm>
          <a:prstGeom prst="rect">
            <a:avLst/>
          </a:prstGeom>
          <a:noFill/>
          <a:ln>
            <a:noFill/>
          </a:ln>
        </p:spPr>
      </p:pic>
      <p:sp>
        <p:nvSpPr>
          <p:cNvPr id="88" name="Google Shape;88;p18"/>
          <p:cNvSpPr txBox="1"/>
          <p:nvPr/>
        </p:nvSpPr>
        <p:spPr>
          <a:xfrm>
            <a:off x="279650" y="305625"/>
            <a:ext cx="1308000" cy="31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Slide 4</a:t>
            </a:r>
            <a:endParaRPr>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pic>
        <p:nvPicPr>
          <p:cNvPr descr="Marcus Santos and Grooversity performs Batujexá / Batidão&#10;&#10;Products used in this video:&#10;&#10;LP Wood Surdos with Legs&#10;LP3018&#10;LP3020&#10;&#10;LP Aluminum Surdo with Legs&#10;LP3118&#10;&#10;LP Aluminum Repinique&#10;LP310&#10;LP312&#10;&#10;LP Caixa&#10;LP3212&#10;&#10;LP Durian Wood Congas&#10;LP559Z-D&#10;LP552Z-D&#10;&#10;LP Slide Mount Double Conga Stand&#10;LP290S&#10;&#10;LP Timbau&#10;LP3314&#10;&#10;Collapsible Cradle Stand&#10;LP636&#10;&#10;LP Agogo Bells, Standard&#10;LP231A&#10;&#10;LP LP204A Black Beauty Cowbell&#10;LP204A" id="93" name="Google Shape;93;p19" title="Marcus Santos and Grooversity - Batujexá / Batidão">
            <a:hlinkClick r:id="rId3"/>
          </p:cNvPr>
          <p:cNvPicPr preferRelativeResize="0"/>
          <p:nvPr/>
        </p:nvPicPr>
        <p:blipFill>
          <a:blip r:embed="rId4">
            <a:alphaModFix/>
          </a:blip>
          <a:stretch>
            <a:fillRect/>
          </a:stretch>
        </p:blipFill>
        <p:spPr>
          <a:xfrm>
            <a:off x="1718960" y="623025"/>
            <a:ext cx="5706100" cy="4104300"/>
          </a:xfrm>
          <a:prstGeom prst="rect">
            <a:avLst/>
          </a:prstGeom>
          <a:noFill/>
          <a:ln>
            <a:noFill/>
          </a:ln>
        </p:spPr>
      </p:pic>
      <p:sp>
        <p:nvSpPr>
          <p:cNvPr id="94" name="Google Shape;94;p19"/>
          <p:cNvSpPr txBox="1"/>
          <p:nvPr/>
        </p:nvSpPr>
        <p:spPr>
          <a:xfrm>
            <a:off x="279650" y="305625"/>
            <a:ext cx="1308000" cy="31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Slide 5</a:t>
            </a:r>
            <a:endParaRPr>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pic>
        <p:nvPicPr>
          <p:cNvPr descr="http://Ticketkids.com --- Tickets to concerts, sporting events, stage shows and more. &#10; &#10;A Tribe Called Quest - Can I Kick It. From The 1990 album People's Instinctive Travels and the Paths of Rhythm. Contains samples from Lou Reed's &quot;Walk On The Wild Side&quot;, Ian Dury And The Blockheads &quot;What A Waste&quot;, Lonnie Liston Smith &quot;Spinning Wheels&quot;, and Prokofiev's &quot;Dance Of The Knights&quot;." id="99" name="Google Shape;99;p20" title="A Tribe Called Quest - Can I Kick It">
            <a:hlinkClick r:id="rId3"/>
          </p:cNvPr>
          <p:cNvPicPr preferRelativeResize="0"/>
          <p:nvPr/>
        </p:nvPicPr>
        <p:blipFill>
          <a:blip r:embed="rId4">
            <a:alphaModFix/>
          </a:blip>
          <a:stretch>
            <a:fillRect/>
          </a:stretch>
        </p:blipFill>
        <p:spPr>
          <a:xfrm>
            <a:off x="2220350" y="808015"/>
            <a:ext cx="4703300" cy="3527475"/>
          </a:xfrm>
          <a:prstGeom prst="rect">
            <a:avLst/>
          </a:prstGeom>
          <a:noFill/>
          <a:ln>
            <a:noFill/>
          </a:ln>
        </p:spPr>
      </p:pic>
      <p:sp>
        <p:nvSpPr>
          <p:cNvPr id="100" name="Google Shape;100;p20"/>
          <p:cNvSpPr txBox="1"/>
          <p:nvPr/>
        </p:nvSpPr>
        <p:spPr>
          <a:xfrm>
            <a:off x="279650" y="305625"/>
            <a:ext cx="1308000" cy="31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Slide 6</a:t>
            </a:r>
            <a:endParaRPr>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pic>
        <p:nvPicPr>
          <p:cNvPr descr="Beloved Israel &quot;Iz&quot; Ka'ano'i Kamakawiwo'Ole sings his renowned medley of &quot;Somewhere Over the Rainbow&quot; and &quot;What a Wonderful World.&quot; Israel was among the most celebrated of Hawaiian performers with a kind and gentle spirit that is evident in his touching voice. He tragically died in 1997 of an heart attack at an early age (38) and has been sorely missed by his many adoring fans.  &#10; &#10;According to Wikipedia: &quot;The Hawaii State Flag flew at half-staff on July 10, 1997, the day of Kamakawiwoʻole's funeral. His koa wood coffin lay in state at the Capitol building in Honolulu. He was the third person in Hawaiian history to be awarded this honor, and the only one who was not a government official. Approximately ten thousand people attended the funeral.&quot; &#10; &#10;The 64 photos of Rainbows were selected from Google and Bing image searches for &quot;rainbow&quot; to help visualize Israel's soaring words and melodious Spirit that still touches and inspires our deep places many years after he has gone. Thank you Israel Kamakawiwo'Ole." id="105" name="Google Shape;105;p21" title="Somewhere Over the Rainbow by Israel Kamakawiwo'Ole">
            <a:hlinkClick r:id="rId3"/>
          </p:cNvPr>
          <p:cNvPicPr preferRelativeResize="0"/>
          <p:nvPr/>
        </p:nvPicPr>
        <p:blipFill>
          <a:blip r:embed="rId4">
            <a:alphaModFix/>
          </a:blip>
          <a:stretch>
            <a:fillRect/>
          </a:stretch>
        </p:blipFill>
        <p:spPr>
          <a:xfrm>
            <a:off x="2018388" y="656538"/>
            <a:ext cx="5107225" cy="3830425"/>
          </a:xfrm>
          <a:prstGeom prst="rect">
            <a:avLst/>
          </a:prstGeom>
          <a:noFill/>
          <a:ln>
            <a:noFill/>
          </a:ln>
        </p:spPr>
      </p:pic>
      <p:sp>
        <p:nvSpPr>
          <p:cNvPr id="106" name="Google Shape;106;p21"/>
          <p:cNvSpPr txBox="1"/>
          <p:nvPr/>
        </p:nvSpPr>
        <p:spPr>
          <a:xfrm>
            <a:off x="279650" y="305625"/>
            <a:ext cx="1308000" cy="31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Slide 7</a:t>
            </a: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