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Century Gothic"/>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CenturyGothic-regular.fntdata"/><Relationship Id="rId10" Type="http://schemas.openxmlformats.org/officeDocument/2006/relationships/slide" Target="slides/slide5.xml"/><Relationship Id="rId13" Type="http://schemas.openxmlformats.org/officeDocument/2006/relationships/font" Target="fonts/CenturyGothic-italic.fntdata"/><Relationship Id="rId12" Type="http://schemas.openxmlformats.org/officeDocument/2006/relationships/font" Target="fonts/CenturyGothic-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CenturyGothic-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7efdd3e25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7efdd3e25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What does this diagram show? Turn and talk with a partner. Although the heading is “Your Vocal Cords,” this diagram actually</a:t>
            </a:r>
            <a:endParaRPr/>
          </a:p>
          <a:p>
            <a:pPr indent="0" lvl="0" marL="0" rtl="0" algn="l">
              <a:spcBef>
                <a:spcPts val="0"/>
              </a:spcBef>
              <a:spcAft>
                <a:spcPts val="0"/>
              </a:spcAft>
              <a:buClr>
                <a:schemeClr val="dk1"/>
              </a:buClr>
              <a:buSzPts val="1100"/>
              <a:buFont typeface="Arial"/>
              <a:buNone/>
            </a:pPr>
            <a:r>
              <a:rPr lang="en"/>
              <a:t>shows all the parts of the body involved in producing sound with our</a:t>
            </a:r>
            <a:endParaRPr/>
          </a:p>
          <a:p>
            <a:pPr indent="0" lvl="0" marL="0" rtl="0" algn="l">
              <a:spcBef>
                <a:spcPts val="0"/>
              </a:spcBef>
              <a:spcAft>
                <a:spcPts val="0"/>
              </a:spcAft>
              <a:buClr>
                <a:schemeClr val="dk1"/>
              </a:buClr>
              <a:buSzPts val="1100"/>
              <a:buFont typeface="Arial"/>
              <a:buNone/>
            </a:pPr>
            <a:r>
              <a:rPr lang="en"/>
              <a:t>voices.</a:t>
            </a:r>
            <a:endParaRPr/>
          </a:p>
          <a:p>
            <a:pPr indent="0" lvl="0" marL="0" rtl="0" algn="l">
              <a:spcBef>
                <a:spcPts val="0"/>
              </a:spcBef>
              <a:spcAft>
                <a:spcPts val="0"/>
              </a:spcAft>
              <a:buClr>
                <a:schemeClr val="dk1"/>
              </a:buClr>
              <a:buSzPts val="1100"/>
              <a:buFont typeface="Arial"/>
              <a:buNone/>
            </a:pPr>
            <a:r>
              <a:rPr lang="en"/>
              <a:t>As I read the text, refer to the diagram and move your finger to the</a:t>
            </a:r>
            <a:endParaRPr/>
          </a:p>
          <a:p>
            <a:pPr indent="0" lvl="0" marL="0" rtl="0" algn="l">
              <a:spcBef>
                <a:spcPts val="0"/>
              </a:spcBef>
              <a:spcAft>
                <a:spcPts val="0"/>
              </a:spcAft>
              <a:buClr>
                <a:schemeClr val="dk1"/>
              </a:buClr>
              <a:buSzPts val="1100"/>
              <a:buFont typeface="Arial"/>
              <a:buNone/>
            </a:pPr>
            <a:r>
              <a:rPr lang="en"/>
              <a:t>different parts of your body that produce sound.</a:t>
            </a:r>
            <a:endParaRPr/>
          </a:p>
          <a:p>
            <a:pPr indent="0" lvl="0" marL="0" rtl="0" algn="l">
              <a:spcBef>
                <a:spcPts val="0"/>
              </a:spcBef>
              <a:spcAft>
                <a:spcPts val="0"/>
              </a:spcAft>
              <a:buClr>
                <a:schemeClr val="dk1"/>
              </a:buClr>
              <a:buSzPts val="1100"/>
              <a:buFont typeface="Arial"/>
              <a:buNone/>
            </a:pPr>
            <a:r>
              <a:rPr lang="en"/>
              <a:t>Click forward on the slide to show the text box. Read slowly, encouraging</a:t>
            </a:r>
            <a:endParaRPr/>
          </a:p>
          <a:p>
            <a:pPr indent="0" lvl="0" marL="0" rtl="0" algn="l">
              <a:spcBef>
                <a:spcPts val="0"/>
              </a:spcBef>
              <a:spcAft>
                <a:spcPts val="0"/>
              </a:spcAft>
              <a:buClr>
                <a:schemeClr val="dk1"/>
              </a:buClr>
              <a:buSzPts val="1100"/>
              <a:buFont typeface="Arial"/>
              <a:buNone/>
            </a:pPr>
            <a:r>
              <a:rPr lang="en"/>
              <a:t>children to first find their lungs, then larynx. Invite children to make</a:t>
            </a:r>
            <a:endParaRPr/>
          </a:p>
          <a:p>
            <a:pPr indent="0" lvl="0" marL="0" rtl="0" algn="l">
              <a:spcBef>
                <a:spcPts val="0"/>
              </a:spcBef>
              <a:spcAft>
                <a:spcPts val="0"/>
              </a:spcAft>
              <a:buClr>
                <a:schemeClr val="dk1"/>
              </a:buClr>
              <a:buSzPts val="1100"/>
              <a:buFont typeface="Arial"/>
              <a:buNone/>
            </a:pPr>
            <a:r>
              <a:rPr lang="en"/>
              <a:t>different pitched sounds and feel their larynx move.</a:t>
            </a:r>
            <a:endParaRPr/>
          </a:p>
          <a:p>
            <a:pPr indent="0" lvl="0" marL="0" rtl="0" algn="l">
              <a:spcBef>
                <a:spcPts val="0"/>
              </a:spcBef>
              <a:spcAft>
                <a:spcPts val="0"/>
              </a:spcAft>
              <a:buClr>
                <a:schemeClr val="dk1"/>
              </a:buClr>
              <a:buSzPts val="1100"/>
              <a:buFont typeface="Arial"/>
              <a:buNone/>
            </a:pPr>
            <a:r>
              <a:rPr lang="en"/>
              <a:t>The author and illustrator did not include this information here: the</a:t>
            </a:r>
            <a:endParaRPr/>
          </a:p>
          <a:p>
            <a:pPr indent="0" lvl="0" marL="0" rtl="0" algn="l">
              <a:spcBef>
                <a:spcPts val="0"/>
              </a:spcBef>
              <a:spcAft>
                <a:spcPts val="0"/>
              </a:spcAft>
              <a:buClr>
                <a:schemeClr val="dk1"/>
              </a:buClr>
              <a:buSzPts val="1100"/>
              <a:buFont typeface="Arial"/>
              <a:buNone/>
            </a:pPr>
            <a:r>
              <a:rPr lang="en"/>
              <a:t>actual vocal cords are small, stretchy muscles inside of the larynx.</a:t>
            </a:r>
            <a:endParaRPr/>
          </a:p>
          <a:p>
            <a:pPr indent="0" lvl="0" marL="0" rtl="0" algn="l">
              <a:spcBef>
                <a:spcPts val="0"/>
              </a:spcBef>
              <a:spcAft>
                <a:spcPts val="0"/>
              </a:spcAft>
              <a:buClr>
                <a:schemeClr val="dk1"/>
              </a:buClr>
              <a:buSzPts val="1100"/>
              <a:buFont typeface="Arial"/>
              <a:buNone/>
            </a:pPr>
            <a:r>
              <a:rPr lang="en"/>
              <a:t>Since the term “vocal cords” is in bold, we know we can find it in the</a:t>
            </a:r>
            <a:endParaRPr/>
          </a:p>
          <a:p>
            <a:pPr indent="0" lvl="0" marL="0" rtl="0" algn="l">
              <a:spcBef>
                <a:spcPts val="0"/>
              </a:spcBef>
              <a:spcAft>
                <a:spcPts val="0"/>
              </a:spcAft>
              <a:buClr>
                <a:schemeClr val="dk1"/>
              </a:buClr>
              <a:buSzPts val="1100"/>
              <a:buFont typeface="Arial"/>
              <a:buNone/>
            </a:pPr>
            <a:r>
              <a:rPr lang="en"/>
              <a:t>glossary. Let’s see if there is any additional information about vocal</a:t>
            </a:r>
            <a:endParaRPr/>
          </a:p>
          <a:p>
            <a:pPr indent="0" lvl="0" marL="0" rtl="0" algn="l">
              <a:spcBef>
                <a:spcPts val="0"/>
              </a:spcBef>
              <a:spcAft>
                <a:spcPts val="0"/>
              </a:spcAft>
              <a:buClr>
                <a:schemeClr val="dk1"/>
              </a:buClr>
              <a:buSzPts val="1100"/>
              <a:buFont typeface="Arial"/>
              <a:buNone/>
            </a:pPr>
            <a:r>
              <a:rPr lang="en"/>
              <a:t>cords.</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7efdd3e25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7efdd3e25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What questions do you have about how our voices produce, or</a:t>
            </a:r>
            <a:endParaRPr/>
          </a:p>
          <a:p>
            <a:pPr indent="0" lvl="0" marL="0" rtl="0" algn="l">
              <a:spcBef>
                <a:spcPts val="0"/>
              </a:spcBef>
              <a:spcAft>
                <a:spcPts val="0"/>
              </a:spcAft>
              <a:buClr>
                <a:schemeClr val="dk1"/>
              </a:buClr>
              <a:buSzPts val="1100"/>
              <a:buFont typeface="Arial"/>
              <a:buNone/>
            </a:pPr>
            <a:r>
              <a:rPr lang="en"/>
              <a:t>make, sound? What are you wondering or confused about?</a:t>
            </a:r>
            <a:endParaRPr/>
          </a:p>
          <a:p>
            <a:pPr indent="0" lvl="0" marL="0" rtl="0" algn="l">
              <a:spcBef>
                <a:spcPts val="0"/>
              </a:spcBef>
              <a:spcAft>
                <a:spcPts val="0"/>
              </a:spcAft>
              <a:buClr>
                <a:schemeClr val="dk1"/>
              </a:buClr>
              <a:buSzPts val="1100"/>
              <a:buFont typeface="Arial"/>
              <a:buNone/>
            </a:pPr>
            <a:r>
              <a:rPr lang="en"/>
              <a:t>Record these questions on the chart with children’s initials next to each</a:t>
            </a:r>
            <a:endParaRPr/>
          </a:p>
          <a:p>
            <a:pPr indent="0" lvl="0" marL="0" rtl="0" algn="l">
              <a:spcBef>
                <a:spcPts val="0"/>
              </a:spcBef>
              <a:spcAft>
                <a:spcPts val="0"/>
              </a:spcAft>
              <a:buClr>
                <a:schemeClr val="dk1"/>
              </a:buClr>
              <a:buSzPts val="1100"/>
              <a:buFont typeface="Arial"/>
              <a:buNone/>
            </a:pPr>
            <a:r>
              <a:rPr lang="en"/>
              <a:t>question.</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7efdd3e25b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7efdd3e25b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What does this diagram show?</a:t>
            </a:r>
            <a:endParaRPr/>
          </a:p>
          <a:p>
            <a:pPr indent="0" lvl="0" marL="0" rtl="0" algn="l">
              <a:spcBef>
                <a:spcPts val="0"/>
              </a:spcBef>
              <a:spcAft>
                <a:spcPts val="0"/>
              </a:spcAft>
              <a:buClr>
                <a:schemeClr val="dk1"/>
              </a:buClr>
              <a:buSzPts val="1100"/>
              <a:buFont typeface="Arial"/>
              <a:buNone/>
            </a:pPr>
            <a:r>
              <a:rPr lang="en"/>
              <a:t>When someone talks or sings, their vocal cords produce sound. Our</a:t>
            </a:r>
            <a:endParaRPr/>
          </a:p>
          <a:p>
            <a:pPr indent="0" lvl="0" marL="0" rtl="0" algn="l">
              <a:spcBef>
                <a:spcPts val="0"/>
              </a:spcBef>
              <a:spcAft>
                <a:spcPts val="0"/>
              </a:spcAft>
              <a:buClr>
                <a:schemeClr val="dk1"/>
              </a:buClr>
              <a:buSzPts val="1100"/>
              <a:buFont typeface="Arial"/>
              <a:buNone/>
            </a:pPr>
            <a:r>
              <a:rPr lang="en"/>
              <a:t>ears receive those sounds.</a:t>
            </a:r>
            <a:endParaRPr/>
          </a:p>
          <a:p>
            <a:pPr indent="0" lvl="0" marL="0" rtl="0" algn="l">
              <a:spcBef>
                <a:spcPts val="0"/>
              </a:spcBef>
              <a:spcAft>
                <a:spcPts val="0"/>
              </a:spcAft>
              <a:buClr>
                <a:schemeClr val="dk1"/>
              </a:buClr>
              <a:buSzPts val="1100"/>
              <a:buFont typeface="Arial"/>
              <a:buNone/>
            </a:pPr>
            <a:r>
              <a:rPr lang="en"/>
              <a:t>As I read the text, refer to the diagram and imagine the path the</a:t>
            </a:r>
            <a:endParaRPr/>
          </a:p>
          <a:p>
            <a:pPr indent="0" lvl="0" marL="0" rtl="0" algn="l">
              <a:spcBef>
                <a:spcPts val="0"/>
              </a:spcBef>
              <a:spcAft>
                <a:spcPts val="0"/>
              </a:spcAft>
              <a:buClr>
                <a:schemeClr val="dk1"/>
              </a:buClr>
              <a:buSzPts val="1100"/>
              <a:buFont typeface="Arial"/>
              <a:buNone/>
            </a:pPr>
            <a:r>
              <a:rPr lang="en"/>
              <a:t>sound takes into your ear.</a:t>
            </a:r>
            <a:endParaRPr/>
          </a:p>
          <a:p>
            <a:pPr indent="0" lvl="0" marL="0" rtl="0" algn="l">
              <a:spcBef>
                <a:spcPts val="0"/>
              </a:spcBef>
              <a:spcAft>
                <a:spcPts val="0"/>
              </a:spcAft>
              <a:buClr>
                <a:schemeClr val="dk1"/>
              </a:buClr>
              <a:buSzPts val="1100"/>
              <a:buFont typeface="Arial"/>
              <a:buNone/>
            </a:pPr>
            <a:r>
              <a:rPr lang="en"/>
              <a:t>Please do not put your fingers inside your ears; these body</a:t>
            </a:r>
            <a:endParaRPr/>
          </a:p>
          <a:p>
            <a:pPr indent="0" lvl="0" marL="0" rtl="0" algn="l">
              <a:spcBef>
                <a:spcPts val="0"/>
              </a:spcBef>
              <a:spcAft>
                <a:spcPts val="0"/>
              </a:spcAft>
              <a:buClr>
                <a:schemeClr val="dk1"/>
              </a:buClr>
              <a:buSzPts val="1100"/>
              <a:buFont typeface="Arial"/>
              <a:buNone/>
            </a:pPr>
            <a:r>
              <a:rPr lang="en"/>
              <a:t>structures that allow us to hear are very delicate!</a:t>
            </a:r>
            <a:endParaRPr/>
          </a:p>
          <a:p>
            <a:pPr indent="0" lvl="0" marL="0" rtl="0" algn="l">
              <a:spcBef>
                <a:spcPts val="0"/>
              </a:spcBef>
              <a:spcAft>
                <a:spcPts val="0"/>
              </a:spcAft>
              <a:buClr>
                <a:schemeClr val="dk1"/>
              </a:buClr>
              <a:buSzPts val="1100"/>
              <a:buFont typeface="Arial"/>
              <a:buNone/>
            </a:pPr>
            <a:r>
              <a:rPr lang="en"/>
              <a:t>Click forward on the slide to show the text box. Read slowly.</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ccb0c0cbd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ccb0c0cbd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www.youtube.com/watch?v=EAHExoZIgjM" TargetMode="External"/><Relationship Id="rId4" Type="http://schemas.openxmlformats.org/officeDocument/2006/relationships/image" Target="../media/image2.jpg"/><Relationship Id="rId5" Type="http://schemas.openxmlformats.org/officeDocument/2006/relationships/hyperlink" Target="http://www.youtube.com/watch?v=xLGyKCsTDQI" TargetMode="External"/><Relationship Id="rId6"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815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Sounds All Around</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Text Talk Week 1, Day 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id="60" name="Google Shape;60;p14"/>
          <p:cNvPicPr preferRelativeResize="0"/>
          <p:nvPr/>
        </p:nvPicPr>
        <p:blipFill rotWithShape="1">
          <a:blip r:embed="rId3">
            <a:alphaModFix/>
          </a:blip>
          <a:srcRect b="62659" l="33958" r="3084" t="678"/>
          <a:stretch/>
        </p:blipFill>
        <p:spPr>
          <a:xfrm rot="-5400000">
            <a:off x="275101" y="773074"/>
            <a:ext cx="4802125" cy="3619127"/>
          </a:xfrm>
          <a:prstGeom prst="rect">
            <a:avLst/>
          </a:prstGeom>
          <a:noFill/>
          <a:ln>
            <a:noFill/>
          </a:ln>
        </p:spPr>
      </p:pic>
      <p:sp>
        <p:nvSpPr>
          <p:cNvPr id="61" name="Google Shape;61;p14"/>
          <p:cNvSpPr txBox="1"/>
          <p:nvPr/>
        </p:nvSpPr>
        <p:spPr>
          <a:xfrm>
            <a:off x="4694075" y="461925"/>
            <a:ext cx="4082400" cy="4294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62" name="Google Shape;62;p14"/>
          <p:cNvPicPr preferRelativeResize="0"/>
          <p:nvPr/>
        </p:nvPicPr>
        <p:blipFill rotWithShape="1">
          <a:blip r:embed="rId3">
            <a:alphaModFix/>
          </a:blip>
          <a:srcRect b="64261" l="8995" r="65974" t="926"/>
          <a:stretch/>
        </p:blipFill>
        <p:spPr>
          <a:xfrm rot="-5400000">
            <a:off x="5532027" y="-60075"/>
            <a:ext cx="2161374" cy="3890527"/>
          </a:xfrm>
          <a:prstGeom prst="rect">
            <a:avLst/>
          </a:prstGeom>
          <a:noFill/>
          <a:ln>
            <a:noFill/>
          </a:ln>
        </p:spPr>
      </p:pic>
      <p:sp>
        <p:nvSpPr>
          <p:cNvPr id="63" name="Google Shape;63;p14"/>
          <p:cNvSpPr txBox="1"/>
          <p:nvPr/>
        </p:nvSpPr>
        <p:spPr>
          <a:xfrm>
            <a:off x="21625" y="64675"/>
            <a:ext cx="6121200" cy="71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1</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gtEl>
                                        <p:attrNameLst>
                                          <p:attrName>style.visibility</p:attrName>
                                        </p:attrNameLst>
                                      </p:cBhvr>
                                      <p:to>
                                        <p:strVal val="visible"/>
                                      </p:to>
                                    </p:set>
                                    <p:animEffect filter="fade" transition="in">
                                      <p:cBhvr>
                                        <p:cTn dur="1000"/>
                                        <p:tgtEl>
                                          <p:spTgt spid="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nvSpPr>
        <p:spPr>
          <a:xfrm>
            <a:off x="552150" y="989250"/>
            <a:ext cx="8039700" cy="33261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b="1" lang="en" sz="3000">
                <a:latin typeface="Century Gothic"/>
                <a:ea typeface="Century Gothic"/>
                <a:cs typeface="Century Gothic"/>
                <a:sym typeface="Century Gothic"/>
              </a:rPr>
              <a:t>v</a:t>
            </a:r>
            <a:r>
              <a:rPr b="1" lang="en" sz="3000">
                <a:latin typeface="Century Gothic"/>
                <a:ea typeface="Century Gothic"/>
                <a:cs typeface="Century Gothic"/>
                <a:sym typeface="Century Gothic"/>
              </a:rPr>
              <a:t>ocal cords</a:t>
            </a:r>
            <a:r>
              <a:rPr lang="en" sz="3000">
                <a:latin typeface="Century Gothic"/>
                <a:ea typeface="Century Gothic"/>
                <a:cs typeface="Century Gothic"/>
                <a:sym typeface="Century Gothic"/>
              </a:rPr>
              <a:t>: the parts of our throat that vibrate when air passes over them, allowing us to make sounds when we talk and sing</a:t>
            </a:r>
            <a:endParaRPr sz="3000">
              <a:latin typeface="Century Gothic"/>
              <a:ea typeface="Century Gothic"/>
              <a:cs typeface="Century Gothic"/>
              <a:sym typeface="Century Gothic"/>
            </a:endParaRPr>
          </a:p>
        </p:txBody>
      </p:sp>
      <p:sp>
        <p:nvSpPr>
          <p:cNvPr id="69" name="Google Shape;69;p15"/>
          <p:cNvSpPr txBox="1"/>
          <p:nvPr/>
        </p:nvSpPr>
        <p:spPr>
          <a:xfrm>
            <a:off x="21625" y="64675"/>
            <a:ext cx="6121200" cy="71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2</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pic>
        <p:nvPicPr>
          <p:cNvPr id="74" name="Google Shape;74;p16"/>
          <p:cNvPicPr preferRelativeResize="0"/>
          <p:nvPr/>
        </p:nvPicPr>
        <p:blipFill rotWithShape="1">
          <a:blip r:embed="rId3">
            <a:alphaModFix/>
          </a:blip>
          <a:srcRect b="60346" l="34097" r="4808" t="3106"/>
          <a:stretch/>
        </p:blipFill>
        <p:spPr>
          <a:xfrm rot="-5400000">
            <a:off x="480413" y="747261"/>
            <a:ext cx="4632426" cy="3586102"/>
          </a:xfrm>
          <a:prstGeom prst="rect">
            <a:avLst/>
          </a:prstGeom>
          <a:noFill/>
          <a:ln>
            <a:noFill/>
          </a:ln>
        </p:spPr>
      </p:pic>
      <p:pic>
        <p:nvPicPr>
          <p:cNvPr id="75" name="Google Shape;75;p16"/>
          <p:cNvPicPr preferRelativeResize="0"/>
          <p:nvPr/>
        </p:nvPicPr>
        <p:blipFill rotWithShape="1">
          <a:blip r:embed="rId3">
            <a:alphaModFix/>
          </a:blip>
          <a:srcRect b="62291" l="8140" r="65498" t="4493"/>
          <a:stretch/>
        </p:blipFill>
        <p:spPr>
          <a:xfrm rot="-5400000">
            <a:off x="5738463" y="405262"/>
            <a:ext cx="2189175" cy="3569651"/>
          </a:xfrm>
          <a:prstGeom prst="rect">
            <a:avLst/>
          </a:prstGeom>
          <a:noFill/>
          <a:ln>
            <a:noFill/>
          </a:ln>
        </p:spPr>
      </p:pic>
      <p:sp>
        <p:nvSpPr>
          <p:cNvPr id="76" name="Google Shape;76;p16"/>
          <p:cNvSpPr txBox="1"/>
          <p:nvPr/>
        </p:nvSpPr>
        <p:spPr>
          <a:xfrm>
            <a:off x="21625" y="64675"/>
            <a:ext cx="6121200" cy="71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3</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gtEl>
                                        <p:attrNameLst>
                                          <p:attrName>style.visibility</p:attrName>
                                        </p:attrNameLst>
                                      </p:cBhvr>
                                      <p:to>
                                        <p:strVal val="visible"/>
                                      </p:to>
                                    </p:set>
                                    <p:animEffect filter="fade" transition="in">
                                      <p:cBhvr>
                                        <p:cTn dur="1000"/>
                                        <p:tgtEl>
                                          <p:spTgt spid="7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pic>
        <p:nvPicPr>
          <p:cNvPr descr="The Beatbox. Our instrument. Nobody gives it to us. Instead we carve it out of ourselves to speak music into the world. &#10;&#10;To some beatboxing might seem hard or might look complex. I am here to break down the fundamentals of our instrument and show you just how easy it is to get started. &#10;&#10;I hope this video offered you something new whether you are a beginner or a pro. I am a true believer that the fundamentals of anything are always worth revisiting. If you have any questions write them in the comments below. Have a great day everyone!&#10;&#10;Email me: bookspencerx@gmail.com&#10;&#10;Follow me!&#10;Instagram: @iamspencerx&#10;Twitter: @iamspencerx&#10;Snapchat: spencerbeatbox&#10;Facebook: http://www.facebook.com/spencerbeatbox&#10;&#10;Filmed by Gigi Pricilla &#10;@magicallygigi" id="81" name="Google Shape;81;p17" title="How To Beatbox Basics in 1 Minute">
            <a:hlinkClick r:id="rId3"/>
          </p:cNvPr>
          <p:cNvPicPr preferRelativeResize="0"/>
          <p:nvPr/>
        </p:nvPicPr>
        <p:blipFill>
          <a:blip r:embed="rId4">
            <a:alphaModFix/>
          </a:blip>
          <a:stretch>
            <a:fillRect/>
          </a:stretch>
        </p:blipFill>
        <p:spPr>
          <a:xfrm>
            <a:off x="764450" y="659731"/>
            <a:ext cx="3517200" cy="2637894"/>
          </a:xfrm>
          <a:prstGeom prst="rect">
            <a:avLst/>
          </a:prstGeom>
          <a:noFill/>
          <a:ln>
            <a:noFill/>
          </a:ln>
        </p:spPr>
      </p:pic>
      <p:sp>
        <p:nvSpPr>
          <p:cNvPr id="82" name="Google Shape;82;p17"/>
          <p:cNvSpPr txBox="1"/>
          <p:nvPr/>
        </p:nvSpPr>
        <p:spPr>
          <a:xfrm>
            <a:off x="820850" y="3684175"/>
            <a:ext cx="34044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latin typeface="Century Gothic"/>
                <a:ea typeface="Century Gothic"/>
                <a:cs typeface="Century Gothic"/>
                <a:sym typeface="Century Gothic"/>
              </a:rPr>
              <a:t>Beatboxing video 1</a:t>
            </a:r>
            <a:endParaRPr>
              <a:latin typeface="Century Gothic"/>
              <a:ea typeface="Century Gothic"/>
              <a:cs typeface="Century Gothic"/>
              <a:sym typeface="Century Gothic"/>
            </a:endParaRPr>
          </a:p>
        </p:txBody>
      </p:sp>
      <p:pic>
        <p:nvPicPr>
          <p:cNvPr descr="Nicole shows off her talents Nicole Paris was born and raised in St. Louis, Missouri. In 2012 she was awarded an Associate of Science degree in Culinary Arts from Johnson and Wales University located in Charlotte, North Carolina. After graduating she decide to pursue a childhood passion of hers, freestyle beatboxing. The passion and appreciation of this artistic form encouraged the newly founded organization Drop the Beats. This community based organization provides educational events and a platform for like-minded artist. Nicole has contribute her professional skills to various events held in the Saint Louis, Mo. and Charlotte NC area. She was labeled after appearing on KTVI 2 news with Tim Ezell and April Simpson as the &quot;Best Female Beat-boxer in the Saint Louis area”. Nicole now travels around the world sharing her elevated talent to entertain and lift the spirit of all individuals. She is also laboring to translate the beat-box art form into a children’s book slated to release by Reveal Publication. This talk was given at a TEDx event using the TED conference format but independently organized by a local community. Learn more at https://www.ted.com/tedx" id="83" name="Google Shape;83;p17" title="Beat Box | Nicole Paris | TEDxGatewayArch">
            <a:hlinkClick r:id="rId5"/>
          </p:cNvPr>
          <p:cNvPicPr preferRelativeResize="0"/>
          <p:nvPr/>
        </p:nvPicPr>
        <p:blipFill>
          <a:blip r:embed="rId6">
            <a:alphaModFix/>
          </a:blip>
          <a:stretch>
            <a:fillRect/>
          </a:stretch>
        </p:blipFill>
        <p:spPr>
          <a:xfrm>
            <a:off x="4894575" y="659725"/>
            <a:ext cx="3517200" cy="2637900"/>
          </a:xfrm>
          <a:prstGeom prst="rect">
            <a:avLst/>
          </a:prstGeom>
          <a:noFill/>
          <a:ln>
            <a:noFill/>
          </a:ln>
        </p:spPr>
      </p:pic>
      <p:sp>
        <p:nvSpPr>
          <p:cNvPr id="84" name="Google Shape;84;p17"/>
          <p:cNvSpPr txBox="1"/>
          <p:nvPr/>
        </p:nvSpPr>
        <p:spPr>
          <a:xfrm>
            <a:off x="4950975" y="3684175"/>
            <a:ext cx="34044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latin typeface="Century Gothic"/>
                <a:ea typeface="Century Gothic"/>
                <a:cs typeface="Century Gothic"/>
                <a:sym typeface="Century Gothic"/>
              </a:rPr>
              <a:t>Beatboxing video 2</a:t>
            </a:r>
            <a:endParaRPr>
              <a:latin typeface="Century Gothic"/>
              <a:ea typeface="Century Gothic"/>
              <a:cs typeface="Century Gothic"/>
              <a:sym typeface="Century Gothic"/>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1000"/>
                                        <p:tgtEl>
                                          <p:spTgt spid="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gtEl>
                                        <p:attrNameLst>
                                          <p:attrName>style.visibility</p:attrName>
                                        </p:attrNameLst>
                                      </p:cBhvr>
                                      <p:to>
                                        <p:strVal val="visible"/>
                                      </p:to>
                                    </p:set>
                                    <p:animEffect filter="fade" transition="in">
                                      <p:cBhvr>
                                        <p:cTn dur="1000"/>
                                        <p:tgtEl>
                                          <p:spTgt spid="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