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Century Gothic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CenturyGothic-bold.fntdata"/><Relationship Id="rId14" Type="http://schemas.openxmlformats.org/officeDocument/2006/relationships/font" Target="fonts/CenturyGothic-regular.fntdata"/><Relationship Id="rId17" Type="http://schemas.openxmlformats.org/officeDocument/2006/relationships/font" Target="fonts/CenturyGothic-boldItalic.fntdata"/><Relationship Id="rId16" Type="http://schemas.openxmlformats.org/officeDocument/2006/relationships/font" Target="fonts/CenturyGothic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9b7cb122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19b7cb122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19b7cb122f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19b7cb122f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19b7cb122f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19b7cb122f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19b7cb122f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19b7cb122f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19b7cb122f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19b7cb122f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19b7cb122f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19b7cb122f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19b7cb122f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19b7cb122f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de94f68879_0_19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de94f68879_0_19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Possessive Nouns</a:t>
            </a:r>
            <a:endParaRPr sz="36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0924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Vocabulary and Language Week 4, Days 3-4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 rotWithShape="1">
          <a:blip r:embed="rId3">
            <a:alphaModFix/>
          </a:blip>
          <a:srcRect b="5235" l="5449" r="2958" t="4193"/>
          <a:stretch/>
        </p:blipFill>
        <p:spPr>
          <a:xfrm>
            <a:off x="3892075" y="922437"/>
            <a:ext cx="4879449" cy="329862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1154250"/>
            <a:ext cx="3580500" cy="283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When Max’s mother came home carrying new hats for his twin sisters, she asked, “What are you doing with Grandpa’s cleaning bucket, Son?”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 rotWithShape="1">
          <a:blip r:embed="rId3">
            <a:alphaModFix/>
          </a:blip>
          <a:srcRect b="5235" l="5449" r="2958" t="4193"/>
          <a:stretch/>
        </p:blipFill>
        <p:spPr>
          <a:xfrm>
            <a:off x="3892075" y="922437"/>
            <a:ext cx="4879449" cy="329862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1154250"/>
            <a:ext cx="3580500" cy="283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latin typeface="Century Gothic"/>
                <a:ea typeface="Century Gothic"/>
                <a:cs typeface="Century Gothic"/>
                <a:sym typeface="Century Gothic"/>
              </a:rPr>
              <a:t>Max</a:t>
            </a:r>
            <a:r>
              <a:rPr b="1" lang="en" sz="3000" u="sng">
                <a:latin typeface="Century Gothic"/>
                <a:ea typeface="Century Gothic"/>
                <a:cs typeface="Century Gothic"/>
                <a:sym typeface="Century Gothic"/>
              </a:rPr>
              <a:t>’s</a:t>
            </a:r>
            <a:r>
              <a:rPr lang="en" sz="3000">
                <a:latin typeface="Century Gothic"/>
                <a:ea typeface="Century Gothic"/>
                <a:cs typeface="Century Gothic"/>
                <a:sym typeface="Century Gothic"/>
              </a:rPr>
              <a:t> mother </a:t>
            </a: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 rotWithShape="1">
          <a:blip r:embed="rId3">
            <a:alphaModFix/>
          </a:blip>
          <a:srcRect b="5235" l="5449" r="2958" t="4193"/>
          <a:stretch/>
        </p:blipFill>
        <p:spPr>
          <a:xfrm>
            <a:off x="3892075" y="922437"/>
            <a:ext cx="4879449" cy="329862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1154250"/>
            <a:ext cx="3580500" cy="283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When Max’s mother came home carrying new hats for his twin sisters, she asked, “What are you doing with Grandpa’s cleaning bucket, Son?”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7"/>
          <p:cNvPicPr preferRelativeResize="0"/>
          <p:nvPr/>
        </p:nvPicPr>
        <p:blipFill rotWithShape="1">
          <a:blip r:embed="rId3">
            <a:alphaModFix/>
          </a:blip>
          <a:srcRect b="5235" l="5449" r="2958" t="4193"/>
          <a:stretch/>
        </p:blipFill>
        <p:spPr>
          <a:xfrm>
            <a:off x="3892075" y="922437"/>
            <a:ext cx="4879449" cy="329862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1154250"/>
            <a:ext cx="3580500" cy="283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latin typeface="Century Gothic"/>
                <a:ea typeface="Century Gothic"/>
                <a:cs typeface="Century Gothic"/>
                <a:sym typeface="Century Gothic"/>
              </a:rPr>
              <a:t>Grandpa</a:t>
            </a:r>
            <a:r>
              <a:rPr b="1" lang="en" sz="3000" u="sng">
                <a:latin typeface="Century Gothic"/>
                <a:ea typeface="Century Gothic"/>
                <a:cs typeface="Century Gothic"/>
                <a:sym typeface="Century Gothic"/>
              </a:rPr>
              <a:t>’s</a:t>
            </a:r>
            <a:r>
              <a:rPr lang="en" sz="3000">
                <a:latin typeface="Century Gothic"/>
                <a:ea typeface="Century Gothic"/>
                <a:cs typeface="Century Gothic"/>
                <a:sym typeface="Century Gothic"/>
              </a:rPr>
              <a:t> cleaning bucket </a:t>
            </a: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8"/>
          <p:cNvPicPr preferRelativeResize="0"/>
          <p:nvPr/>
        </p:nvPicPr>
        <p:blipFill rotWithShape="1">
          <a:blip r:embed="rId3">
            <a:alphaModFix/>
          </a:blip>
          <a:srcRect b="0" l="0" r="50000" t="0"/>
          <a:stretch/>
        </p:blipFill>
        <p:spPr>
          <a:xfrm>
            <a:off x="2653676" y="152400"/>
            <a:ext cx="3836647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9"/>
          <p:cNvPicPr preferRelativeResize="0"/>
          <p:nvPr/>
        </p:nvPicPr>
        <p:blipFill rotWithShape="1">
          <a:blip r:embed="rId3">
            <a:alphaModFix/>
          </a:blip>
          <a:srcRect b="0" l="0" r="50000" t="0"/>
          <a:stretch/>
        </p:blipFill>
        <p:spPr>
          <a:xfrm>
            <a:off x="4111801" y="152400"/>
            <a:ext cx="3836647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9"/>
          <p:cNvSpPr txBox="1"/>
          <p:nvPr>
            <p:ph idx="4294967295" type="title"/>
          </p:nvPr>
        </p:nvSpPr>
        <p:spPr>
          <a:xfrm>
            <a:off x="311700" y="1154250"/>
            <a:ext cx="3580500" cy="283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latin typeface="Century Gothic"/>
                <a:ea typeface="Century Gothic"/>
                <a:cs typeface="Century Gothic"/>
                <a:sym typeface="Century Gothic"/>
              </a:rPr>
              <a:t>The sun</a:t>
            </a:r>
            <a:r>
              <a:rPr b="1" lang="en" sz="3000" u="sng">
                <a:latin typeface="Century Gothic"/>
                <a:ea typeface="Century Gothic"/>
                <a:cs typeface="Century Gothic"/>
                <a:sym typeface="Century Gothic"/>
              </a:rPr>
              <a:t>’s</a:t>
            </a:r>
            <a:r>
              <a:rPr lang="en" sz="3000">
                <a:latin typeface="Century Gothic"/>
                <a:ea typeface="Century Gothic"/>
                <a:cs typeface="Century Gothic"/>
                <a:sym typeface="Century Gothic"/>
              </a:rPr>
              <a:t> light </a:t>
            </a: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turn!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0"/>
          <p:cNvSpPr txBox="1"/>
          <p:nvPr/>
        </p:nvSpPr>
        <p:spPr>
          <a:xfrm>
            <a:off x="343725" y="1206850"/>
            <a:ext cx="8488500" cy="36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will write two sentences that include </a:t>
            </a:r>
            <a:r>
              <a:rPr b="1" lang="en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possessive nouns</a:t>
            </a:r>
            <a:r>
              <a:rPr lang="en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entury Gothic"/>
              <a:buAutoNum type="arabicPeriod"/>
            </a:pPr>
            <a:r>
              <a:rPr lang="en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a sentence that includes a </a:t>
            </a:r>
            <a:r>
              <a:rPr b="1" lang="en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possessive noun</a:t>
            </a:r>
            <a:r>
              <a:rPr lang="en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The </a:t>
            </a:r>
            <a:r>
              <a:rPr b="1" lang="en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possessive</a:t>
            </a:r>
            <a:r>
              <a:rPr lang="en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could show the relationship between two people or things, or it could show that someone owns something.</a:t>
            </a: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entury Gothic"/>
              <a:buAutoNum type="arabicPeriod"/>
            </a:pPr>
            <a:r>
              <a:rPr lang="en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a second sentence that includes a </a:t>
            </a:r>
            <a:r>
              <a:rPr b="1" lang="en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possessive noun</a:t>
            </a:r>
            <a:r>
              <a:rPr lang="en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