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</p:sldIdLst>
  <p:sldSz cy="5143500" cx="9144000"/>
  <p:notesSz cx="6858000" cy="9144000"/>
  <p:embeddedFontLst>
    <p:embeddedFont>
      <p:font typeface="Century Gothic"/>
      <p:regular r:id="rId10"/>
      <p:bold r:id="rId11"/>
      <p:italic r:id="rId12"/>
      <p:boldItalic r:id="rId13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font" Target="fonts/CenturyGothic-bold.fntdata"/><Relationship Id="rId10" Type="http://schemas.openxmlformats.org/officeDocument/2006/relationships/font" Target="fonts/CenturyGothic-regular.fntdata"/><Relationship Id="rId13" Type="http://schemas.openxmlformats.org/officeDocument/2006/relationships/font" Target="fonts/CenturyGothic-boldItalic.fntdata"/><Relationship Id="rId12" Type="http://schemas.openxmlformats.org/officeDocument/2006/relationships/font" Target="fonts/CenturyGothic-italic.fntdata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6cae29280a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6cae29280a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6cb272840a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g6cb272840a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g6cb272840a_0_10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" name="Google Shape;65;g6cb272840a_0_10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g6cb272840a_0_5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" name="Google Shape;73;g6cb272840a_0_5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3.jpg"/><Relationship Id="rId4" Type="http://schemas.openxmlformats.org/officeDocument/2006/relationships/image" Target="../media/image2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3.jpg"/><Relationship Id="rId4" Type="http://schemas.openxmlformats.org/officeDocument/2006/relationships/image" Target="../media/image2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Action Verbs</a:t>
            </a:r>
            <a:endParaRPr sz="3600"/>
          </a:p>
        </p:txBody>
      </p:sp>
      <p:sp>
        <p:nvSpPr>
          <p:cNvPr id="55" name="Google Shape;55;p13"/>
          <p:cNvSpPr txBox="1"/>
          <p:nvPr>
            <p:ph idx="1" type="subTitle"/>
          </p:nvPr>
        </p:nvSpPr>
        <p:spPr>
          <a:xfrm>
            <a:off x="311700" y="309247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Vocabulary and Language Week 1, Days 3-4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" name="Google Shape;60;p14"/>
          <p:cNvPicPr preferRelativeResize="0"/>
          <p:nvPr/>
        </p:nvPicPr>
        <p:blipFill rotWithShape="1">
          <a:blip r:embed="rId3">
            <a:alphaModFix/>
          </a:blip>
          <a:srcRect b="9107" l="1347" r="6350" t="0"/>
          <a:stretch/>
        </p:blipFill>
        <p:spPr>
          <a:xfrm>
            <a:off x="884347" y="250275"/>
            <a:ext cx="3687654" cy="4699274"/>
          </a:xfrm>
          <a:prstGeom prst="rect">
            <a:avLst/>
          </a:prstGeom>
          <a:noFill/>
          <a:ln cap="flat" cmpd="sng" w="9525">
            <a:solidFill>
              <a:srgbClr val="CCCCCC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61" name="Google Shape;61;p14"/>
          <p:cNvPicPr preferRelativeResize="0"/>
          <p:nvPr/>
        </p:nvPicPr>
        <p:blipFill rotWithShape="1">
          <a:blip r:embed="rId4">
            <a:alphaModFix/>
          </a:blip>
          <a:srcRect b="9107" l="4298" r="2041" t="0"/>
          <a:stretch/>
        </p:blipFill>
        <p:spPr>
          <a:xfrm rot="10800000">
            <a:off x="4572001" y="237377"/>
            <a:ext cx="3751949" cy="4712173"/>
          </a:xfrm>
          <a:prstGeom prst="rect">
            <a:avLst/>
          </a:prstGeom>
          <a:noFill/>
          <a:ln cap="flat" cmpd="sng" w="9525">
            <a:solidFill>
              <a:srgbClr val="CCCCCC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62" name="Google Shape;62;p14"/>
          <p:cNvSpPr txBox="1"/>
          <p:nvPr/>
        </p:nvSpPr>
        <p:spPr>
          <a:xfrm>
            <a:off x="0" y="0"/>
            <a:ext cx="695100" cy="39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Calibri"/>
                <a:ea typeface="Calibri"/>
                <a:cs typeface="Calibri"/>
                <a:sym typeface="Calibri"/>
              </a:rPr>
              <a:t>Slide 1</a:t>
            </a:r>
            <a:endParaRPr sz="120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" name="Google Shape;67;p15"/>
          <p:cNvPicPr preferRelativeResize="0"/>
          <p:nvPr/>
        </p:nvPicPr>
        <p:blipFill rotWithShape="1">
          <a:blip r:embed="rId3">
            <a:alphaModFix/>
          </a:blip>
          <a:srcRect b="9107" l="27522" r="6348" t="0"/>
          <a:stretch/>
        </p:blipFill>
        <p:spPr>
          <a:xfrm>
            <a:off x="277175" y="311924"/>
            <a:ext cx="2641899" cy="4699225"/>
          </a:xfrm>
          <a:prstGeom prst="rect">
            <a:avLst/>
          </a:prstGeom>
          <a:noFill/>
          <a:ln cap="flat" cmpd="sng" w="9525">
            <a:solidFill>
              <a:srgbClr val="CCCCCC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68" name="Google Shape;68;p15"/>
          <p:cNvPicPr preferRelativeResize="0"/>
          <p:nvPr/>
        </p:nvPicPr>
        <p:blipFill rotWithShape="1">
          <a:blip r:embed="rId4">
            <a:alphaModFix/>
          </a:blip>
          <a:srcRect b="9107" l="51399" r="2043" t="0"/>
          <a:stretch/>
        </p:blipFill>
        <p:spPr>
          <a:xfrm rot="10800000">
            <a:off x="2919074" y="305452"/>
            <a:ext cx="1865076" cy="4712173"/>
          </a:xfrm>
          <a:prstGeom prst="rect">
            <a:avLst/>
          </a:prstGeom>
          <a:noFill/>
          <a:ln cap="flat" cmpd="sng" w="9525">
            <a:solidFill>
              <a:srgbClr val="CCCCCC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69" name="Google Shape;69;p15"/>
          <p:cNvSpPr txBox="1"/>
          <p:nvPr/>
        </p:nvSpPr>
        <p:spPr>
          <a:xfrm>
            <a:off x="0" y="0"/>
            <a:ext cx="695100" cy="39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Calibri"/>
                <a:ea typeface="Calibri"/>
                <a:cs typeface="Calibri"/>
                <a:sym typeface="Calibri"/>
              </a:rPr>
              <a:t>Slide 2</a:t>
            </a:r>
            <a:endParaRPr sz="12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0" name="Google Shape;70;p15"/>
          <p:cNvSpPr txBox="1"/>
          <p:nvPr/>
        </p:nvSpPr>
        <p:spPr>
          <a:xfrm>
            <a:off x="5259800" y="180750"/>
            <a:ext cx="2850600" cy="4782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entury Gothic"/>
                <a:ea typeface="Century Gothic"/>
                <a:cs typeface="Century Gothic"/>
                <a:sym typeface="Century Gothic"/>
              </a:rPr>
              <a:t>Market Day Today</a:t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entury Gothic"/>
                <a:ea typeface="Century Gothic"/>
                <a:cs typeface="Century Gothic"/>
                <a:sym typeface="Century Gothic"/>
              </a:rPr>
              <a:t>It’s market day.</a:t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entury Gothic"/>
                <a:ea typeface="Century Gothic"/>
                <a:cs typeface="Century Gothic"/>
                <a:sym typeface="Century Gothic"/>
              </a:rPr>
              <a:t>Hooray, hooray!</a:t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entury Gothic"/>
                <a:ea typeface="Century Gothic"/>
                <a:cs typeface="Century Gothic"/>
                <a:sym typeface="Century Gothic"/>
              </a:rPr>
              <a:t>Spy the wonders</a:t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entury Gothic"/>
                <a:ea typeface="Century Gothic"/>
                <a:cs typeface="Century Gothic"/>
                <a:sym typeface="Century Gothic"/>
              </a:rPr>
              <a:t>on display:</a:t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entury Gothic"/>
                <a:ea typeface="Century Gothic"/>
                <a:cs typeface="Century Gothic"/>
                <a:sym typeface="Century Gothic"/>
              </a:rPr>
              <a:t>rainbow carrots,</a:t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entury Gothic"/>
                <a:ea typeface="Century Gothic"/>
                <a:cs typeface="Century Gothic"/>
                <a:sym typeface="Century Gothic"/>
              </a:rPr>
              <a:t>herb bouquets,</a:t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entury Gothic"/>
                <a:ea typeface="Century Gothic"/>
                <a:cs typeface="Century Gothic"/>
                <a:sym typeface="Century Gothic"/>
              </a:rPr>
              <a:t>heaps of berries,</a:t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13716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entury Gothic"/>
                <a:ea typeface="Century Gothic"/>
                <a:cs typeface="Century Gothic"/>
                <a:sym typeface="Century Gothic"/>
              </a:rPr>
              <a:t>sample trays</a:t>
            </a:r>
            <a:r>
              <a:rPr lang="en">
                <a:latin typeface="Century Gothic"/>
                <a:ea typeface="Century Gothic"/>
                <a:cs typeface="Century Gothic"/>
                <a:sym typeface="Century Gothic"/>
              </a:rPr>
              <a:t>.</a:t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entury Gothic"/>
                <a:ea typeface="Century Gothic"/>
                <a:cs typeface="Century Gothic"/>
                <a:sym typeface="Century Gothic"/>
              </a:rPr>
              <a:t>Farmers </a:t>
            </a:r>
            <a:r>
              <a:rPr lang="en">
                <a:highlight>
                  <a:srgbClr val="FFFF00"/>
                </a:highlight>
                <a:latin typeface="Century Gothic"/>
                <a:ea typeface="Century Gothic"/>
                <a:cs typeface="Century Gothic"/>
                <a:sym typeface="Century Gothic"/>
              </a:rPr>
              <a:t>chat</a:t>
            </a:r>
            <a:r>
              <a:rPr lang="en">
                <a:latin typeface="Century Gothic"/>
                <a:ea typeface="Century Gothic"/>
                <a:cs typeface="Century Gothic"/>
                <a:sym typeface="Century Gothic"/>
              </a:rPr>
              <a:t>.</a:t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entury Gothic"/>
                <a:ea typeface="Century Gothic"/>
                <a:cs typeface="Century Gothic"/>
                <a:sym typeface="Century Gothic"/>
              </a:rPr>
              <a:t>Musicians </a:t>
            </a:r>
            <a:r>
              <a:rPr lang="en">
                <a:highlight>
                  <a:srgbClr val="FFFF00"/>
                </a:highlight>
                <a:latin typeface="Century Gothic"/>
                <a:ea typeface="Century Gothic"/>
                <a:cs typeface="Century Gothic"/>
                <a:sym typeface="Century Gothic"/>
              </a:rPr>
              <a:t>play</a:t>
            </a:r>
            <a:r>
              <a:rPr lang="en">
                <a:latin typeface="Century Gothic"/>
                <a:ea typeface="Century Gothic"/>
                <a:cs typeface="Century Gothic"/>
                <a:sym typeface="Century Gothic"/>
              </a:rPr>
              <a:t>.</a:t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entury Gothic"/>
                <a:ea typeface="Century Gothic"/>
                <a:cs typeface="Century Gothic"/>
                <a:sym typeface="Century Gothic"/>
              </a:rPr>
              <a:t>A neighbor-</a:t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entury Gothic"/>
                <a:ea typeface="Century Gothic"/>
                <a:cs typeface="Century Gothic"/>
                <a:sym typeface="Century Gothic"/>
              </a:rPr>
              <a:t>stroller-</a:t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entury Gothic"/>
                <a:ea typeface="Century Gothic"/>
                <a:cs typeface="Century Gothic"/>
                <a:sym typeface="Century Gothic"/>
              </a:rPr>
              <a:t>dog parade.</a:t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entury Gothic"/>
                <a:ea typeface="Century Gothic"/>
                <a:cs typeface="Century Gothic"/>
                <a:sym typeface="Century Gothic"/>
              </a:rPr>
              <a:t>Join the party;</a:t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entury Gothic"/>
                <a:ea typeface="Century Gothic"/>
                <a:cs typeface="Century Gothic"/>
                <a:sym typeface="Century Gothic"/>
              </a:rPr>
              <a:t>don’t delay!</a:t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entury Gothic"/>
                <a:ea typeface="Century Gothic"/>
                <a:cs typeface="Century Gothic"/>
                <a:sym typeface="Century Gothic"/>
              </a:rPr>
              <a:t>Come celebrate;</a:t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entury Gothic"/>
                <a:ea typeface="Century Gothic"/>
                <a:cs typeface="Century Gothic"/>
                <a:sym typeface="Century Gothic"/>
              </a:rPr>
              <a:t>it’s market day!</a:t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" name="Google Shape;75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84825" y="189638"/>
            <a:ext cx="7174374" cy="4764225"/>
          </a:xfrm>
          <a:prstGeom prst="rect">
            <a:avLst/>
          </a:prstGeom>
          <a:noFill/>
          <a:ln>
            <a:noFill/>
          </a:ln>
        </p:spPr>
      </p:pic>
      <p:sp>
        <p:nvSpPr>
          <p:cNvPr id="76" name="Google Shape;76;p16"/>
          <p:cNvSpPr txBox="1"/>
          <p:nvPr/>
        </p:nvSpPr>
        <p:spPr>
          <a:xfrm>
            <a:off x="801475" y="4635575"/>
            <a:ext cx="6237300" cy="72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7" name="Google Shape;77;p16"/>
          <p:cNvSpPr txBox="1"/>
          <p:nvPr/>
        </p:nvSpPr>
        <p:spPr>
          <a:xfrm>
            <a:off x="8424675" y="1062200"/>
            <a:ext cx="6237300" cy="72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8" name="Google Shape;78;p16"/>
          <p:cNvSpPr txBox="1"/>
          <p:nvPr/>
        </p:nvSpPr>
        <p:spPr>
          <a:xfrm rot="-5400000">
            <a:off x="6817725" y="2512750"/>
            <a:ext cx="4416600" cy="46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Calibri"/>
                <a:ea typeface="Calibri"/>
                <a:cs typeface="Calibri"/>
                <a:sym typeface="Calibri"/>
              </a:rPr>
              <a:t>http://keithdalyphoto.blogspot.com/2010/08/haymarket-boston-ma.html</a:t>
            </a:r>
            <a:endParaRPr sz="10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9" name="Google Shape;79;p16"/>
          <p:cNvSpPr txBox="1"/>
          <p:nvPr/>
        </p:nvSpPr>
        <p:spPr>
          <a:xfrm>
            <a:off x="0" y="0"/>
            <a:ext cx="695100" cy="39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Calibri"/>
                <a:ea typeface="Calibri"/>
                <a:cs typeface="Calibri"/>
                <a:sym typeface="Calibri"/>
              </a:rPr>
              <a:t>Slide 3</a:t>
            </a:r>
            <a:endParaRPr sz="120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