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db4ca5a1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db4ca5a1c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db4ca5a1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db4ca5a1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db4ca5a1c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db4ca5a1c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db4ca5a1c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db4ca5a1c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db4ca5a1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db4ca5a1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db4ca5a1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db4ca5a1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db4ca5a1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db4ca5a1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db4ca5a1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db4ca5a1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db4ca5a1c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db4ca5a1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db4ca5a1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db4ca5a1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db4ca5a1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db4ca5a1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db4ca5a1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db4ca5a1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db4ca5a1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db4ca5a1c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db4ca5a1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db4ca5a1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0" y="793550"/>
            <a:ext cx="5783400" cy="152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Using Document Shuffles</a:t>
            </a:r>
            <a:endParaRPr/>
          </a:p>
        </p:txBody>
      </p:sp>
      <p:sp>
        <p:nvSpPr>
          <p:cNvPr id="64" name="Google Shape;64;p13"/>
          <p:cNvSpPr txBox="1"/>
          <p:nvPr>
            <p:ph idx="1" type="subTitle"/>
          </p:nvPr>
        </p:nvSpPr>
        <p:spPr>
          <a:xfrm>
            <a:off x="1759000" y="2940150"/>
            <a:ext cx="5704500" cy="42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Jamie Karaffa (jkaraffa@rsu16.org)</a:t>
            </a:r>
            <a:endParaRPr/>
          </a:p>
          <a:p>
            <a:pPr indent="0" lvl="0" marL="0" rtl="0" algn="ctr">
              <a:spcBef>
                <a:spcPts val="0"/>
              </a:spcBef>
              <a:spcAft>
                <a:spcPts val="0"/>
              </a:spcAft>
              <a:buNone/>
            </a:pPr>
            <a:r>
              <a:rPr lang="en"/>
              <a:t>8th Grade Social Studies Teacher</a:t>
            </a:r>
            <a:endParaRPr/>
          </a:p>
          <a:p>
            <a:pPr indent="0" lvl="0" marL="0" rtl="0" algn="ctr">
              <a:spcBef>
                <a:spcPts val="0"/>
              </a:spcBef>
              <a:spcAft>
                <a:spcPts val="0"/>
              </a:spcAft>
              <a:buNone/>
            </a:pPr>
            <a:r>
              <a:rPr lang="en"/>
              <a:t>Bruce M. Whittier Middle School</a:t>
            </a:r>
            <a:endParaRPr/>
          </a:p>
          <a:p>
            <a:pPr indent="0" lvl="0" marL="0" rtl="0" algn="ctr">
              <a:spcBef>
                <a:spcPts val="0"/>
              </a:spcBef>
              <a:spcAft>
                <a:spcPts val="0"/>
              </a:spcAft>
              <a:buNone/>
            </a:pPr>
            <a:r>
              <a:rPr lang="en"/>
              <a:t>Poland, Maine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87900" y="555600"/>
            <a:ext cx="3782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What’s Going On?</a:t>
            </a:r>
            <a:endParaRPr sz="3000"/>
          </a:p>
        </p:txBody>
      </p:sp>
      <p:sp>
        <p:nvSpPr>
          <p:cNvPr id="128" name="Google Shape;128;p22"/>
          <p:cNvSpPr txBox="1"/>
          <p:nvPr>
            <p:ph idx="1" type="body"/>
          </p:nvPr>
        </p:nvSpPr>
        <p:spPr>
          <a:xfrm>
            <a:off x="387900" y="1594025"/>
            <a:ext cx="31992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Typical Student Response</a:t>
            </a:r>
            <a:endParaRPr sz="1800"/>
          </a:p>
          <a:p>
            <a:pPr indent="0" lvl="0" marL="0" rtl="0" algn="l">
              <a:spcBef>
                <a:spcPts val="1600"/>
              </a:spcBef>
              <a:spcAft>
                <a:spcPts val="0"/>
              </a:spcAft>
              <a:buNone/>
            </a:pPr>
            <a:r>
              <a:rPr lang="en" sz="1400"/>
              <a:t>-Woman is angry at the men and trying to stop them  from shooting</a:t>
            </a:r>
            <a:endParaRPr sz="1400"/>
          </a:p>
          <a:p>
            <a:pPr indent="0" lvl="0" marL="0" rtl="0" algn="l">
              <a:spcBef>
                <a:spcPts val="1600"/>
              </a:spcBef>
              <a:spcAft>
                <a:spcPts val="0"/>
              </a:spcAft>
              <a:buNone/>
            </a:pPr>
            <a:r>
              <a:rPr lang="en" sz="1400"/>
              <a:t>-Men are angry at the woman and want her to get out of the way </a:t>
            </a:r>
            <a:endParaRPr sz="1400"/>
          </a:p>
          <a:p>
            <a:pPr indent="0" lvl="0" marL="0" rtl="0" algn="l">
              <a:spcBef>
                <a:spcPts val="1600"/>
              </a:spcBef>
              <a:spcAft>
                <a:spcPts val="0"/>
              </a:spcAft>
              <a:buNone/>
            </a:pPr>
            <a:r>
              <a:rPr lang="en" sz="1400"/>
              <a:t>-Woman is cleaning the cannon</a:t>
            </a:r>
            <a:endParaRPr sz="1400"/>
          </a:p>
          <a:p>
            <a:pPr indent="0" lvl="0" marL="0" rtl="0" algn="l">
              <a:spcBef>
                <a:spcPts val="1600"/>
              </a:spcBef>
              <a:spcAft>
                <a:spcPts val="1600"/>
              </a:spcAft>
              <a:buNone/>
            </a:pPr>
            <a:r>
              <a:rPr lang="en" sz="1400"/>
              <a:t>-Woman is loading the cannon</a:t>
            </a:r>
            <a:endParaRPr sz="1400"/>
          </a:p>
        </p:txBody>
      </p:sp>
      <p:pic>
        <p:nvPicPr>
          <p:cNvPr id="129" name="Google Shape;129;p22"/>
          <p:cNvPicPr preferRelativeResize="0"/>
          <p:nvPr/>
        </p:nvPicPr>
        <p:blipFill>
          <a:blip r:embed="rId3">
            <a:alphaModFix/>
          </a:blip>
          <a:stretch>
            <a:fillRect/>
          </a:stretch>
        </p:blipFill>
        <p:spPr>
          <a:xfrm>
            <a:off x="3860700" y="977375"/>
            <a:ext cx="5130900" cy="3639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Student Assumptions</a:t>
            </a:r>
            <a:endParaRPr/>
          </a:p>
        </p:txBody>
      </p:sp>
      <p:pic>
        <p:nvPicPr>
          <p:cNvPr id="135" name="Google Shape;135;p23"/>
          <p:cNvPicPr preferRelativeResize="0"/>
          <p:nvPr/>
        </p:nvPicPr>
        <p:blipFill>
          <a:blip r:embed="rId3">
            <a:alphaModFix/>
          </a:blip>
          <a:stretch>
            <a:fillRect/>
          </a:stretch>
        </p:blipFill>
        <p:spPr>
          <a:xfrm>
            <a:off x="701300" y="1400875"/>
            <a:ext cx="4096876" cy="3203975"/>
          </a:xfrm>
          <a:prstGeom prst="rect">
            <a:avLst/>
          </a:prstGeom>
          <a:noFill/>
          <a:ln>
            <a:noFill/>
          </a:ln>
        </p:spPr>
      </p:pic>
      <p:pic>
        <p:nvPicPr>
          <p:cNvPr id="136" name="Google Shape;136;p23"/>
          <p:cNvPicPr preferRelativeResize="0"/>
          <p:nvPr/>
        </p:nvPicPr>
        <p:blipFill>
          <a:blip r:embed="rId4">
            <a:alphaModFix/>
          </a:blip>
          <a:stretch>
            <a:fillRect/>
          </a:stretch>
        </p:blipFill>
        <p:spPr>
          <a:xfrm>
            <a:off x="4919201" y="1405450"/>
            <a:ext cx="4041024" cy="31948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112125" y="105475"/>
            <a:ext cx="7905000" cy="73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Questions to further class discussion</a:t>
            </a:r>
            <a:endParaRPr sz="3000"/>
          </a:p>
        </p:txBody>
      </p:sp>
      <p:sp>
        <p:nvSpPr>
          <p:cNvPr id="142" name="Google Shape;142;p24"/>
          <p:cNvSpPr txBox="1"/>
          <p:nvPr>
            <p:ph idx="1" type="body"/>
          </p:nvPr>
        </p:nvSpPr>
        <p:spPr>
          <a:xfrm>
            <a:off x="112125" y="1552125"/>
            <a:ext cx="2776200" cy="30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What time period? How do you know?</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What are the facial expressions telling us in this picture?</a:t>
            </a:r>
            <a:endParaRPr sz="1800"/>
          </a:p>
          <a:p>
            <a:pPr indent="0" lvl="0" marL="0" rtl="0" algn="l">
              <a:spcBef>
                <a:spcPts val="1600"/>
              </a:spcBef>
              <a:spcAft>
                <a:spcPts val="1600"/>
              </a:spcAft>
              <a:buNone/>
            </a:pPr>
            <a:r>
              <a:t/>
            </a:r>
            <a:endParaRPr sz="1800"/>
          </a:p>
        </p:txBody>
      </p:sp>
      <p:pic>
        <p:nvPicPr>
          <p:cNvPr id="143" name="Google Shape;143;p24"/>
          <p:cNvPicPr preferRelativeResize="0"/>
          <p:nvPr/>
        </p:nvPicPr>
        <p:blipFill>
          <a:blip r:embed="rId3">
            <a:alphaModFix/>
          </a:blip>
          <a:stretch>
            <a:fillRect/>
          </a:stretch>
        </p:blipFill>
        <p:spPr>
          <a:xfrm>
            <a:off x="6165575" y="1307675"/>
            <a:ext cx="2676175" cy="2676175"/>
          </a:xfrm>
          <a:prstGeom prst="rect">
            <a:avLst/>
          </a:prstGeom>
          <a:noFill/>
          <a:ln>
            <a:noFill/>
          </a:ln>
        </p:spPr>
      </p:pic>
      <p:pic>
        <p:nvPicPr>
          <p:cNvPr id="144" name="Google Shape;144;p24"/>
          <p:cNvPicPr preferRelativeResize="0"/>
          <p:nvPr/>
        </p:nvPicPr>
        <p:blipFill>
          <a:blip r:embed="rId4">
            <a:alphaModFix/>
          </a:blip>
          <a:stretch>
            <a:fillRect/>
          </a:stretch>
        </p:blipFill>
        <p:spPr>
          <a:xfrm>
            <a:off x="3011876" y="980475"/>
            <a:ext cx="2561988" cy="33305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87900" y="555600"/>
            <a:ext cx="7785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Words Stand Out To You?</a:t>
            </a:r>
            <a:endParaRPr sz="3000"/>
          </a:p>
        </p:txBody>
      </p:sp>
      <p:sp>
        <p:nvSpPr>
          <p:cNvPr id="150" name="Google Shape;150;p25"/>
          <p:cNvSpPr txBox="1"/>
          <p:nvPr>
            <p:ph idx="1" type="body"/>
          </p:nvPr>
        </p:nvSpPr>
        <p:spPr>
          <a:xfrm>
            <a:off x="387900" y="2001725"/>
            <a:ext cx="8397600" cy="27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rgbClr val="FFFFFF"/>
                </a:solidFill>
                <a:latin typeface="Arial"/>
                <a:ea typeface="Arial"/>
                <a:cs typeface="Arial"/>
                <a:sym typeface="Arial"/>
              </a:rPr>
              <a:t>“Having undertaken for the Glory of God and advancement of the Christian Faith and Honour of our King and Country, a Voyage to plant the First Colony in the Northern Parts of Virginia, do by these presents solemnly and mutually in the presence of God and one of another, Covenant and Combine ourselves together in a Civil Body Politic…”</a:t>
            </a:r>
            <a:endParaRPr sz="1800"/>
          </a:p>
        </p:txBody>
      </p:sp>
      <p:sp>
        <p:nvSpPr>
          <p:cNvPr id="151" name="Google Shape;151;p25"/>
          <p:cNvSpPr txBox="1"/>
          <p:nvPr/>
        </p:nvSpPr>
        <p:spPr>
          <a:xfrm>
            <a:off x="253300" y="1820550"/>
            <a:ext cx="3168300" cy="27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87900" y="351275"/>
            <a:ext cx="7899300" cy="69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Documents as an Introduction to a Topic</a:t>
            </a:r>
            <a:endParaRPr/>
          </a:p>
        </p:txBody>
      </p:sp>
      <p:sp>
        <p:nvSpPr>
          <p:cNvPr id="157" name="Google Shape;157;p26"/>
          <p:cNvSpPr txBox="1"/>
          <p:nvPr>
            <p:ph idx="1" type="body"/>
          </p:nvPr>
        </p:nvSpPr>
        <p:spPr>
          <a:xfrm>
            <a:off x="103250" y="1594025"/>
            <a:ext cx="36252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Pearl Harbor Sit and Begin:</a:t>
            </a:r>
            <a:endParaRPr sz="2200"/>
          </a:p>
          <a:p>
            <a:pPr indent="0" lvl="0" marL="0" rtl="0" algn="l">
              <a:spcBef>
                <a:spcPts val="1600"/>
              </a:spcBef>
              <a:spcAft>
                <a:spcPts val="0"/>
              </a:spcAft>
              <a:buNone/>
            </a:pPr>
            <a:r>
              <a:rPr lang="en" sz="1800"/>
              <a:t>What are 5 observations you have of this photograph?</a:t>
            </a:r>
            <a:endParaRPr sz="1800"/>
          </a:p>
          <a:p>
            <a:pPr indent="0" lvl="0" marL="0" rtl="0" algn="l">
              <a:spcBef>
                <a:spcPts val="1600"/>
              </a:spcBef>
              <a:spcAft>
                <a:spcPts val="0"/>
              </a:spcAft>
              <a:buNone/>
            </a:pPr>
            <a:r>
              <a:t/>
            </a:r>
            <a:endParaRPr sz="800"/>
          </a:p>
          <a:p>
            <a:pPr indent="0" lvl="0" marL="0" rtl="0" algn="l">
              <a:spcBef>
                <a:spcPts val="1600"/>
              </a:spcBef>
              <a:spcAft>
                <a:spcPts val="1600"/>
              </a:spcAft>
              <a:buNone/>
            </a:pPr>
            <a:r>
              <a:rPr lang="en" sz="1800"/>
              <a:t>What is this?</a:t>
            </a:r>
            <a:endParaRPr sz="1800"/>
          </a:p>
        </p:txBody>
      </p:sp>
      <p:pic>
        <p:nvPicPr>
          <p:cNvPr id="158" name="Google Shape;158;p26"/>
          <p:cNvPicPr preferRelativeResize="0"/>
          <p:nvPr/>
        </p:nvPicPr>
        <p:blipFill>
          <a:blip r:embed="rId3">
            <a:alphaModFix/>
          </a:blip>
          <a:stretch>
            <a:fillRect/>
          </a:stretch>
        </p:blipFill>
        <p:spPr>
          <a:xfrm>
            <a:off x="3728375" y="1311275"/>
            <a:ext cx="4696946" cy="352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87900" y="351275"/>
            <a:ext cx="7899300" cy="69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Documents as an Introduction to a Topic</a:t>
            </a:r>
            <a:endParaRPr/>
          </a:p>
        </p:txBody>
      </p:sp>
      <p:sp>
        <p:nvSpPr>
          <p:cNvPr id="164" name="Google Shape;164;p27"/>
          <p:cNvSpPr txBox="1"/>
          <p:nvPr>
            <p:ph idx="1" type="body"/>
          </p:nvPr>
        </p:nvSpPr>
        <p:spPr>
          <a:xfrm>
            <a:off x="387900" y="1594025"/>
            <a:ext cx="31740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Japanese Internment</a:t>
            </a:r>
            <a:r>
              <a:rPr lang="en" sz="1800"/>
              <a:t> Sit and Begin:</a:t>
            </a:r>
            <a:endParaRPr sz="1800"/>
          </a:p>
          <a:p>
            <a:pPr indent="0" lvl="0" marL="0" rtl="0" algn="l">
              <a:spcBef>
                <a:spcPts val="1600"/>
              </a:spcBef>
              <a:spcAft>
                <a:spcPts val="0"/>
              </a:spcAft>
              <a:buNone/>
            </a:pPr>
            <a:r>
              <a:rPr lang="en" sz="1100">
                <a:solidFill>
                  <a:srgbClr val="FFFFFF"/>
                </a:solidFill>
                <a:latin typeface="Arial"/>
                <a:ea typeface="Arial"/>
                <a:cs typeface="Arial"/>
                <a:sym typeface="Arial"/>
              </a:rPr>
              <a:t>In what country was this photograph taken? Around what year? What’s your evidence?</a:t>
            </a:r>
            <a:endParaRPr sz="1100">
              <a:solidFill>
                <a:srgbClr val="FFFFFF"/>
              </a:solidFill>
              <a:latin typeface="Arial"/>
              <a:ea typeface="Arial"/>
              <a:cs typeface="Arial"/>
              <a:sym typeface="Arial"/>
            </a:endParaRPr>
          </a:p>
          <a:p>
            <a:pPr indent="0" lvl="0" marL="137160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rPr lang="en" sz="1100">
                <a:solidFill>
                  <a:srgbClr val="FFFFFF"/>
                </a:solidFill>
                <a:latin typeface="Arial"/>
                <a:ea typeface="Arial"/>
                <a:cs typeface="Arial"/>
                <a:sym typeface="Arial"/>
              </a:rPr>
              <a:t>What kind of business is pictured in this photograph? Who owns it? </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rPr lang="en" sz="1100">
                <a:solidFill>
                  <a:srgbClr val="FFFFFF"/>
                </a:solidFill>
                <a:latin typeface="Arial"/>
                <a:ea typeface="Arial"/>
                <a:cs typeface="Arial"/>
                <a:sym typeface="Arial"/>
              </a:rPr>
              <a:t>Why do you think the business has been sold?</a:t>
            </a:r>
            <a:endParaRPr sz="1100">
              <a:solidFill>
                <a:srgbClr val="FFFFFF"/>
              </a:solidFill>
              <a:latin typeface="Arial"/>
              <a:ea typeface="Arial"/>
              <a:cs typeface="Arial"/>
              <a:sym typeface="Arial"/>
            </a:endParaRPr>
          </a:p>
          <a:p>
            <a:pPr indent="0" lvl="0" marL="137160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rPr lang="en" sz="1100">
                <a:solidFill>
                  <a:srgbClr val="FFFFFF"/>
                </a:solidFill>
                <a:latin typeface="Arial"/>
                <a:ea typeface="Arial"/>
                <a:cs typeface="Arial"/>
                <a:sym typeface="Arial"/>
              </a:rPr>
              <a:t>Why would someone create a sign that says “I am an American” and post it outside of a business?</a:t>
            </a:r>
            <a:endParaRPr sz="1100">
              <a:solidFill>
                <a:srgbClr val="FFFFFF"/>
              </a:solidFill>
              <a:latin typeface="Arial"/>
              <a:ea typeface="Arial"/>
              <a:cs typeface="Arial"/>
              <a:sym typeface="Arial"/>
            </a:endParaRPr>
          </a:p>
          <a:p>
            <a:pPr indent="0" lvl="0" marL="0" rtl="0" algn="l">
              <a:spcBef>
                <a:spcPts val="0"/>
              </a:spcBef>
              <a:spcAft>
                <a:spcPts val="1600"/>
              </a:spcAft>
              <a:buNone/>
            </a:pPr>
            <a:r>
              <a:t/>
            </a:r>
            <a:endParaRPr sz="1400"/>
          </a:p>
        </p:txBody>
      </p:sp>
      <p:pic>
        <p:nvPicPr>
          <p:cNvPr id="165" name="Google Shape;165;p27"/>
          <p:cNvPicPr preferRelativeResize="0"/>
          <p:nvPr/>
        </p:nvPicPr>
        <p:blipFill>
          <a:blip r:embed="rId3">
            <a:alphaModFix/>
          </a:blip>
          <a:stretch>
            <a:fillRect/>
          </a:stretch>
        </p:blipFill>
        <p:spPr>
          <a:xfrm>
            <a:off x="3714300" y="1200575"/>
            <a:ext cx="4886495" cy="3790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395300"/>
            <a:ext cx="5119800" cy="4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 could not start my course with the first event to be covered in curriculum. Instead I needed to teach my students how to think historically.”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sz="1800"/>
          </a:p>
        </p:txBody>
      </p:sp>
      <p:sp>
        <p:nvSpPr>
          <p:cNvPr id="70" name="Google Shape;70;p14"/>
          <p:cNvSpPr txBox="1"/>
          <p:nvPr/>
        </p:nvSpPr>
        <p:spPr>
          <a:xfrm>
            <a:off x="152400" y="2571750"/>
            <a:ext cx="8915400" cy="5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4"/>
          <p:cNvPicPr preferRelativeResize="0"/>
          <p:nvPr/>
        </p:nvPicPr>
        <p:blipFill>
          <a:blip r:embed="rId3">
            <a:alphaModFix/>
          </a:blip>
          <a:stretch>
            <a:fillRect/>
          </a:stretch>
        </p:blipFill>
        <p:spPr>
          <a:xfrm>
            <a:off x="6073025" y="1304650"/>
            <a:ext cx="2476500" cy="311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 Document Shuffle?</a:t>
            </a:r>
            <a:endParaRPr/>
          </a:p>
        </p:txBody>
      </p:sp>
      <p:sp>
        <p:nvSpPr>
          <p:cNvPr id="77" name="Google Shape;77;p15"/>
          <p:cNvSpPr txBox="1"/>
          <p:nvPr>
            <p:ph idx="1" type="body"/>
          </p:nvPr>
        </p:nvSpPr>
        <p:spPr>
          <a:xfrm>
            <a:off x="387900" y="1489825"/>
            <a:ext cx="4276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-Collection of primary sources</a:t>
            </a:r>
            <a:endParaRPr/>
          </a:p>
          <a:p>
            <a:pPr indent="0" lvl="0" marL="0" rtl="0" algn="l">
              <a:spcBef>
                <a:spcPts val="1600"/>
              </a:spcBef>
              <a:spcAft>
                <a:spcPts val="0"/>
              </a:spcAft>
              <a:buNone/>
            </a:pPr>
            <a:r>
              <a:rPr lang="en"/>
              <a:t>-Usually post them around the room</a:t>
            </a:r>
            <a:endParaRPr/>
          </a:p>
          <a:p>
            <a:pPr indent="0" lvl="0" marL="0" rtl="0" algn="l">
              <a:spcBef>
                <a:spcPts val="1600"/>
              </a:spcBef>
              <a:spcAft>
                <a:spcPts val="0"/>
              </a:spcAft>
              <a:buNone/>
            </a:pPr>
            <a:r>
              <a:rPr lang="en"/>
              <a:t>-Students get handout to guide them </a:t>
            </a:r>
            <a:endParaRPr/>
          </a:p>
          <a:p>
            <a:pPr indent="0" lvl="0" marL="0" rtl="0" algn="l">
              <a:spcBef>
                <a:spcPts val="1600"/>
              </a:spcBef>
              <a:spcAft>
                <a:spcPts val="0"/>
              </a:spcAft>
              <a:buNone/>
            </a:pPr>
            <a:r>
              <a:rPr lang="en"/>
              <a:t>-Students work in groups of 2-3</a:t>
            </a:r>
            <a:endParaRPr/>
          </a:p>
          <a:p>
            <a:pPr indent="0" lvl="0" marL="0" rtl="0" algn="l">
              <a:spcBef>
                <a:spcPts val="1600"/>
              </a:spcBef>
              <a:spcAft>
                <a:spcPts val="0"/>
              </a:spcAft>
              <a:buNone/>
            </a:pPr>
            <a:r>
              <a:rPr lang="en"/>
              <a:t>-Students spend 2 minutes with each document</a:t>
            </a:r>
            <a:endParaRPr/>
          </a:p>
          <a:p>
            <a:pPr indent="0" lvl="0" marL="0" rtl="0" algn="l">
              <a:spcBef>
                <a:spcPts val="1600"/>
              </a:spcBef>
              <a:spcAft>
                <a:spcPts val="1600"/>
              </a:spcAft>
              <a:buNone/>
            </a:pPr>
            <a:r>
              <a:rPr lang="en"/>
              <a:t>-Go through documents as a class </a:t>
            </a:r>
            <a:r>
              <a:rPr lang="en"/>
              <a:t>discussion</a:t>
            </a:r>
            <a:endParaRPr/>
          </a:p>
        </p:txBody>
      </p:sp>
      <p:pic>
        <p:nvPicPr>
          <p:cNvPr id="78" name="Google Shape;78;p15"/>
          <p:cNvPicPr preferRelativeResize="0"/>
          <p:nvPr/>
        </p:nvPicPr>
        <p:blipFill>
          <a:blip r:embed="rId3">
            <a:alphaModFix/>
          </a:blip>
          <a:stretch>
            <a:fillRect/>
          </a:stretch>
        </p:blipFill>
        <p:spPr>
          <a:xfrm>
            <a:off x="4664100" y="1539963"/>
            <a:ext cx="3971520" cy="297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to Use a Document Shuffle?	</a:t>
            </a:r>
            <a:endParaRPr/>
          </a:p>
        </p:txBody>
      </p:sp>
      <p:sp>
        <p:nvSpPr>
          <p:cNvPr id="84" name="Google Shape;84;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-To determine what your students know about thinking historically</a:t>
            </a:r>
            <a:endParaRPr sz="2000"/>
          </a:p>
          <a:p>
            <a:pPr indent="0" lvl="0" marL="0" rtl="0" algn="l">
              <a:spcBef>
                <a:spcPts val="1600"/>
              </a:spcBef>
              <a:spcAft>
                <a:spcPts val="0"/>
              </a:spcAft>
              <a:buNone/>
            </a:pPr>
            <a:r>
              <a:rPr lang="en" sz="2000"/>
              <a:t>-To introduce a topic</a:t>
            </a:r>
            <a:endParaRPr sz="2000"/>
          </a:p>
          <a:p>
            <a:pPr indent="0" lvl="0" marL="0" rtl="0" algn="l">
              <a:spcBef>
                <a:spcPts val="1600"/>
              </a:spcBef>
              <a:spcAft>
                <a:spcPts val="0"/>
              </a:spcAft>
              <a:buNone/>
            </a:pPr>
            <a:r>
              <a:rPr lang="en" sz="2000"/>
              <a:t>-To explore documents using knowledge </a:t>
            </a:r>
            <a:r>
              <a:rPr lang="en" sz="2000"/>
              <a:t>acquired</a:t>
            </a:r>
            <a:r>
              <a:rPr lang="en" sz="2000"/>
              <a:t> on a topic</a:t>
            </a:r>
            <a:endParaRPr sz="2000"/>
          </a:p>
          <a:p>
            <a:pPr indent="0" lvl="0" marL="0" rtl="0" algn="l">
              <a:spcBef>
                <a:spcPts val="1600"/>
              </a:spcBef>
              <a:spcAft>
                <a:spcPts val="1600"/>
              </a:spcAft>
              <a:buNone/>
            </a:pPr>
            <a:r>
              <a:rPr lang="en" sz="2000"/>
              <a:t>-To practice using primary sources in your classroom</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Document Shuffle Notes</a:t>
            </a:r>
            <a:endParaRPr/>
          </a:p>
        </p:txBody>
      </p:sp>
      <p:sp>
        <p:nvSpPr>
          <p:cNvPr id="90" name="Google Shape;90;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1" name="Google Shape;91;p17"/>
          <p:cNvPicPr preferRelativeResize="0"/>
          <p:nvPr/>
        </p:nvPicPr>
        <p:blipFill>
          <a:blip r:embed="rId3">
            <a:alphaModFix/>
          </a:blip>
          <a:stretch>
            <a:fillRect/>
          </a:stretch>
        </p:blipFill>
        <p:spPr>
          <a:xfrm>
            <a:off x="1559138" y="1280125"/>
            <a:ext cx="5857876"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307325"/>
            <a:ext cx="80175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Introduction to Document Shuffles</a:t>
            </a:r>
            <a:endParaRPr sz="3000"/>
          </a:p>
        </p:txBody>
      </p:sp>
      <p:sp>
        <p:nvSpPr>
          <p:cNvPr id="97" name="Google Shape;97;p18"/>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-Random documents from history</a:t>
            </a:r>
            <a:endParaRPr sz="1800"/>
          </a:p>
          <a:p>
            <a:pPr indent="0" lvl="0" marL="0" rtl="0" algn="l">
              <a:spcBef>
                <a:spcPts val="1600"/>
              </a:spcBef>
              <a:spcAft>
                <a:spcPts val="0"/>
              </a:spcAft>
              <a:buNone/>
            </a:pPr>
            <a:r>
              <a:rPr lang="en" sz="1800"/>
              <a:t>-Choose documents that are interesting or strange</a:t>
            </a:r>
            <a:endParaRPr sz="1800"/>
          </a:p>
          <a:p>
            <a:pPr indent="0" lvl="0" marL="0" rtl="0" algn="l">
              <a:spcBef>
                <a:spcPts val="1600"/>
              </a:spcBef>
              <a:spcAft>
                <a:spcPts val="1600"/>
              </a:spcAft>
              <a:buNone/>
            </a:pPr>
            <a:r>
              <a:rPr lang="en" sz="1800"/>
              <a:t>-Choose documents that look like one thing but are something else</a:t>
            </a:r>
            <a:endParaRPr sz="1800"/>
          </a:p>
        </p:txBody>
      </p:sp>
      <p:pic>
        <p:nvPicPr>
          <p:cNvPr id="98" name="Google Shape;98;p18"/>
          <p:cNvPicPr preferRelativeResize="0"/>
          <p:nvPr/>
        </p:nvPicPr>
        <p:blipFill>
          <a:blip r:embed="rId3">
            <a:alphaModFix/>
          </a:blip>
          <a:stretch>
            <a:fillRect/>
          </a:stretch>
        </p:blipFill>
        <p:spPr>
          <a:xfrm>
            <a:off x="3728575" y="3050338"/>
            <a:ext cx="2517425" cy="2038675"/>
          </a:xfrm>
          <a:prstGeom prst="rect">
            <a:avLst/>
          </a:prstGeom>
          <a:noFill/>
          <a:ln>
            <a:noFill/>
          </a:ln>
        </p:spPr>
      </p:pic>
      <p:pic>
        <p:nvPicPr>
          <p:cNvPr id="99" name="Google Shape;99;p18"/>
          <p:cNvPicPr preferRelativeResize="0"/>
          <p:nvPr/>
        </p:nvPicPr>
        <p:blipFill>
          <a:blip r:embed="rId4">
            <a:alphaModFix/>
          </a:blip>
          <a:stretch>
            <a:fillRect/>
          </a:stretch>
        </p:blipFill>
        <p:spPr>
          <a:xfrm>
            <a:off x="6319672" y="977375"/>
            <a:ext cx="2671928" cy="1895475"/>
          </a:xfrm>
          <a:prstGeom prst="rect">
            <a:avLst/>
          </a:prstGeom>
          <a:noFill/>
          <a:ln>
            <a:noFill/>
          </a:ln>
        </p:spPr>
      </p:pic>
      <p:pic>
        <p:nvPicPr>
          <p:cNvPr id="100" name="Google Shape;100;p18"/>
          <p:cNvPicPr preferRelativeResize="0"/>
          <p:nvPr/>
        </p:nvPicPr>
        <p:blipFill>
          <a:blip r:embed="rId5">
            <a:alphaModFix/>
          </a:blip>
          <a:stretch>
            <a:fillRect/>
          </a:stretch>
        </p:blipFill>
        <p:spPr>
          <a:xfrm>
            <a:off x="3775425" y="977375"/>
            <a:ext cx="2423719" cy="1895475"/>
          </a:xfrm>
          <a:prstGeom prst="rect">
            <a:avLst/>
          </a:prstGeom>
          <a:noFill/>
          <a:ln>
            <a:noFill/>
          </a:ln>
        </p:spPr>
      </p:pic>
      <p:pic>
        <p:nvPicPr>
          <p:cNvPr id="101" name="Google Shape;101;p18"/>
          <p:cNvPicPr preferRelativeResize="0"/>
          <p:nvPr/>
        </p:nvPicPr>
        <p:blipFill>
          <a:blip r:embed="rId6">
            <a:alphaModFix/>
          </a:blip>
          <a:stretch>
            <a:fillRect/>
          </a:stretch>
        </p:blipFill>
        <p:spPr>
          <a:xfrm>
            <a:off x="6636312" y="2987600"/>
            <a:ext cx="2038651" cy="2038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 you see?</a:t>
            </a:r>
            <a:endParaRPr/>
          </a:p>
        </p:txBody>
      </p:sp>
      <p:sp>
        <p:nvSpPr>
          <p:cNvPr id="107" name="Google Shape;107;p19"/>
          <p:cNvSpPr txBox="1"/>
          <p:nvPr>
            <p:ph idx="1" type="body"/>
          </p:nvPr>
        </p:nvSpPr>
        <p:spPr>
          <a:xfrm>
            <a:off x="387900" y="1489825"/>
            <a:ext cx="3999900" cy="346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Roboto Slab"/>
                <a:ea typeface="Roboto Slab"/>
                <a:cs typeface="Roboto Slab"/>
                <a:sym typeface="Roboto Slab"/>
              </a:rPr>
              <a:t>Typical Student Responses</a:t>
            </a:r>
            <a:endParaRPr sz="18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800">
              <a:latin typeface="Roboto Slab"/>
              <a:ea typeface="Roboto Slab"/>
              <a:cs typeface="Roboto Slab"/>
              <a:sym typeface="Roboto Slab"/>
            </a:endParaRPr>
          </a:p>
          <a:p>
            <a:pPr indent="0" lvl="0" marL="0" rtl="0" algn="l">
              <a:spcBef>
                <a:spcPts val="0"/>
              </a:spcBef>
              <a:spcAft>
                <a:spcPts val="0"/>
              </a:spcAft>
              <a:buNone/>
            </a:pPr>
            <a:r>
              <a:rPr lang="en"/>
              <a:t>	-Cart or carriage</a:t>
            </a:r>
            <a:endParaRPr/>
          </a:p>
          <a:p>
            <a:pPr indent="0" lvl="0" marL="0" rtl="0" algn="l">
              <a:spcBef>
                <a:spcPts val="1600"/>
              </a:spcBef>
              <a:spcAft>
                <a:spcPts val="0"/>
              </a:spcAft>
              <a:buNone/>
            </a:pPr>
            <a:r>
              <a:rPr lang="en"/>
              <a:t>	-Smoke coming off top</a:t>
            </a:r>
            <a:endParaRPr/>
          </a:p>
          <a:p>
            <a:pPr indent="0" lvl="0" marL="0" rtl="0" algn="l">
              <a:spcBef>
                <a:spcPts val="1600"/>
              </a:spcBef>
              <a:spcAft>
                <a:spcPts val="0"/>
              </a:spcAft>
              <a:buNone/>
            </a:pPr>
            <a:r>
              <a:rPr lang="en"/>
              <a:t>	-Blurry people</a:t>
            </a:r>
            <a:endParaRPr/>
          </a:p>
          <a:p>
            <a:pPr indent="0" lvl="0" marL="0" rtl="0" algn="l">
              <a:spcBef>
                <a:spcPts val="1600"/>
              </a:spcBef>
              <a:spcAft>
                <a:spcPts val="0"/>
              </a:spcAft>
              <a:buNone/>
            </a:pPr>
            <a:r>
              <a:rPr lang="en"/>
              <a:t>	-Buildings</a:t>
            </a:r>
            <a:endParaRPr/>
          </a:p>
          <a:p>
            <a:pPr indent="0" lvl="0" marL="0" rtl="0" algn="l">
              <a:spcBef>
                <a:spcPts val="1600"/>
              </a:spcBef>
              <a:spcAft>
                <a:spcPts val="0"/>
              </a:spcAft>
              <a:buNone/>
            </a:pPr>
            <a:r>
              <a:rPr lang="en"/>
              <a:t>	-Black and white photo</a:t>
            </a:r>
            <a:endParaRPr/>
          </a:p>
          <a:p>
            <a:pPr indent="0" lvl="0" marL="0" rtl="0" algn="l">
              <a:spcBef>
                <a:spcPts val="1600"/>
              </a:spcBef>
              <a:spcAft>
                <a:spcPts val="1600"/>
              </a:spcAft>
              <a:buNone/>
            </a:pPr>
            <a:r>
              <a:rPr lang="en"/>
              <a:t>	-Dirt street</a:t>
            </a:r>
            <a:endParaRPr/>
          </a:p>
        </p:txBody>
      </p:sp>
      <p:pic>
        <p:nvPicPr>
          <p:cNvPr id="108" name="Google Shape;108;p19"/>
          <p:cNvPicPr preferRelativeResize="0"/>
          <p:nvPr/>
        </p:nvPicPr>
        <p:blipFill>
          <a:blip r:embed="rId3">
            <a:alphaModFix/>
          </a:blip>
          <a:stretch>
            <a:fillRect/>
          </a:stretch>
        </p:blipFill>
        <p:spPr>
          <a:xfrm>
            <a:off x="4387800" y="1144113"/>
            <a:ext cx="4284700" cy="3469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87900" y="555600"/>
            <a:ext cx="3655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What’s going on?</a:t>
            </a:r>
            <a:endParaRPr sz="3000"/>
          </a:p>
        </p:txBody>
      </p:sp>
      <p:sp>
        <p:nvSpPr>
          <p:cNvPr id="114" name="Google Shape;114;p20"/>
          <p:cNvSpPr txBox="1"/>
          <p:nvPr>
            <p:ph idx="1" type="body"/>
          </p:nvPr>
        </p:nvSpPr>
        <p:spPr>
          <a:xfrm>
            <a:off x="387900" y="1594025"/>
            <a:ext cx="35286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Typical Student Response</a:t>
            </a:r>
            <a:endParaRPr sz="1800"/>
          </a:p>
          <a:p>
            <a:pPr indent="0" lvl="0" marL="0" rtl="0" algn="l">
              <a:spcBef>
                <a:spcPts val="1600"/>
              </a:spcBef>
              <a:spcAft>
                <a:spcPts val="0"/>
              </a:spcAft>
              <a:buNone/>
            </a:pPr>
            <a:r>
              <a:rPr lang="en"/>
              <a:t>	</a:t>
            </a:r>
            <a:r>
              <a:rPr lang="en" sz="1400"/>
              <a:t>-Some sort of carnival</a:t>
            </a:r>
            <a:endParaRPr sz="1400"/>
          </a:p>
          <a:p>
            <a:pPr indent="0" lvl="0" marL="0" rtl="0" algn="l">
              <a:spcBef>
                <a:spcPts val="1600"/>
              </a:spcBef>
              <a:spcAft>
                <a:spcPts val="0"/>
              </a:spcAft>
              <a:buNone/>
            </a:pPr>
            <a:r>
              <a:rPr lang="en" sz="1400"/>
              <a:t>	-Parade</a:t>
            </a:r>
            <a:endParaRPr sz="1400"/>
          </a:p>
          <a:p>
            <a:pPr indent="457200" lvl="0" marL="0" rtl="0" algn="l">
              <a:spcBef>
                <a:spcPts val="1600"/>
              </a:spcBef>
              <a:spcAft>
                <a:spcPts val="0"/>
              </a:spcAft>
              <a:buNone/>
            </a:pPr>
            <a:r>
              <a:rPr lang="en" sz="1400"/>
              <a:t>-</a:t>
            </a:r>
            <a:r>
              <a:rPr lang="en" sz="1400"/>
              <a:t>Gypsy</a:t>
            </a:r>
            <a:r>
              <a:rPr lang="en" sz="1400"/>
              <a:t> cart</a:t>
            </a:r>
            <a:endParaRPr sz="1400"/>
          </a:p>
          <a:p>
            <a:pPr indent="457200" lvl="0" marL="0" rtl="0" algn="l">
              <a:spcBef>
                <a:spcPts val="1600"/>
              </a:spcBef>
              <a:spcAft>
                <a:spcPts val="1600"/>
              </a:spcAft>
              <a:buNone/>
            </a:pPr>
            <a:r>
              <a:rPr lang="en" sz="1400"/>
              <a:t>-Famous person traveling</a:t>
            </a:r>
            <a:endParaRPr sz="1400"/>
          </a:p>
        </p:txBody>
      </p:sp>
      <p:pic>
        <p:nvPicPr>
          <p:cNvPr id="115" name="Google Shape;115;p20"/>
          <p:cNvPicPr preferRelativeResize="0"/>
          <p:nvPr/>
        </p:nvPicPr>
        <p:blipFill>
          <a:blip r:embed="rId3">
            <a:alphaModFix/>
          </a:blip>
          <a:stretch>
            <a:fillRect/>
          </a:stretch>
        </p:blipFill>
        <p:spPr>
          <a:xfrm>
            <a:off x="4324600" y="1311288"/>
            <a:ext cx="4284700" cy="3469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 you see?</a:t>
            </a:r>
            <a:endParaRPr/>
          </a:p>
        </p:txBody>
      </p:sp>
      <p:sp>
        <p:nvSpPr>
          <p:cNvPr id="121" name="Google Shape;121;p21"/>
          <p:cNvSpPr txBox="1"/>
          <p:nvPr>
            <p:ph idx="1" type="body"/>
          </p:nvPr>
        </p:nvSpPr>
        <p:spPr>
          <a:xfrm>
            <a:off x="387900" y="1594025"/>
            <a:ext cx="31992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Typical Student Response</a:t>
            </a:r>
            <a:endParaRPr sz="1800"/>
          </a:p>
          <a:p>
            <a:pPr indent="0" lvl="0" marL="0" rtl="0" algn="l">
              <a:spcBef>
                <a:spcPts val="1600"/>
              </a:spcBef>
              <a:spcAft>
                <a:spcPts val="0"/>
              </a:spcAft>
              <a:buNone/>
            </a:pPr>
            <a:r>
              <a:rPr lang="en"/>
              <a:t>	</a:t>
            </a:r>
            <a:r>
              <a:rPr lang="en" sz="1400"/>
              <a:t>-Dead Man </a:t>
            </a:r>
            <a:endParaRPr sz="1400"/>
          </a:p>
          <a:p>
            <a:pPr indent="0" lvl="0" marL="0" rtl="0" algn="l">
              <a:spcBef>
                <a:spcPts val="1600"/>
              </a:spcBef>
              <a:spcAft>
                <a:spcPts val="0"/>
              </a:spcAft>
              <a:buNone/>
            </a:pPr>
            <a:r>
              <a:rPr lang="en" sz="1400"/>
              <a:t>	-Woman</a:t>
            </a:r>
            <a:endParaRPr sz="1400"/>
          </a:p>
          <a:p>
            <a:pPr indent="0" lvl="0" marL="0" rtl="0" algn="l">
              <a:spcBef>
                <a:spcPts val="1600"/>
              </a:spcBef>
              <a:spcAft>
                <a:spcPts val="0"/>
              </a:spcAft>
              <a:buNone/>
            </a:pPr>
            <a:r>
              <a:rPr lang="en" sz="1400"/>
              <a:t>	-Cannon</a:t>
            </a:r>
            <a:endParaRPr sz="1400"/>
          </a:p>
          <a:p>
            <a:pPr indent="0" lvl="0" marL="0" rtl="0" algn="l">
              <a:spcBef>
                <a:spcPts val="1600"/>
              </a:spcBef>
              <a:spcAft>
                <a:spcPts val="0"/>
              </a:spcAft>
              <a:buNone/>
            </a:pPr>
            <a:r>
              <a:rPr lang="en" sz="1400"/>
              <a:t>	-Men</a:t>
            </a:r>
            <a:endParaRPr sz="1400"/>
          </a:p>
          <a:p>
            <a:pPr indent="0" lvl="0" marL="0" rtl="0" algn="l">
              <a:spcBef>
                <a:spcPts val="1600"/>
              </a:spcBef>
              <a:spcAft>
                <a:spcPts val="0"/>
              </a:spcAft>
              <a:buNone/>
            </a:pPr>
            <a:r>
              <a:rPr lang="en" sz="1400"/>
              <a:t>	-Horses</a:t>
            </a:r>
            <a:endParaRPr sz="1400"/>
          </a:p>
          <a:p>
            <a:pPr indent="0" lvl="0" marL="0" rtl="0" algn="l">
              <a:spcBef>
                <a:spcPts val="1600"/>
              </a:spcBef>
              <a:spcAft>
                <a:spcPts val="1600"/>
              </a:spcAft>
              <a:buNone/>
            </a:pPr>
            <a:r>
              <a:rPr lang="en" sz="1400"/>
              <a:t>	-Bucket (praise this student)</a:t>
            </a:r>
            <a:endParaRPr sz="1400"/>
          </a:p>
        </p:txBody>
      </p:sp>
      <p:pic>
        <p:nvPicPr>
          <p:cNvPr id="122" name="Google Shape;122;p21"/>
          <p:cNvPicPr preferRelativeResize="0"/>
          <p:nvPr/>
        </p:nvPicPr>
        <p:blipFill>
          <a:blip r:embed="rId3">
            <a:alphaModFix/>
          </a:blip>
          <a:stretch>
            <a:fillRect/>
          </a:stretch>
        </p:blipFill>
        <p:spPr>
          <a:xfrm>
            <a:off x="3860700" y="977375"/>
            <a:ext cx="5130900" cy="3639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