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5"/>
  </p:notesMasterIdLst>
  <p:handoutMasterIdLst>
    <p:handoutMasterId r:id="rId56"/>
  </p:handoutMasterIdLst>
  <p:sldIdLst>
    <p:sldId id="256" r:id="rId2"/>
    <p:sldId id="257" r:id="rId3"/>
    <p:sldId id="258" r:id="rId4"/>
    <p:sldId id="259" r:id="rId5"/>
    <p:sldId id="261" r:id="rId6"/>
    <p:sldId id="262" r:id="rId7"/>
    <p:sldId id="263" r:id="rId8"/>
    <p:sldId id="311" r:id="rId9"/>
    <p:sldId id="264" r:id="rId10"/>
    <p:sldId id="265" r:id="rId11"/>
    <p:sldId id="266" r:id="rId12"/>
    <p:sldId id="295" r:id="rId13"/>
    <p:sldId id="267" r:id="rId14"/>
    <p:sldId id="268" r:id="rId15"/>
    <p:sldId id="269" r:id="rId16"/>
    <p:sldId id="270" r:id="rId17"/>
    <p:sldId id="271" r:id="rId18"/>
    <p:sldId id="260" r:id="rId19"/>
    <p:sldId id="272" r:id="rId20"/>
    <p:sldId id="273" r:id="rId21"/>
    <p:sldId id="275" r:id="rId22"/>
    <p:sldId id="274" r:id="rId23"/>
    <p:sldId id="276" r:id="rId24"/>
    <p:sldId id="277" r:id="rId25"/>
    <p:sldId id="293" r:id="rId26"/>
    <p:sldId id="280" r:id="rId27"/>
    <p:sldId id="281" r:id="rId28"/>
    <p:sldId id="283" r:id="rId29"/>
    <p:sldId id="284" r:id="rId30"/>
    <p:sldId id="285" r:id="rId31"/>
    <p:sldId id="286" r:id="rId32"/>
    <p:sldId id="287" r:id="rId33"/>
    <p:sldId id="288" r:id="rId34"/>
    <p:sldId id="290" r:id="rId35"/>
    <p:sldId id="291" r:id="rId36"/>
    <p:sldId id="296" r:id="rId37"/>
    <p:sldId id="278" r:id="rId38"/>
    <p:sldId id="279" r:id="rId39"/>
    <p:sldId id="297" r:id="rId40"/>
    <p:sldId id="298" r:id="rId41"/>
    <p:sldId id="292"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627"/>
    <a:srgbClr val="2B5880"/>
    <a:srgbClr val="274F73"/>
    <a:srgbClr val="006600"/>
    <a:srgbClr val="008000"/>
    <a:srgbClr val="403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86025" autoAdjust="0"/>
  </p:normalViewPr>
  <p:slideViewPr>
    <p:cSldViewPr>
      <p:cViewPr varScale="1">
        <p:scale>
          <a:sx n="74" d="100"/>
          <a:sy n="74" d="100"/>
        </p:scale>
        <p:origin x="175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49131B5-E658-4F72-8BDA-023A22D7AE69}" type="datetimeFigureOut">
              <a:rPr lang="en-US" smtClean="0"/>
              <a:t>7/9/2019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3D96E2-9C83-4DE8-BB2B-439EB031BEB0}" type="slidenum">
              <a:rPr lang="en-US" smtClean="0"/>
              <a:t>‹#›</a:t>
            </a:fld>
            <a:endParaRPr lang="en-US"/>
          </a:p>
        </p:txBody>
      </p:sp>
    </p:spTree>
    <p:extLst>
      <p:ext uri="{BB962C8B-B14F-4D97-AF65-F5344CB8AC3E}">
        <p14:creationId xmlns:p14="http://schemas.microsoft.com/office/powerpoint/2010/main" val="257282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5BFBEB-B7B8-4D2C-B497-B3EA85516445}" type="datetimeFigureOut">
              <a:rPr lang="en-US" smtClean="0"/>
              <a:t>7/9/2019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6A1004-39E2-40E2-8B2B-60CBB798055C}" type="slidenum">
              <a:rPr lang="en-US" smtClean="0"/>
              <a:t>‹#›</a:t>
            </a:fld>
            <a:endParaRPr lang="en-US"/>
          </a:p>
        </p:txBody>
      </p:sp>
    </p:spTree>
    <p:extLst>
      <p:ext uri="{BB962C8B-B14F-4D97-AF65-F5344CB8AC3E}">
        <p14:creationId xmlns:p14="http://schemas.microsoft.com/office/powerpoint/2010/main" val="46000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1004-39E2-40E2-8B2B-60CBB798055C}" type="slidenum">
              <a:rPr lang="en-US" smtClean="0"/>
              <a:t>1</a:t>
            </a:fld>
            <a:endParaRPr lang="en-US"/>
          </a:p>
        </p:txBody>
      </p:sp>
    </p:spTree>
    <p:extLst>
      <p:ext uri="{BB962C8B-B14F-4D97-AF65-F5344CB8AC3E}">
        <p14:creationId xmlns:p14="http://schemas.microsoft.com/office/powerpoint/2010/main" val="64711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Dan </a:t>
            </a:r>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1949970-3501-4D1D-A4F6-A6703F6E4F5B}"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77740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Mini</a:t>
            </a:r>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FFF74A-B20C-41DC-B75F-3562C9AAEADF}"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283196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Roberta</a:t>
            </a:r>
          </a:p>
          <a:p>
            <a:endParaRPr lang="en-US" altLang="en-US"/>
          </a:p>
          <a:p>
            <a:r>
              <a:rPr lang="en-US" altLang="en-US"/>
              <a:t>Open up screen share of the EMT-W, Roberta to lead, </a:t>
            </a:r>
          </a:p>
          <a:p>
            <a:endParaRPr lang="en-US" altLang="en-US"/>
          </a:p>
          <a:p>
            <a:r>
              <a:rPr lang="en-US" altLang="en-US"/>
              <a:t>Review item by item</a:t>
            </a:r>
          </a:p>
          <a:p>
            <a:endParaRPr lang="en-US" altLang="en-US"/>
          </a:p>
          <a:p>
            <a:r>
              <a:rPr lang="en-US" altLang="en-US"/>
              <a:t>Refer to already addressed items (desk audit items)</a:t>
            </a:r>
          </a:p>
          <a:p>
            <a:endParaRPr lang="en-US" altLang="en-US"/>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6F9EC8-D429-4B95-ABD9-5F0E141D96AF}"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420880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Roberta-two sanitized IEPs and we’ll go through the excel version</a:t>
            </a: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52BE35-6C4C-4F97-86EF-06CA5851216F}"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196876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Next slide shows the ######## and the correct birthdate in upper left corner.</a:t>
            </a: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A94BFE-710A-4474-949B-EF2DF6146193}"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297473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C5DAE9-F634-4FFE-BD0F-01637190C6CA}"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420409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AEBFDE-ACAC-4016-82DE-0D0A01CAEE64}"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169164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C304E3-3DB7-4BFC-A07F-CE1C12164400}"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extLst>
      <p:ext uri="{BB962C8B-B14F-4D97-AF65-F5344CB8AC3E}">
        <p14:creationId xmlns:p14="http://schemas.microsoft.com/office/powerpoint/2010/main" val="3915265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B7136EB-59D3-4FA9-8AD8-9F52EB55B66F}"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extLst>
      <p:ext uri="{BB962C8B-B14F-4D97-AF65-F5344CB8AC3E}">
        <p14:creationId xmlns:p14="http://schemas.microsoft.com/office/powerpoint/2010/main" val="354481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CF0823-D339-415B-B193-41E6A3930F3C}"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429420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9415" indent="-349415" defTabSz="931774" eaLnBrk="1" hangingPunct="1">
              <a:spcBef>
                <a:spcPct val="20000"/>
              </a:spcBef>
              <a:buFontTx/>
              <a:buChar char="•"/>
              <a:defRPr/>
            </a:pPr>
            <a:r>
              <a:rPr lang="en-US" altLang="en-US" dirty="0"/>
              <a:t>Roberta</a:t>
            </a:r>
            <a:r>
              <a:rPr lang="en-US" altLang="en-US" sz="2900" kern="0" dirty="0">
                <a:solidFill>
                  <a:srgbClr val="274F73"/>
                </a:solidFill>
                <a:latin typeface="Times New Roman"/>
              </a:rPr>
              <a:t>Review the Letter of Instruction (LOI)</a:t>
            </a:r>
          </a:p>
          <a:p>
            <a:pPr marL="349415" indent="-349415" defTabSz="931774" eaLnBrk="1" hangingPunct="1">
              <a:spcBef>
                <a:spcPct val="20000"/>
              </a:spcBef>
              <a:buFontTx/>
              <a:buChar char="•"/>
              <a:defRPr/>
            </a:pPr>
            <a:r>
              <a:rPr lang="en-US" altLang="en-US" sz="2900" kern="0" dirty="0">
                <a:solidFill>
                  <a:srgbClr val="274F73"/>
                </a:solidFill>
                <a:latin typeface="Times New Roman"/>
              </a:rPr>
              <a:t>Desk audit process </a:t>
            </a:r>
          </a:p>
          <a:p>
            <a:pPr marL="757066" lvl="1" indent="-291179" defTabSz="931774" eaLnBrk="1" hangingPunct="1">
              <a:spcBef>
                <a:spcPct val="20000"/>
              </a:spcBef>
              <a:buFontTx/>
              <a:buChar char="–"/>
              <a:defRPr/>
            </a:pPr>
            <a:r>
              <a:rPr lang="en-US" altLang="en-US" sz="2900" kern="0" dirty="0">
                <a:solidFill>
                  <a:srgbClr val="735627"/>
                </a:solidFill>
                <a:latin typeface="Times New Roman"/>
              </a:rPr>
              <a:t>Timelines </a:t>
            </a:r>
          </a:p>
          <a:p>
            <a:pPr marL="757066" lvl="1" indent="-291179" defTabSz="931774" eaLnBrk="1" hangingPunct="1">
              <a:spcBef>
                <a:spcPct val="20000"/>
              </a:spcBef>
              <a:buFontTx/>
              <a:buChar char="–"/>
              <a:defRPr/>
            </a:pPr>
            <a:r>
              <a:rPr lang="en-US" altLang="en-US" sz="2900" kern="0" dirty="0">
                <a:solidFill>
                  <a:srgbClr val="735627"/>
                </a:solidFill>
                <a:latin typeface="Times New Roman"/>
              </a:rPr>
              <a:t>Items</a:t>
            </a:r>
          </a:p>
          <a:p>
            <a:pPr marL="349415" indent="-349415" defTabSz="931774" eaLnBrk="1" hangingPunct="1">
              <a:spcBef>
                <a:spcPct val="20000"/>
              </a:spcBef>
              <a:buFontTx/>
              <a:buChar char="•"/>
              <a:defRPr/>
            </a:pPr>
            <a:r>
              <a:rPr lang="en-US" altLang="en-US" sz="2900" kern="0" dirty="0">
                <a:solidFill>
                  <a:srgbClr val="274F73"/>
                </a:solidFill>
                <a:latin typeface="Times New Roman"/>
              </a:rPr>
              <a:t>Self-assessment process</a:t>
            </a:r>
          </a:p>
          <a:p>
            <a:pPr marL="757066" lvl="1" indent="-291179" defTabSz="931774" eaLnBrk="1" hangingPunct="1">
              <a:spcBef>
                <a:spcPct val="20000"/>
              </a:spcBef>
              <a:buFontTx/>
              <a:buChar char="–"/>
              <a:defRPr/>
            </a:pPr>
            <a:r>
              <a:rPr lang="en-US" altLang="en-US" sz="2900" kern="0" dirty="0">
                <a:solidFill>
                  <a:srgbClr val="735627"/>
                </a:solidFill>
                <a:latin typeface="Times New Roman"/>
              </a:rPr>
              <a:t>Timelines</a:t>
            </a:r>
          </a:p>
          <a:p>
            <a:pPr marL="757066" lvl="1" indent="-291179" defTabSz="931774" eaLnBrk="1" hangingPunct="1">
              <a:spcBef>
                <a:spcPct val="20000"/>
              </a:spcBef>
              <a:buFontTx/>
              <a:buChar char="–"/>
              <a:defRPr/>
            </a:pPr>
            <a:r>
              <a:rPr lang="en-US" altLang="en-US" sz="2900" kern="0" dirty="0">
                <a:solidFill>
                  <a:srgbClr val="735627"/>
                </a:solidFill>
                <a:latin typeface="Times New Roman"/>
              </a:rPr>
              <a:t>Electronic Monitoring Tool</a:t>
            </a:r>
          </a:p>
          <a:p>
            <a:pPr marL="1164717" lvl="2" indent="-232943" defTabSz="931774" eaLnBrk="1" hangingPunct="1">
              <a:spcBef>
                <a:spcPct val="20000"/>
              </a:spcBef>
              <a:buFontTx/>
              <a:buChar char="•"/>
              <a:defRPr/>
            </a:pPr>
            <a:r>
              <a:rPr lang="en-US" altLang="en-US" sz="2900" kern="0" dirty="0">
                <a:solidFill>
                  <a:srgbClr val="2B5880"/>
                </a:solidFill>
                <a:latin typeface="Times New Roman"/>
              </a:rPr>
              <a:t>Word version </a:t>
            </a:r>
          </a:p>
          <a:p>
            <a:pPr marL="1164717" lvl="2" indent="-232943" defTabSz="931774" eaLnBrk="1" hangingPunct="1">
              <a:spcBef>
                <a:spcPct val="20000"/>
              </a:spcBef>
              <a:buFontTx/>
              <a:buChar char="•"/>
              <a:defRPr/>
            </a:pPr>
            <a:r>
              <a:rPr lang="en-US" altLang="en-US" sz="2900" kern="0" dirty="0">
                <a:solidFill>
                  <a:srgbClr val="2B5880"/>
                </a:solidFill>
                <a:latin typeface="Times New Roman"/>
              </a:rPr>
              <a:t>Excel version</a:t>
            </a:r>
          </a:p>
          <a:p>
            <a:pPr>
              <a:defRPr/>
            </a:pPr>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97BD8D-279A-482F-B29E-2A62E56F3BD9}"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156461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6390A4-7D16-4821-80F7-FEE98ACCF850}"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298790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Roberta</a:t>
            </a:r>
          </a:p>
          <a:p>
            <a:endParaRPr lang="en-US" altLang="en-US" dirty="0"/>
          </a:p>
          <a:p>
            <a:r>
              <a:rPr lang="en-US" altLang="en-US" dirty="0"/>
              <a:t>This is not the self-assessment, recorded on the condensed electronic monitoring tool.  The condensed EMT can only be submitted electronically. Meaning, you may email it, or download to a flash drive and deliver. </a:t>
            </a: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2098FB-3991-4CF7-9261-D5D930E05A28}"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170900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6390A4-7D16-4821-80F7-FEE98ACCF850}"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extLst>
      <p:ext uri="{BB962C8B-B14F-4D97-AF65-F5344CB8AC3E}">
        <p14:creationId xmlns:p14="http://schemas.microsoft.com/office/powerpoint/2010/main" val="311713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Roberta</a:t>
            </a:r>
          </a:p>
          <a:p>
            <a:endParaRPr lang="en-US" altLang="en-US" dirty="0"/>
          </a:p>
          <a:p>
            <a:r>
              <a:rPr lang="en-US" altLang="en-US" dirty="0"/>
              <a:t>This is not the self-assessment, recorded on the condensed electronic monitoring tool.  The condensed EMT can only be submitted electronically. Meaning, you may email it, or download to a flash drive and deliver. </a:t>
            </a: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2098FB-3991-4CF7-9261-D5D930E05A28}"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39245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1BA020-7074-45BF-A955-21B25A9B95D8}"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val="335242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1004-39E2-40E2-8B2B-60CBB798055C}" type="slidenum">
              <a:rPr lang="en-US" smtClean="0"/>
              <a:t>53</a:t>
            </a:fld>
            <a:endParaRPr lang="en-US"/>
          </a:p>
        </p:txBody>
      </p:sp>
    </p:spTree>
    <p:extLst>
      <p:ext uri="{BB962C8B-B14F-4D97-AF65-F5344CB8AC3E}">
        <p14:creationId xmlns:p14="http://schemas.microsoft.com/office/powerpoint/2010/main" val="395153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Roberta</a:t>
            </a:r>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743D51-2C61-42B9-B580-8FDF64285CB2}"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314666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Roberta</a:t>
            </a:r>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D40A5A-56F9-447B-8147-5BACA57832E5}"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378641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Roberta</a:t>
            </a:r>
          </a:p>
          <a:p>
            <a:endParaRPr lang="en-US" altLang="en-US"/>
          </a:p>
          <a:p>
            <a:r>
              <a:rPr lang="en-US" altLang="en-US"/>
              <a:t>EMT – reviewed</a:t>
            </a:r>
          </a:p>
          <a:p>
            <a:r>
              <a:rPr lang="en-US" altLang="en-US"/>
              <a:t>CWS – Communities with out schools – have a separate criteria based on legislation - 2013</a:t>
            </a:r>
            <a:br>
              <a:rPr lang="en-US" altLang="en-US"/>
            </a:br>
            <a:r>
              <a:rPr lang="en-US" altLang="en-US"/>
              <a:t>AOS 90 – each location will be reviewed independent of each other</a:t>
            </a:r>
          </a:p>
          <a:p>
            <a:endParaRPr lang="en-US" altLang="en-US"/>
          </a:p>
          <a:p>
            <a:r>
              <a:rPr lang="en-US" altLang="en-US"/>
              <a:t>OOU – out of unit children – sending SAU’s are responsible for FAPE – when reviewing OOU files</a:t>
            </a:r>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03D2B0-B63B-406D-9E73-021E50513A5A}"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50471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Roberta</a:t>
            </a:r>
          </a:p>
          <a:p>
            <a:endParaRPr lang="en-US" altLang="en-US"/>
          </a:p>
          <a:p>
            <a:r>
              <a:rPr lang="en-US" altLang="en-US"/>
              <a:t>All monitored items are listed on the electronic monitoring tool (EMT- Word), and have a code.  You can view the EMT-W anytime at the monitoring website on the previous slide. This EMT is a word format and includes the CAP activities for the monitored item.</a:t>
            </a:r>
          </a:p>
          <a:p>
            <a:endParaRPr lang="en-US" altLang="en-US"/>
          </a:p>
          <a:p>
            <a:r>
              <a:rPr lang="en-US" altLang="en-US"/>
              <a:t>Desk audit will include only those items which are requested to be sent to the DOE by 12/30/15</a:t>
            </a:r>
          </a:p>
          <a:p>
            <a:r>
              <a:rPr lang="en-US" altLang="en-US"/>
              <a:t>Make sure all required forms are the most current form being used by your staff.   Speech/Language, AE, SLD, SOP</a:t>
            </a:r>
          </a:p>
          <a:p>
            <a:r>
              <a:rPr lang="en-US" altLang="en-US"/>
              <a:t>Self assessment will be on 20 % of your self chosen files.    </a:t>
            </a:r>
          </a:p>
          <a:p>
            <a:endParaRPr lang="en-US" altLang="en-US"/>
          </a:p>
          <a:p>
            <a:endParaRPr lang="en-US" altLang="en-US"/>
          </a:p>
          <a:p>
            <a:r>
              <a:rPr lang="en-US" altLang="en-US"/>
              <a:t>Evidence for some items will be sent by your district to the Maine DOE for review here.  Other items will be reviewed by you through a self assessment with the results logged on to the condensed EMT.  The condensed EMT will be sent to you, and will have only the items for which you are performing your self-assessment.  Unlike the EMT on the Integrated Monitoring Activities website, the condensed EMT is an excel spreadsheet and will calculated performance as you input your data.  </a:t>
            </a:r>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06881AB-3E4D-4C2E-856A-B4D901C5FC1B}"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85844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A27223-059B-4B5B-9122-E745998FB7A3}"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08219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rPr>
              <a:t>Roberta</a:t>
            </a: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D30A1F-52FC-4426-97AA-A52C053AD29F}"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47969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Roberta</a:t>
            </a:r>
          </a:p>
          <a:p>
            <a:endParaRPr lang="en-US" altLang="en-US"/>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910F0F-E9EF-460B-8163-3ED253E24153}"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1770359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vl1pPr>
          </a:lstStyle>
          <a:p>
            <a:endParaRPr lang="en-US" altLang="en-US"/>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lt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300663EB-DD10-4ABC-BCAB-6995D49C83F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CDBA265-BB23-409A-863D-D5649632738F}" type="slidenum">
              <a:rPr lang="en-US" altLang="en-US"/>
              <a:pPr/>
              <a:t>‹#›</a:t>
            </a:fld>
            <a:endParaRPr lang="en-US" altLang="en-US"/>
          </a:p>
        </p:txBody>
      </p:sp>
    </p:spTree>
    <p:extLst>
      <p:ext uri="{BB962C8B-B14F-4D97-AF65-F5344CB8AC3E}">
        <p14:creationId xmlns:p14="http://schemas.microsoft.com/office/powerpoint/2010/main" val="61984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D5207918-6EBD-494D-8868-D016B91E8D77}" type="slidenum">
              <a:rPr lang="en-US" altLang="en-US"/>
              <a:pPr/>
              <a:t>‹#›</a:t>
            </a:fld>
            <a:endParaRPr lang="en-US" altLang="en-US"/>
          </a:p>
        </p:txBody>
      </p:sp>
    </p:spTree>
    <p:extLst>
      <p:ext uri="{BB962C8B-B14F-4D97-AF65-F5344CB8AC3E}">
        <p14:creationId xmlns:p14="http://schemas.microsoft.com/office/powerpoint/2010/main" val="159459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E856C41B-F106-4E6E-8A31-E95BAC38CA1A}" type="slidenum">
              <a:rPr lang="en-US" altLang="en-US"/>
              <a:pPr/>
              <a:t>‹#›</a:t>
            </a:fld>
            <a:endParaRPr lang="en-US" altLang="en-US"/>
          </a:p>
        </p:txBody>
      </p:sp>
    </p:spTree>
    <p:extLst>
      <p:ext uri="{BB962C8B-B14F-4D97-AF65-F5344CB8AC3E}">
        <p14:creationId xmlns:p14="http://schemas.microsoft.com/office/powerpoint/2010/main" val="48539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E7115DD-F82D-4F1B-8EB5-81DCD6D8E31F}" type="slidenum">
              <a:rPr lang="en-US" altLang="en-US"/>
              <a:pPr/>
              <a:t>‹#›</a:t>
            </a:fld>
            <a:endParaRPr lang="en-US" altLang="en-US"/>
          </a:p>
        </p:txBody>
      </p:sp>
    </p:spTree>
    <p:extLst>
      <p:ext uri="{BB962C8B-B14F-4D97-AF65-F5344CB8AC3E}">
        <p14:creationId xmlns:p14="http://schemas.microsoft.com/office/powerpoint/2010/main" val="240541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92DD3EE-17B3-4C92-BAD5-2392A05FC803}" type="slidenum">
              <a:rPr lang="en-US" altLang="en-US"/>
              <a:pPr/>
              <a:t>‹#›</a:t>
            </a:fld>
            <a:endParaRPr lang="en-US" altLang="en-US"/>
          </a:p>
        </p:txBody>
      </p:sp>
    </p:spTree>
    <p:extLst>
      <p:ext uri="{BB962C8B-B14F-4D97-AF65-F5344CB8AC3E}">
        <p14:creationId xmlns:p14="http://schemas.microsoft.com/office/powerpoint/2010/main" val="89853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51A9DBBA-A719-4CA4-8A38-7FAD2F20DD89}" type="slidenum">
              <a:rPr lang="en-US" altLang="en-US"/>
              <a:pPr/>
              <a:t>‹#›</a:t>
            </a:fld>
            <a:endParaRPr lang="en-US" altLang="en-US"/>
          </a:p>
        </p:txBody>
      </p:sp>
    </p:spTree>
    <p:extLst>
      <p:ext uri="{BB962C8B-B14F-4D97-AF65-F5344CB8AC3E}">
        <p14:creationId xmlns:p14="http://schemas.microsoft.com/office/powerpoint/2010/main" val="376993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ADEEAC34-A922-4168-8191-C1497D3B8A1F}" type="slidenum">
              <a:rPr lang="en-US" altLang="en-US"/>
              <a:pPr/>
              <a:t>‹#›</a:t>
            </a:fld>
            <a:endParaRPr lang="en-US" altLang="en-US"/>
          </a:p>
        </p:txBody>
      </p:sp>
    </p:spTree>
    <p:extLst>
      <p:ext uri="{BB962C8B-B14F-4D97-AF65-F5344CB8AC3E}">
        <p14:creationId xmlns:p14="http://schemas.microsoft.com/office/powerpoint/2010/main" val="350795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77A1359F-4206-48B5-8AC9-35F96D03B847}" type="slidenum">
              <a:rPr lang="en-US" altLang="en-US"/>
              <a:pPr/>
              <a:t>‹#›</a:t>
            </a:fld>
            <a:endParaRPr lang="en-US" altLang="en-US"/>
          </a:p>
        </p:txBody>
      </p:sp>
    </p:spTree>
    <p:extLst>
      <p:ext uri="{BB962C8B-B14F-4D97-AF65-F5344CB8AC3E}">
        <p14:creationId xmlns:p14="http://schemas.microsoft.com/office/powerpoint/2010/main" val="422114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40FBB04-D0B7-49DA-97B5-A0B43C3076FE}" type="slidenum">
              <a:rPr lang="en-US" altLang="en-US"/>
              <a:pPr/>
              <a:t>‹#›</a:t>
            </a:fld>
            <a:endParaRPr lang="en-US" altLang="en-US"/>
          </a:p>
        </p:txBody>
      </p:sp>
    </p:spTree>
    <p:extLst>
      <p:ext uri="{BB962C8B-B14F-4D97-AF65-F5344CB8AC3E}">
        <p14:creationId xmlns:p14="http://schemas.microsoft.com/office/powerpoint/2010/main" val="146678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3B66BA3A-DC95-40E3-80F8-510B69B1F017}" type="slidenum">
              <a:rPr lang="en-US" altLang="en-US"/>
              <a:pPr/>
              <a:t>‹#›</a:t>
            </a:fld>
            <a:endParaRPr lang="en-US" altLang="en-US"/>
          </a:p>
        </p:txBody>
      </p:sp>
    </p:spTree>
    <p:extLst>
      <p:ext uri="{BB962C8B-B14F-4D97-AF65-F5344CB8AC3E}">
        <p14:creationId xmlns:p14="http://schemas.microsoft.com/office/powerpoint/2010/main" val="399705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defRPr>
            </a:lvl1pPr>
          </a:lstStyle>
          <a:p>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fld id="{AF80960C-01C7-4B82-95EC-1836DF892B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Century Gothic" pitchFamily="34" charset="0"/>
        </a:defRPr>
      </a:lvl2pPr>
      <a:lvl3pPr algn="l" rtl="0" eaLnBrk="1" fontAlgn="base" hangingPunct="1">
        <a:spcBef>
          <a:spcPct val="0"/>
        </a:spcBef>
        <a:spcAft>
          <a:spcPct val="0"/>
        </a:spcAft>
        <a:defRPr sz="2800" b="1">
          <a:solidFill>
            <a:schemeClr val="bg1"/>
          </a:solidFill>
          <a:latin typeface="Century Gothic" pitchFamily="34" charset="0"/>
        </a:defRPr>
      </a:lvl3pPr>
      <a:lvl4pPr algn="l" rtl="0" eaLnBrk="1" fontAlgn="base" hangingPunct="1">
        <a:spcBef>
          <a:spcPct val="0"/>
        </a:spcBef>
        <a:spcAft>
          <a:spcPct val="0"/>
        </a:spcAft>
        <a:defRPr sz="2800" b="1">
          <a:solidFill>
            <a:schemeClr val="bg1"/>
          </a:solidFill>
          <a:latin typeface="Century Gothic" pitchFamily="34" charset="0"/>
        </a:defRPr>
      </a:lvl4pPr>
      <a:lvl5pPr algn="l" rtl="0" eaLnBrk="1" fontAlgn="base" hangingPunct="1">
        <a:spcBef>
          <a:spcPct val="0"/>
        </a:spcBef>
        <a:spcAft>
          <a:spcPct val="0"/>
        </a:spcAft>
        <a:defRPr sz="2800" b="1">
          <a:solidFill>
            <a:schemeClr val="bg1"/>
          </a:solidFill>
          <a:latin typeface="Century Gothic"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a:solidFill>
            <a:srgbClr val="735627"/>
          </a:solidFill>
          <a:latin typeface="+mn-lt"/>
        </a:defRPr>
      </a:lvl2pPr>
      <a:lvl3pPr marL="1143000" indent="-228600" algn="l" rtl="0" eaLnBrk="1" fontAlgn="base" hangingPunct="1">
        <a:spcBef>
          <a:spcPct val="20000"/>
        </a:spcBef>
        <a:spcAft>
          <a:spcPct val="0"/>
        </a:spcAft>
        <a:buChar char="•"/>
        <a:defRPr sz="2400">
          <a:solidFill>
            <a:srgbClr val="2B5880"/>
          </a:solidFill>
          <a:latin typeface="+mn-lt"/>
        </a:defRPr>
      </a:lvl3pPr>
      <a:lvl4pPr marL="1600200" indent="-228600" algn="l" rtl="0" eaLnBrk="1" fontAlgn="base" hangingPunct="1">
        <a:spcBef>
          <a:spcPct val="20000"/>
        </a:spcBef>
        <a:spcAft>
          <a:spcPct val="0"/>
        </a:spcAft>
        <a:buChar char="–"/>
        <a:defRPr sz="2000">
          <a:solidFill>
            <a:srgbClr val="2B5880"/>
          </a:solidFill>
          <a:latin typeface="+mn-lt"/>
        </a:defRPr>
      </a:lvl4pPr>
      <a:lvl5pPr marL="2057400" indent="-228600" algn="l" rtl="0" eaLnBrk="1" fontAlgn="base" hangingPunct="1">
        <a:spcBef>
          <a:spcPct val="20000"/>
        </a:spcBef>
        <a:spcAft>
          <a:spcPct val="0"/>
        </a:spcAft>
        <a:buChar char="»"/>
        <a:defRPr sz="2000">
          <a:solidFill>
            <a:srgbClr val="2B5880"/>
          </a:solidFill>
          <a:latin typeface="+mn-lt"/>
        </a:defRPr>
      </a:lvl5pPr>
      <a:lvl6pPr marL="2514600" indent="-228600" algn="l" rtl="0" eaLnBrk="1" fontAlgn="base" hangingPunct="1">
        <a:spcBef>
          <a:spcPct val="20000"/>
        </a:spcBef>
        <a:spcAft>
          <a:spcPct val="0"/>
        </a:spcAft>
        <a:buChar char="»"/>
        <a:defRPr sz="2000">
          <a:solidFill>
            <a:srgbClr val="2B5880"/>
          </a:solidFill>
          <a:latin typeface="+mn-lt"/>
        </a:defRPr>
      </a:lvl6pPr>
      <a:lvl7pPr marL="2971800" indent="-228600" algn="l" rtl="0" eaLnBrk="1" fontAlgn="base" hangingPunct="1">
        <a:spcBef>
          <a:spcPct val="20000"/>
        </a:spcBef>
        <a:spcAft>
          <a:spcPct val="0"/>
        </a:spcAft>
        <a:buChar char="»"/>
        <a:defRPr sz="2000">
          <a:solidFill>
            <a:srgbClr val="2B5880"/>
          </a:solidFill>
          <a:latin typeface="+mn-lt"/>
        </a:defRPr>
      </a:lvl7pPr>
      <a:lvl8pPr marL="3429000" indent="-228600" algn="l" rtl="0" eaLnBrk="1" fontAlgn="base" hangingPunct="1">
        <a:spcBef>
          <a:spcPct val="20000"/>
        </a:spcBef>
        <a:spcAft>
          <a:spcPct val="0"/>
        </a:spcAft>
        <a:buChar char="»"/>
        <a:defRPr sz="2000">
          <a:solidFill>
            <a:srgbClr val="2B5880"/>
          </a:solidFill>
          <a:latin typeface="+mn-lt"/>
        </a:defRPr>
      </a:lvl8pPr>
      <a:lvl9pPr marL="3886200" indent="-228600" algn="l" rtl="0" eaLnBrk="1" fontAlgn="base" hangingPunct="1">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roberta.lucas@maine.gov" TargetMode="External"/><Relationship Id="rId7" Type="http://schemas.openxmlformats.org/officeDocument/2006/relationships/hyperlink" Target="mailto:julie.pelletier@maine.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olette.soldati@maine.gov" TargetMode="External"/><Relationship Id="rId5" Type="http://schemas.openxmlformats.org/officeDocument/2006/relationships/hyperlink" Target="mailto:leora.byras@maine.gov" TargetMode="External"/><Relationship Id="rId4" Type="http://schemas.openxmlformats.org/officeDocument/2006/relationships/hyperlink" Target="mailto:daniel.hemdal@maine.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2019-2020 Monitoring Cohort Training</a:t>
            </a:r>
          </a:p>
        </p:txBody>
      </p:sp>
      <p:sp>
        <p:nvSpPr>
          <p:cNvPr id="2051" name="Rectangle 3"/>
          <p:cNvSpPr>
            <a:spLocks noGrp="1" noChangeArrowheads="1"/>
          </p:cNvSpPr>
          <p:nvPr>
            <p:ph type="subTitle" idx="1"/>
          </p:nvPr>
        </p:nvSpPr>
        <p:spPr>
          <a:xfrm>
            <a:off x="1295400" y="4267200"/>
            <a:ext cx="6553200" cy="838200"/>
          </a:xfrm>
        </p:spPr>
        <p:txBody>
          <a:bodyPr/>
          <a:lstStyle/>
          <a:p>
            <a:r>
              <a:rPr lang="en-US" altLang="en-US" sz="2400" dirty="0"/>
              <a:t>Office of Special Services</a:t>
            </a:r>
          </a:p>
          <a:p>
            <a:r>
              <a:rPr lang="en-US" altLang="en-US" sz="2400" dirty="0"/>
              <a:t>Monitoring Team</a:t>
            </a:r>
          </a:p>
          <a:p>
            <a:endParaRPr lang="en-US" altLang="en-US" dirty="0"/>
          </a:p>
        </p:txBody>
      </p:sp>
      <p:sp>
        <p:nvSpPr>
          <p:cNvPr id="2" name="Footer Placeholder 1"/>
          <p:cNvSpPr>
            <a:spLocks noGrp="1"/>
          </p:cNvSpPr>
          <p:nvPr>
            <p:ph type="ftr" sz="quarter" idx="3"/>
          </p:nvPr>
        </p:nvSpPr>
        <p:spPr/>
        <p:txBody>
          <a:bodyPr/>
          <a:lstStyle/>
          <a:p>
            <a:r>
              <a:rPr lang="en-US" altLang="en-US" sz="1100" b="0" dirty="0"/>
              <a:t>Updated 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sz="3600" dirty="0"/>
              <a:t>INFORMATION</a:t>
            </a:r>
            <a:endParaRPr lang="en-US" altLang="en-US" sz="4000" dirty="0"/>
          </a:p>
        </p:txBody>
      </p:sp>
      <p:sp>
        <p:nvSpPr>
          <p:cNvPr id="9219" name="Content Placeholder 2"/>
          <p:cNvSpPr>
            <a:spLocks noGrp="1"/>
          </p:cNvSpPr>
          <p:nvPr>
            <p:ph idx="1"/>
          </p:nvPr>
        </p:nvSpPr>
        <p:spPr>
          <a:xfrm>
            <a:off x="533400" y="1295400"/>
            <a:ext cx="8229600" cy="4343400"/>
          </a:xfrm>
        </p:spPr>
        <p:txBody>
          <a:bodyPr/>
          <a:lstStyle/>
          <a:p>
            <a:pPr marL="0" indent="0" eaLnBrk="1" hangingPunct="1">
              <a:buFontTx/>
              <a:buNone/>
              <a:defRPr/>
            </a:pPr>
            <a:r>
              <a:rPr lang="en-US" altLang="en-US" b="1" dirty="0">
                <a:solidFill>
                  <a:srgbClr val="2B5880"/>
                </a:solidFill>
              </a:rPr>
              <a:t>Evidence</a:t>
            </a:r>
          </a:p>
          <a:p>
            <a:pPr eaLnBrk="1" hangingPunct="1">
              <a:defRPr/>
            </a:pPr>
            <a:r>
              <a:rPr lang="en-US" altLang="en-US" dirty="0">
                <a:solidFill>
                  <a:srgbClr val="2B5880"/>
                </a:solidFill>
              </a:rPr>
              <a:t>Desk Audit:</a:t>
            </a:r>
          </a:p>
          <a:p>
            <a:pPr lvl="1" eaLnBrk="1" hangingPunct="1">
              <a:defRPr/>
            </a:pPr>
            <a:r>
              <a:rPr lang="en-US" altLang="en-US" dirty="0"/>
              <a:t>Evidence submitted to Maine DOE for review.</a:t>
            </a:r>
          </a:p>
          <a:p>
            <a:pPr lvl="1" eaLnBrk="1" hangingPunct="1">
              <a:defRPr/>
            </a:pPr>
            <a:r>
              <a:rPr lang="en-US" altLang="en-US" dirty="0"/>
              <a:t>Will be outlined in the Letter of Notification and Instruction</a:t>
            </a:r>
          </a:p>
          <a:p>
            <a:pPr eaLnBrk="1" hangingPunct="1">
              <a:defRPr/>
            </a:pPr>
            <a:r>
              <a:rPr lang="en-US" altLang="en-US" dirty="0">
                <a:solidFill>
                  <a:srgbClr val="2B5880"/>
                </a:solidFill>
              </a:rPr>
              <a:t>Self-Assessment:</a:t>
            </a:r>
          </a:p>
          <a:p>
            <a:pPr lvl="1" eaLnBrk="1" hangingPunct="1">
              <a:defRPr/>
            </a:pPr>
            <a:r>
              <a:rPr lang="en-US" altLang="en-US" dirty="0"/>
              <a:t>Items you will review and assess compliance at your districts.</a:t>
            </a:r>
          </a:p>
          <a:p>
            <a:pPr lvl="1" eaLnBrk="1" hangingPunct="1">
              <a:defRPr/>
            </a:pPr>
            <a:r>
              <a:rPr lang="en-US" altLang="en-US" dirty="0"/>
              <a:t>Will record on the EMT – Excel.</a:t>
            </a:r>
          </a:p>
          <a:p>
            <a:pPr eaLnBrk="1" hangingPunct="1">
              <a:defRPr/>
            </a:pPr>
            <a:endParaRPr lang="en-US" altLang="en-US" sz="2000" dirty="0">
              <a:solidFill>
                <a:srgbClr val="2B5880"/>
              </a:solidFill>
            </a:endParaRPr>
          </a:p>
        </p:txBody>
      </p:sp>
    </p:spTree>
    <p:extLst>
      <p:ext uri="{BB962C8B-B14F-4D97-AF65-F5344CB8AC3E}">
        <p14:creationId xmlns:p14="http://schemas.microsoft.com/office/powerpoint/2010/main" val="384739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sz="3600" dirty="0"/>
              <a:t>CODES</a:t>
            </a:r>
            <a:endParaRPr lang="en-US" altLang="en-US" sz="3200" dirty="0"/>
          </a:p>
        </p:txBody>
      </p:sp>
      <p:sp>
        <p:nvSpPr>
          <p:cNvPr id="12291" name="Content Placeholder 2"/>
          <p:cNvSpPr>
            <a:spLocks noGrp="1"/>
          </p:cNvSpPr>
          <p:nvPr>
            <p:ph idx="1"/>
          </p:nvPr>
        </p:nvSpPr>
        <p:spPr>
          <a:xfrm>
            <a:off x="457200" y="1295400"/>
            <a:ext cx="8229600" cy="5181600"/>
          </a:xfrm>
        </p:spPr>
        <p:txBody>
          <a:bodyPr/>
          <a:lstStyle/>
          <a:p>
            <a:r>
              <a:rPr lang="en-US" altLang="en-US" sz="3200" dirty="0">
                <a:solidFill>
                  <a:srgbClr val="2B5880"/>
                </a:solidFill>
              </a:rPr>
              <a:t>Examples of EMT Codes</a:t>
            </a:r>
          </a:p>
          <a:p>
            <a:pPr lvl="1"/>
            <a:r>
              <a:rPr lang="en-US" altLang="en-US" sz="2800" dirty="0">
                <a:solidFill>
                  <a:srgbClr val="735627"/>
                </a:solidFill>
              </a:rPr>
              <a:t>INR1- Initial Referral</a:t>
            </a:r>
          </a:p>
          <a:p>
            <a:pPr lvl="1"/>
            <a:r>
              <a:rPr lang="en-US" altLang="en-US" sz="2800" dirty="0">
                <a:solidFill>
                  <a:srgbClr val="735627"/>
                </a:solidFill>
              </a:rPr>
              <a:t>LRE1- Least Restrictive Environment</a:t>
            </a:r>
          </a:p>
          <a:p>
            <a:pPr lvl="1"/>
            <a:r>
              <a:rPr lang="en-US" altLang="en-US" sz="2800" dirty="0">
                <a:solidFill>
                  <a:srgbClr val="735627"/>
                </a:solidFill>
              </a:rPr>
              <a:t>DIB1 – Disability/IEP Alignment</a:t>
            </a:r>
          </a:p>
          <a:p>
            <a:pPr lvl="1"/>
            <a:r>
              <a:rPr lang="en-US" altLang="en-US" sz="2800" dirty="0">
                <a:solidFill>
                  <a:srgbClr val="735627"/>
                </a:solidFill>
              </a:rPr>
              <a:t>MIS2 – Fund Authorization Letter</a:t>
            </a:r>
          </a:p>
        </p:txBody>
      </p:sp>
    </p:spTree>
    <p:extLst>
      <p:ext uri="{BB962C8B-B14F-4D97-AF65-F5344CB8AC3E}">
        <p14:creationId xmlns:p14="http://schemas.microsoft.com/office/powerpoint/2010/main" val="266483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DESK AUDIT </a:t>
            </a:r>
          </a:p>
        </p:txBody>
      </p:sp>
      <p:sp>
        <p:nvSpPr>
          <p:cNvPr id="3" name="Content Placeholder 2"/>
          <p:cNvSpPr>
            <a:spLocks noGrp="1"/>
          </p:cNvSpPr>
          <p:nvPr>
            <p:ph idx="1"/>
          </p:nvPr>
        </p:nvSpPr>
        <p:spPr/>
        <p:txBody>
          <a:bodyPr/>
          <a:lstStyle/>
          <a:p>
            <a:r>
              <a:rPr lang="en-US" dirty="0"/>
              <a:t>B-11: Child Find (initial referral) </a:t>
            </a:r>
          </a:p>
          <a:p>
            <a:r>
              <a:rPr lang="en-US" dirty="0"/>
              <a:t>B-13: Transition Plans</a:t>
            </a:r>
          </a:p>
          <a:p>
            <a:r>
              <a:rPr lang="en-US" dirty="0"/>
              <a:t>Eligibility Forms</a:t>
            </a:r>
          </a:p>
          <a:p>
            <a:pPr lvl="1"/>
            <a:r>
              <a:rPr lang="en-US" dirty="0"/>
              <a:t>SLD, AE, S/L </a:t>
            </a:r>
          </a:p>
          <a:p>
            <a:r>
              <a:rPr lang="en-US" dirty="0"/>
              <a:t>Accuracy Document</a:t>
            </a:r>
          </a:p>
          <a:p>
            <a:r>
              <a:rPr lang="en-US" dirty="0"/>
              <a:t>Fund Authorization Letter(s)</a:t>
            </a:r>
          </a:p>
          <a:p>
            <a:r>
              <a:rPr lang="en-US" dirty="0"/>
              <a:t>Certification</a:t>
            </a:r>
          </a:p>
        </p:txBody>
      </p:sp>
    </p:spTree>
    <p:extLst>
      <p:ext uri="{BB962C8B-B14F-4D97-AF65-F5344CB8AC3E}">
        <p14:creationId xmlns:p14="http://schemas.microsoft.com/office/powerpoint/2010/main" val="109307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altLang="en-US" sz="3200" dirty="0"/>
              <a:t>B-11: CHILD FIND &amp; ELIGIBILITY FORMS</a:t>
            </a:r>
          </a:p>
        </p:txBody>
      </p:sp>
      <p:sp>
        <p:nvSpPr>
          <p:cNvPr id="15363" name="Content Placeholder 2"/>
          <p:cNvSpPr>
            <a:spLocks noGrp="1"/>
          </p:cNvSpPr>
          <p:nvPr>
            <p:ph idx="1"/>
          </p:nvPr>
        </p:nvSpPr>
        <p:spPr>
          <a:xfrm>
            <a:off x="457200" y="1447800"/>
            <a:ext cx="8229600" cy="4343400"/>
          </a:xfrm>
        </p:spPr>
        <p:txBody>
          <a:bodyPr/>
          <a:lstStyle/>
          <a:p>
            <a:pPr eaLnBrk="1" hangingPunct="1"/>
            <a:r>
              <a:rPr lang="en-US" altLang="en-US" sz="3000" dirty="0">
                <a:solidFill>
                  <a:srgbClr val="2B5880"/>
                </a:solidFill>
              </a:rPr>
              <a:t>Child Find (B-11): INR3</a:t>
            </a:r>
          </a:p>
          <a:p>
            <a:pPr lvl="1" eaLnBrk="1" hangingPunct="1"/>
            <a:r>
              <a:rPr lang="en-US" altLang="en-US" sz="2800" dirty="0"/>
              <a:t>Initial evaluations completed within 45 school days of parental consent received by SAU.</a:t>
            </a:r>
          </a:p>
          <a:p>
            <a:pPr lvl="1" eaLnBrk="1" hangingPunct="1"/>
            <a:r>
              <a:rPr lang="en-US" altLang="en-US" sz="2800" dirty="0"/>
              <a:t>The first 10 parental consents to evaluate for initial evaluations received during the 2018-2019 school year. </a:t>
            </a:r>
          </a:p>
          <a:p>
            <a:pPr eaLnBrk="1" hangingPunct="1"/>
            <a:endParaRPr lang="en-US" altLang="en-US" dirty="0">
              <a:solidFill>
                <a:srgbClr val="2B5880"/>
              </a:solidFill>
            </a:endParaRPr>
          </a:p>
        </p:txBody>
      </p:sp>
    </p:spTree>
    <p:extLst>
      <p:ext uri="{BB962C8B-B14F-4D97-AF65-F5344CB8AC3E}">
        <p14:creationId xmlns:p14="http://schemas.microsoft.com/office/powerpoint/2010/main" val="325011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altLang="en-US" sz="3200" dirty="0"/>
              <a:t>B-11: CHILD FIND &amp; ELIGIBILITY FORMS</a:t>
            </a:r>
          </a:p>
        </p:txBody>
      </p:sp>
      <p:sp>
        <p:nvSpPr>
          <p:cNvPr id="14339" name="Content Placeholder 2"/>
          <p:cNvSpPr>
            <a:spLocks noGrp="1"/>
          </p:cNvSpPr>
          <p:nvPr>
            <p:ph idx="1"/>
          </p:nvPr>
        </p:nvSpPr>
        <p:spPr/>
        <p:txBody>
          <a:bodyPr/>
          <a:lstStyle/>
          <a:p>
            <a:pPr marL="0" indent="0" eaLnBrk="1" hangingPunct="1">
              <a:buFontTx/>
              <a:buNone/>
              <a:defRPr/>
            </a:pPr>
            <a:r>
              <a:rPr lang="en-US" altLang="en-US" sz="2800" dirty="0">
                <a:solidFill>
                  <a:srgbClr val="2B5880"/>
                </a:solidFill>
              </a:rPr>
              <a:t>Child Find (B-11): INR3</a:t>
            </a:r>
          </a:p>
          <a:p>
            <a:pPr eaLnBrk="1" hangingPunct="1">
              <a:defRPr/>
            </a:pPr>
            <a:r>
              <a:rPr lang="en-US" altLang="en-US" sz="2800" dirty="0">
                <a:solidFill>
                  <a:srgbClr val="2B5880"/>
                </a:solidFill>
              </a:rPr>
              <a:t>This is a SPP indicator, requiring a set of evidence that demonstrates compliance.</a:t>
            </a:r>
          </a:p>
          <a:p>
            <a:pPr lvl="1" eaLnBrk="1" hangingPunct="1">
              <a:defRPr/>
            </a:pPr>
            <a:r>
              <a:rPr lang="en-US" altLang="en-US" dirty="0"/>
              <a:t>Initial Evaluations Tracking Tool (provided)</a:t>
            </a:r>
          </a:p>
          <a:p>
            <a:pPr lvl="1" eaLnBrk="1" hangingPunct="1">
              <a:defRPr/>
            </a:pPr>
            <a:r>
              <a:rPr lang="en-US" altLang="en-US" dirty="0"/>
              <a:t>Signed parental consents for each reviewed file with date received by SAU.</a:t>
            </a:r>
          </a:p>
          <a:p>
            <a:pPr lvl="1" eaLnBrk="1" hangingPunct="1">
              <a:defRPr/>
            </a:pPr>
            <a:r>
              <a:rPr lang="en-US" altLang="en-US" b="1" dirty="0"/>
              <a:t>Cover</a:t>
            </a:r>
            <a:r>
              <a:rPr lang="en-US" altLang="en-US" dirty="0"/>
              <a:t> of </a:t>
            </a:r>
            <a:r>
              <a:rPr lang="en-US" altLang="en-US" b="1" dirty="0"/>
              <a:t>each evaluation </a:t>
            </a:r>
            <a:r>
              <a:rPr lang="en-US" altLang="en-US" dirty="0"/>
              <a:t>identified (i.e., date stamp</a:t>
            </a:r>
            <a:r>
              <a:rPr lang="en-US" altLang="en-US" b="1" dirty="0"/>
              <a:t> “received” </a:t>
            </a:r>
            <a:r>
              <a:rPr lang="en-US" altLang="en-US" dirty="0"/>
              <a:t>by SAU, </a:t>
            </a:r>
            <a:r>
              <a:rPr lang="en-US" altLang="en-US" b="1" u="sng" dirty="0"/>
              <a:t>not</a:t>
            </a:r>
            <a:r>
              <a:rPr lang="en-US" altLang="en-US" dirty="0"/>
              <a:t> the date sent to parent).</a:t>
            </a:r>
          </a:p>
        </p:txBody>
      </p:sp>
    </p:spTree>
    <p:extLst>
      <p:ext uri="{BB962C8B-B14F-4D97-AF65-F5344CB8AC3E}">
        <p14:creationId xmlns:p14="http://schemas.microsoft.com/office/powerpoint/2010/main" val="108733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altLang="en-US" sz="3200" dirty="0"/>
              <a:t>B-11: CHILD FIND &amp; ELIGIBILITY FORMS</a:t>
            </a:r>
          </a:p>
        </p:txBody>
      </p:sp>
      <p:sp>
        <p:nvSpPr>
          <p:cNvPr id="17411" name="Content Placeholder 2"/>
          <p:cNvSpPr>
            <a:spLocks noGrp="1"/>
          </p:cNvSpPr>
          <p:nvPr>
            <p:ph idx="1"/>
          </p:nvPr>
        </p:nvSpPr>
        <p:spPr/>
        <p:txBody>
          <a:bodyPr/>
          <a:lstStyle/>
          <a:p>
            <a:pPr marL="0" indent="0" eaLnBrk="1" hangingPunct="1">
              <a:buFontTx/>
              <a:buNone/>
            </a:pPr>
            <a:r>
              <a:rPr lang="en-US" altLang="en-US" sz="2800" dirty="0">
                <a:solidFill>
                  <a:srgbClr val="2B5880"/>
                </a:solidFill>
              </a:rPr>
              <a:t>Child Find (B-11): INR3</a:t>
            </a:r>
          </a:p>
          <a:p>
            <a:pPr lvl="1" eaLnBrk="1" hangingPunct="1"/>
            <a:r>
              <a:rPr lang="en-US" altLang="en-US" dirty="0"/>
              <a:t>Evidence of acceptable reasons for delay.</a:t>
            </a:r>
          </a:p>
          <a:p>
            <a:pPr lvl="1" eaLnBrk="1" hangingPunct="1"/>
            <a:r>
              <a:rPr lang="en-US" altLang="en-US" dirty="0"/>
              <a:t>Copy of 17-18 and 18-19 school calendar including snow days. </a:t>
            </a:r>
          </a:p>
          <a:p>
            <a:pPr marL="0" indent="0" eaLnBrk="1" hangingPunct="1">
              <a:buFontTx/>
              <a:buNone/>
            </a:pPr>
            <a:r>
              <a:rPr lang="en-US" altLang="en-US" sz="2800" dirty="0">
                <a:solidFill>
                  <a:srgbClr val="2B5880"/>
                </a:solidFill>
              </a:rPr>
              <a:t>Procedural Safeguards: INR1</a:t>
            </a:r>
          </a:p>
          <a:p>
            <a:pPr lvl="1" eaLnBrk="1" hangingPunct="1"/>
            <a:r>
              <a:rPr lang="en-US" altLang="en-US" dirty="0"/>
              <a:t>Documentation of the notification of initial referral </a:t>
            </a:r>
          </a:p>
          <a:p>
            <a:pPr lvl="1" eaLnBrk="1" hangingPunct="1"/>
            <a:r>
              <a:rPr lang="en-US" altLang="en-US" dirty="0"/>
              <a:t>AWN, WN, enclosure with parental consent</a:t>
            </a:r>
          </a:p>
        </p:txBody>
      </p:sp>
    </p:spTree>
    <p:extLst>
      <p:ext uri="{BB962C8B-B14F-4D97-AF65-F5344CB8AC3E}">
        <p14:creationId xmlns:p14="http://schemas.microsoft.com/office/powerpoint/2010/main" val="5434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altLang="en-US" sz="3200" dirty="0"/>
              <a:t>B-11 TIMELINE TRACKING TOOL</a:t>
            </a:r>
          </a:p>
        </p:txBody>
      </p:sp>
      <p:pic>
        <p:nvPicPr>
          <p:cNvPr id="3" name="Picture 2"/>
          <p:cNvPicPr>
            <a:picLocks noChangeAspect="1"/>
          </p:cNvPicPr>
          <p:nvPr/>
        </p:nvPicPr>
        <p:blipFill>
          <a:blip r:embed="rId2"/>
          <a:stretch>
            <a:fillRect/>
          </a:stretch>
        </p:blipFill>
        <p:spPr>
          <a:xfrm>
            <a:off x="152400" y="1600200"/>
            <a:ext cx="8839200" cy="3783628"/>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205007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t>B-11 – OVER 45 SCHOOL DAYS</a:t>
            </a:r>
            <a:endParaRPr lang="en-US" sz="3200" dirty="0"/>
          </a:p>
        </p:txBody>
      </p:sp>
      <p:sp>
        <p:nvSpPr>
          <p:cNvPr id="3" name="Content Placeholder 2"/>
          <p:cNvSpPr>
            <a:spLocks noGrp="1"/>
          </p:cNvSpPr>
          <p:nvPr>
            <p:ph idx="1"/>
          </p:nvPr>
        </p:nvSpPr>
        <p:spPr/>
        <p:txBody>
          <a:bodyPr/>
          <a:lstStyle/>
          <a:p>
            <a:r>
              <a:rPr lang="en-US" sz="2800" dirty="0"/>
              <a:t>If evaluations are not completed within 45 school days of parental consent, document on the B11 tracking tool: </a:t>
            </a:r>
          </a:p>
          <a:p>
            <a:pPr lvl="1"/>
            <a:r>
              <a:rPr lang="en-US" dirty="0"/>
              <a:t>The reason for completion beyond 45 school day timeline based on one pager for guidance. </a:t>
            </a:r>
          </a:p>
          <a:p>
            <a:pPr lvl="1"/>
            <a:r>
              <a:rPr lang="en-US" dirty="0"/>
              <a:t>Document the number of school days beyond 45 school day timeline </a:t>
            </a:r>
            <a:endParaRPr lang="en-US" sz="2800" dirty="0"/>
          </a:p>
          <a:p>
            <a:pPr lvl="1"/>
            <a:r>
              <a:rPr lang="en-US" dirty="0"/>
              <a:t>If evaluations are not completed at the time of Desk Audit submission, contact Maine DOE when the evaluations have been completed.  </a:t>
            </a:r>
          </a:p>
        </p:txBody>
      </p:sp>
    </p:spTree>
    <p:extLst>
      <p:ext uri="{BB962C8B-B14F-4D97-AF65-F5344CB8AC3E}">
        <p14:creationId xmlns:p14="http://schemas.microsoft.com/office/powerpoint/2010/main" val="347441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ELIGIBILITY FORMS</a:t>
            </a:r>
          </a:p>
        </p:txBody>
      </p:sp>
      <p:sp>
        <p:nvSpPr>
          <p:cNvPr id="3" name="Content Placeholder 2"/>
          <p:cNvSpPr>
            <a:spLocks noGrp="1"/>
          </p:cNvSpPr>
          <p:nvPr>
            <p:ph idx="1"/>
          </p:nvPr>
        </p:nvSpPr>
        <p:spPr/>
        <p:txBody>
          <a:bodyPr/>
          <a:lstStyle/>
          <a:p>
            <a:r>
              <a:rPr lang="en-US" dirty="0"/>
              <a:t>Of the ten B-11 submissions, include eligibility forms used in the identification determination for 7 of the 10: </a:t>
            </a:r>
          </a:p>
          <a:p>
            <a:pPr lvl="1"/>
            <a:r>
              <a:rPr lang="en-US" dirty="0"/>
              <a:t>3 Specific Learning Disability Forms &amp; WNs</a:t>
            </a:r>
          </a:p>
          <a:p>
            <a:pPr lvl="1"/>
            <a:r>
              <a:rPr lang="en-US" dirty="0"/>
              <a:t>3 Adverse Effect Forms &amp; WNs</a:t>
            </a:r>
          </a:p>
          <a:p>
            <a:pPr lvl="1"/>
            <a:r>
              <a:rPr lang="en-US" dirty="0"/>
              <a:t>1 Speech/Language Impairment Form &amp; WN</a:t>
            </a:r>
          </a:p>
          <a:p>
            <a:pPr lvl="1"/>
            <a:endParaRPr lang="en-US" dirty="0"/>
          </a:p>
          <a:p>
            <a:r>
              <a:rPr lang="en-US" dirty="0"/>
              <a:t>If you do not have these forms, please contact a member of the Monitoring Team. </a:t>
            </a:r>
          </a:p>
        </p:txBody>
      </p:sp>
    </p:spTree>
    <p:extLst>
      <p:ext uri="{BB962C8B-B14F-4D97-AF65-F5344CB8AC3E}">
        <p14:creationId xmlns:p14="http://schemas.microsoft.com/office/powerpoint/2010/main" val="422408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B-13: TRANSITION PLANNING </a:t>
            </a:r>
          </a:p>
        </p:txBody>
      </p:sp>
      <p:sp>
        <p:nvSpPr>
          <p:cNvPr id="3" name="Content Placeholder 2"/>
          <p:cNvSpPr>
            <a:spLocks noGrp="1"/>
          </p:cNvSpPr>
          <p:nvPr>
            <p:ph idx="1"/>
          </p:nvPr>
        </p:nvSpPr>
        <p:spPr/>
        <p:txBody>
          <a:bodyPr/>
          <a:lstStyle/>
          <a:p>
            <a:r>
              <a:rPr lang="en-US" dirty="0"/>
              <a:t>Send in 2 submissions as a screener </a:t>
            </a:r>
          </a:p>
          <a:p>
            <a:pPr lvl="1"/>
            <a:r>
              <a:rPr lang="en-US" dirty="0"/>
              <a:t>AWN </a:t>
            </a:r>
          </a:p>
          <a:p>
            <a:pPr lvl="1"/>
            <a:r>
              <a:rPr lang="en-US" dirty="0"/>
              <a:t>WN </a:t>
            </a:r>
          </a:p>
          <a:p>
            <a:pPr lvl="1"/>
            <a:r>
              <a:rPr lang="en-US" dirty="0"/>
              <a:t>Full IEP </a:t>
            </a:r>
          </a:p>
          <a:p>
            <a:pPr lvl="1"/>
            <a:endParaRPr lang="en-US" dirty="0"/>
          </a:p>
          <a:p>
            <a:r>
              <a:rPr lang="en-US" dirty="0"/>
              <a:t>Submissions will determine next steps either:</a:t>
            </a:r>
          </a:p>
          <a:p>
            <a:pPr lvl="1"/>
            <a:r>
              <a:rPr lang="en-US" dirty="0"/>
              <a:t>Final Submissions</a:t>
            </a:r>
          </a:p>
          <a:p>
            <a:pPr lvl="1"/>
            <a:r>
              <a:rPr lang="en-US" dirty="0"/>
              <a:t>Professional Development</a:t>
            </a:r>
          </a:p>
        </p:txBody>
      </p:sp>
    </p:spTree>
    <p:extLst>
      <p:ext uri="{BB962C8B-B14F-4D97-AF65-F5344CB8AC3E}">
        <p14:creationId xmlns:p14="http://schemas.microsoft.com/office/powerpoint/2010/main" val="361184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WELCOME AND INTRODUCTIONS</a:t>
            </a:r>
          </a:p>
        </p:txBody>
      </p:sp>
      <p:sp>
        <p:nvSpPr>
          <p:cNvPr id="3" name="Content Placeholder 2"/>
          <p:cNvSpPr>
            <a:spLocks noGrp="1"/>
          </p:cNvSpPr>
          <p:nvPr>
            <p:ph idx="1"/>
          </p:nvPr>
        </p:nvSpPr>
        <p:spPr/>
        <p:txBody>
          <a:bodyPr/>
          <a:lstStyle/>
          <a:p>
            <a:r>
              <a:rPr lang="en-US" sz="2500" dirty="0"/>
              <a:t>Dr. Roberta Lucas: Federal Programs Coordinator</a:t>
            </a:r>
          </a:p>
          <a:p>
            <a:r>
              <a:rPr lang="en-US" sz="2500" dirty="0"/>
              <a:t>Dan Hemdal – Educational Specialist III</a:t>
            </a:r>
          </a:p>
          <a:p>
            <a:r>
              <a:rPr lang="en-US" sz="2500" dirty="0"/>
              <a:t>Leora Byras – Educational Specialist II</a:t>
            </a:r>
          </a:p>
          <a:p>
            <a:r>
              <a:rPr lang="en-US" sz="2500" dirty="0"/>
              <a:t>Colette Sullivan – Educational Specialist II</a:t>
            </a:r>
          </a:p>
          <a:p>
            <a:r>
              <a:rPr lang="en-US" sz="2500" dirty="0"/>
              <a:t>Julie Pelletier: Office Associate II </a:t>
            </a:r>
          </a:p>
        </p:txBody>
      </p:sp>
    </p:spTree>
    <p:extLst>
      <p:ext uri="{BB962C8B-B14F-4D97-AF65-F5344CB8AC3E}">
        <p14:creationId xmlns:p14="http://schemas.microsoft.com/office/powerpoint/2010/main" val="212725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B-13: TRANSITION PLANNING </a:t>
            </a:r>
          </a:p>
        </p:txBody>
      </p:sp>
      <p:sp>
        <p:nvSpPr>
          <p:cNvPr id="3" name="Content Placeholder 2"/>
          <p:cNvSpPr>
            <a:spLocks noGrp="1"/>
          </p:cNvSpPr>
          <p:nvPr>
            <p:ph idx="1"/>
          </p:nvPr>
        </p:nvSpPr>
        <p:spPr>
          <a:xfrm>
            <a:off x="457200" y="1295400"/>
            <a:ext cx="8229600" cy="4343400"/>
          </a:xfrm>
        </p:spPr>
        <p:txBody>
          <a:bodyPr/>
          <a:lstStyle/>
          <a:p>
            <a:r>
              <a:rPr lang="en-US" dirty="0"/>
              <a:t>Final submissions based on child count (Oct. 1)</a:t>
            </a:r>
          </a:p>
          <a:p>
            <a:pPr lvl="1"/>
            <a:r>
              <a:rPr lang="en-US" dirty="0"/>
              <a:t>AWN, WN, and IEP</a:t>
            </a:r>
          </a:p>
          <a:p>
            <a:pPr lvl="1"/>
            <a:r>
              <a:rPr lang="en-US" dirty="0"/>
              <a:t>16 years or older</a:t>
            </a:r>
          </a:p>
          <a:p>
            <a:pPr lvl="1"/>
            <a:r>
              <a:rPr lang="en-US" dirty="0"/>
              <a:t>Not graduating seniors (June 2020)</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7271129"/>
              </p:ext>
            </p:extLst>
          </p:nvPr>
        </p:nvGraphicFramePr>
        <p:xfrm>
          <a:off x="304800" y="3048000"/>
          <a:ext cx="8534400" cy="2743200"/>
        </p:xfrm>
        <a:graphic>
          <a:graphicData uri="http://schemas.openxmlformats.org/drawingml/2006/table">
            <a:tbl>
              <a:tblPr firstRow="1" bandRow="1">
                <a:tableStyleId>{073A0DAA-6AF3-43AB-8588-CEC1D06C72B9}</a:tableStyleId>
              </a:tblPr>
              <a:tblGrid>
                <a:gridCol w="3646516">
                  <a:extLst>
                    <a:ext uri="{9D8B030D-6E8A-4147-A177-3AD203B41FA5}">
                      <a16:colId xmlns:a16="http://schemas.microsoft.com/office/drawing/2014/main" val="2349159844"/>
                    </a:ext>
                  </a:extLst>
                </a:gridCol>
                <a:gridCol w="4887884">
                  <a:extLst>
                    <a:ext uri="{9D8B030D-6E8A-4147-A177-3AD203B41FA5}">
                      <a16:colId xmlns:a16="http://schemas.microsoft.com/office/drawing/2014/main" val="1823274901"/>
                    </a:ext>
                  </a:extLst>
                </a:gridCol>
              </a:tblGrid>
              <a:tr h="228600">
                <a:tc>
                  <a:txBody>
                    <a:bodyPr/>
                    <a:lstStyle/>
                    <a:p>
                      <a:pPr algn="ctr"/>
                      <a:r>
                        <a:rPr lang="en-US" sz="2400" dirty="0"/>
                        <a:t>Child</a:t>
                      </a:r>
                      <a:r>
                        <a:rPr lang="en-US" sz="2400" baseline="0" dirty="0"/>
                        <a:t> Count</a:t>
                      </a:r>
                      <a:endParaRPr lang="en-US" sz="2400" dirty="0"/>
                    </a:p>
                  </a:txBody>
                  <a:tcPr/>
                </a:tc>
                <a:tc>
                  <a:txBody>
                    <a:bodyPr/>
                    <a:lstStyle/>
                    <a:p>
                      <a:pPr algn="ctr"/>
                      <a:r>
                        <a:rPr lang="en-US" sz="2400" dirty="0"/>
                        <a:t>Number of Final Submissions</a:t>
                      </a:r>
                    </a:p>
                  </a:txBody>
                  <a:tcPr/>
                </a:tc>
                <a:extLst>
                  <a:ext uri="{0D108BD9-81ED-4DB2-BD59-A6C34878D82A}">
                    <a16:rowId xmlns:a16="http://schemas.microsoft.com/office/drawing/2014/main" val="1519602648"/>
                  </a:ext>
                </a:extLst>
              </a:tr>
              <a:tr h="228600">
                <a:tc>
                  <a:txBody>
                    <a:bodyPr/>
                    <a:lstStyle/>
                    <a:p>
                      <a:pPr algn="ctr"/>
                      <a:r>
                        <a:rPr lang="en-US" sz="2400" dirty="0"/>
                        <a:t>0-50</a:t>
                      </a:r>
                    </a:p>
                  </a:txBody>
                  <a:tcPr/>
                </a:tc>
                <a:tc>
                  <a:txBody>
                    <a:bodyPr/>
                    <a:lstStyle/>
                    <a:p>
                      <a:pPr algn="ctr"/>
                      <a:r>
                        <a:rPr lang="en-US" sz="2400" dirty="0"/>
                        <a:t>2</a:t>
                      </a:r>
                    </a:p>
                  </a:txBody>
                  <a:tcPr/>
                </a:tc>
                <a:extLst>
                  <a:ext uri="{0D108BD9-81ED-4DB2-BD59-A6C34878D82A}">
                    <a16:rowId xmlns:a16="http://schemas.microsoft.com/office/drawing/2014/main" val="580218571"/>
                  </a:ext>
                </a:extLst>
              </a:tr>
              <a:tr h="228600">
                <a:tc>
                  <a:txBody>
                    <a:bodyPr/>
                    <a:lstStyle/>
                    <a:p>
                      <a:pPr algn="ctr"/>
                      <a:r>
                        <a:rPr lang="en-US" sz="2400" dirty="0"/>
                        <a:t>50-200</a:t>
                      </a:r>
                    </a:p>
                  </a:txBody>
                  <a:tcPr/>
                </a:tc>
                <a:tc>
                  <a:txBody>
                    <a:bodyPr/>
                    <a:lstStyle/>
                    <a:p>
                      <a:pPr algn="ctr"/>
                      <a:r>
                        <a:rPr lang="en-US" sz="2400" dirty="0"/>
                        <a:t>4</a:t>
                      </a:r>
                    </a:p>
                  </a:txBody>
                  <a:tcPr/>
                </a:tc>
                <a:extLst>
                  <a:ext uri="{0D108BD9-81ED-4DB2-BD59-A6C34878D82A}">
                    <a16:rowId xmlns:a16="http://schemas.microsoft.com/office/drawing/2014/main" val="3315481871"/>
                  </a:ext>
                </a:extLst>
              </a:tr>
              <a:tr h="228600">
                <a:tc>
                  <a:txBody>
                    <a:bodyPr/>
                    <a:lstStyle/>
                    <a:p>
                      <a:pPr algn="ctr"/>
                      <a:r>
                        <a:rPr lang="en-US" sz="2400" dirty="0"/>
                        <a:t>200-400</a:t>
                      </a:r>
                    </a:p>
                  </a:txBody>
                  <a:tcPr/>
                </a:tc>
                <a:tc>
                  <a:txBody>
                    <a:bodyPr/>
                    <a:lstStyle/>
                    <a:p>
                      <a:pPr algn="ctr"/>
                      <a:r>
                        <a:rPr lang="en-US" sz="2400" dirty="0"/>
                        <a:t>6</a:t>
                      </a:r>
                    </a:p>
                  </a:txBody>
                  <a:tcPr/>
                </a:tc>
                <a:extLst>
                  <a:ext uri="{0D108BD9-81ED-4DB2-BD59-A6C34878D82A}">
                    <a16:rowId xmlns:a16="http://schemas.microsoft.com/office/drawing/2014/main" val="2454979840"/>
                  </a:ext>
                </a:extLst>
              </a:tr>
              <a:tr h="228600">
                <a:tc>
                  <a:txBody>
                    <a:bodyPr/>
                    <a:lstStyle/>
                    <a:p>
                      <a:pPr algn="ctr"/>
                      <a:r>
                        <a:rPr lang="en-US" sz="2400" dirty="0"/>
                        <a:t>400-750</a:t>
                      </a:r>
                    </a:p>
                  </a:txBody>
                  <a:tcPr/>
                </a:tc>
                <a:tc>
                  <a:txBody>
                    <a:bodyPr/>
                    <a:lstStyle/>
                    <a:p>
                      <a:pPr algn="ctr"/>
                      <a:r>
                        <a:rPr lang="en-US" sz="2400" dirty="0"/>
                        <a:t>8</a:t>
                      </a:r>
                    </a:p>
                  </a:txBody>
                  <a:tcPr/>
                </a:tc>
                <a:extLst>
                  <a:ext uri="{0D108BD9-81ED-4DB2-BD59-A6C34878D82A}">
                    <a16:rowId xmlns:a16="http://schemas.microsoft.com/office/drawing/2014/main" val="1117697457"/>
                  </a:ext>
                </a:extLst>
              </a:tr>
              <a:tr h="228600">
                <a:tc>
                  <a:txBody>
                    <a:bodyPr/>
                    <a:lstStyle/>
                    <a:p>
                      <a:pPr algn="ctr"/>
                      <a:r>
                        <a:rPr lang="en-US" sz="2400" dirty="0"/>
                        <a:t>More than 750</a:t>
                      </a:r>
                    </a:p>
                  </a:txBody>
                  <a:tcPr/>
                </a:tc>
                <a:tc>
                  <a:txBody>
                    <a:bodyPr/>
                    <a:lstStyle/>
                    <a:p>
                      <a:pPr algn="ctr"/>
                      <a:r>
                        <a:rPr lang="en-US" sz="2400" dirty="0"/>
                        <a:t>10</a:t>
                      </a:r>
                    </a:p>
                  </a:txBody>
                  <a:tcPr/>
                </a:tc>
                <a:extLst>
                  <a:ext uri="{0D108BD9-81ED-4DB2-BD59-A6C34878D82A}">
                    <a16:rowId xmlns:a16="http://schemas.microsoft.com/office/drawing/2014/main" val="1123413745"/>
                  </a:ext>
                </a:extLst>
              </a:tr>
            </a:tbl>
          </a:graphicData>
        </a:graphic>
      </p:graphicFrame>
    </p:spTree>
    <p:extLst>
      <p:ext uri="{BB962C8B-B14F-4D97-AF65-F5344CB8AC3E}">
        <p14:creationId xmlns:p14="http://schemas.microsoft.com/office/powerpoint/2010/main" val="115105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SUMMARY OF PERFORMANCE</a:t>
            </a:r>
          </a:p>
        </p:txBody>
      </p:sp>
      <p:sp>
        <p:nvSpPr>
          <p:cNvPr id="3" name="Content Placeholder 2"/>
          <p:cNvSpPr>
            <a:spLocks noGrp="1"/>
          </p:cNvSpPr>
          <p:nvPr>
            <p:ph idx="1"/>
          </p:nvPr>
        </p:nvSpPr>
        <p:spPr/>
        <p:txBody>
          <a:bodyPr/>
          <a:lstStyle/>
          <a:p>
            <a:r>
              <a:rPr lang="en-US" dirty="0"/>
              <a:t>Submit a letter of assurance to the Maine DOE stating: </a:t>
            </a:r>
          </a:p>
          <a:p>
            <a:pPr lvl="1"/>
            <a:r>
              <a:rPr lang="en-US" dirty="0"/>
              <a:t>The district will select one Summary of Performance (SOP) from School Year 2018-2019.</a:t>
            </a:r>
          </a:p>
          <a:p>
            <a:pPr lvl="1"/>
            <a:r>
              <a:rPr lang="en-US" dirty="0"/>
              <a:t>The district will review the SOP and as a result will provide staff with any professional development needed to ensure the creation of effective and compliant SOPs. </a:t>
            </a:r>
          </a:p>
        </p:txBody>
      </p:sp>
    </p:spTree>
    <p:extLst>
      <p:ext uri="{BB962C8B-B14F-4D97-AF65-F5344CB8AC3E}">
        <p14:creationId xmlns:p14="http://schemas.microsoft.com/office/powerpoint/2010/main" val="177666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B-4 : MANIFESTATION DETERMINATIONS </a:t>
            </a:r>
          </a:p>
        </p:txBody>
      </p:sp>
      <p:sp>
        <p:nvSpPr>
          <p:cNvPr id="3" name="Content Placeholder 2"/>
          <p:cNvSpPr>
            <a:spLocks noGrp="1"/>
          </p:cNvSpPr>
          <p:nvPr>
            <p:ph idx="1"/>
          </p:nvPr>
        </p:nvSpPr>
        <p:spPr/>
        <p:txBody>
          <a:bodyPr/>
          <a:lstStyle/>
          <a:p>
            <a:r>
              <a:rPr lang="en-US" dirty="0"/>
              <a:t>Only applies to districts that have a disproportionate rates for the suspension or expulsion of children with disabilities </a:t>
            </a:r>
          </a:p>
          <a:p>
            <a:endParaRPr lang="en-US" dirty="0"/>
          </a:p>
          <a:p>
            <a:r>
              <a:rPr lang="en-US" dirty="0"/>
              <a:t>Specific districts will be contacted directly regarding evidence</a:t>
            </a:r>
          </a:p>
        </p:txBody>
      </p:sp>
    </p:spTree>
    <p:extLst>
      <p:ext uri="{BB962C8B-B14F-4D97-AF65-F5344CB8AC3E}">
        <p14:creationId xmlns:p14="http://schemas.microsoft.com/office/powerpoint/2010/main" val="236952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SELF-ASSESSMENT</a:t>
            </a:r>
          </a:p>
        </p:txBody>
      </p:sp>
      <p:sp>
        <p:nvSpPr>
          <p:cNvPr id="3" name="Content Placeholder 2"/>
          <p:cNvSpPr>
            <a:spLocks noGrp="1"/>
          </p:cNvSpPr>
          <p:nvPr>
            <p:ph idx="1"/>
          </p:nvPr>
        </p:nvSpPr>
        <p:spPr/>
        <p:txBody>
          <a:bodyPr/>
          <a:lstStyle/>
          <a:p>
            <a:pPr>
              <a:defRPr/>
            </a:pPr>
            <a:r>
              <a:rPr lang="en-US" sz="2800" dirty="0"/>
              <a:t>Self-assessment (EMT) should include a variety of:</a:t>
            </a:r>
            <a:endParaRPr lang="en-US" sz="2000" dirty="0"/>
          </a:p>
          <a:p>
            <a:pPr lvl="1" indent="-342900">
              <a:buFontTx/>
              <a:buChar char="-"/>
              <a:defRPr/>
            </a:pPr>
            <a:r>
              <a:rPr lang="en-US" dirty="0"/>
              <a:t>Disabilities (Multiple Disability explained)</a:t>
            </a:r>
          </a:p>
          <a:p>
            <a:pPr lvl="1" indent="-342900">
              <a:buFontTx/>
              <a:buChar char="-"/>
              <a:defRPr/>
            </a:pPr>
            <a:r>
              <a:rPr lang="en-US" dirty="0"/>
              <a:t>Ages (including transition plans)</a:t>
            </a:r>
          </a:p>
          <a:p>
            <a:pPr lvl="1" indent="-342900">
              <a:buFontTx/>
              <a:buChar char="-"/>
              <a:defRPr/>
            </a:pPr>
            <a:r>
              <a:rPr lang="en-US" dirty="0"/>
              <a:t>Case Managers</a:t>
            </a:r>
          </a:p>
          <a:p>
            <a:pPr lvl="1" indent="-342900">
              <a:buFontTx/>
              <a:buChar char="-"/>
              <a:defRPr/>
            </a:pPr>
            <a:r>
              <a:rPr lang="en-US" dirty="0"/>
              <a:t>Ethnicities </a:t>
            </a:r>
          </a:p>
          <a:p>
            <a:pPr lvl="1" indent="-342900">
              <a:buFontTx/>
              <a:buChar char="-"/>
              <a:defRPr/>
            </a:pPr>
            <a:r>
              <a:rPr lang="en-US" dirty="0"/>
              <a:t>Schools within SAU</a:t>
            </a:r>
          </a:p>
          <a:p>
            <a:pPr lvl="1" indent="-342900">
              <a:buFontTx/>
              <a:buChar char="-"/>
              <a:defRPr/>
            </a:pPr>
            <a:r>
              <a:rPr lang="en-US" dirty="0"/>
              <a:t>Graduating seniors (not preferred)</a:t>
            </a:r>
          </a:p>
          <a:p>
            <a:pPr lvl="1" indent="-342900">
              <a:buFontTx/>
              <a:buChar char="-"/>
              <a:defRPr/>
            </a:pPr>
            <a:r>
              <a:rPr lang="en-US" dirty="0"/>
              <a:t>Files from School Year 2018-2019</a:t>
            </a:r>
          </a:p>
          <a:p>
            <a:endParaRPr lang="en-US" dirty="0"/>
          </a:p>
        </p:txBody>
      </p:sp>
    </p:spTree>
    <p:extLst>
      <p:ext uri="{BB962C8B-B14F-4D97-AF65-F5344CB8AC3E}">
        <p14:creationId xmlns:p14="http://schemas.microsoft.com/office/powerpoint/2010/main" val="392565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SELF-ASSESSMENT</a:t>
            </a:r>
          </a:p>
        </p:txBody>
      </p:sp>
      <p:sp>
        <p:nvSpPr>
          <p:cNvPr id="3" name="Content Placeholder 2"/>
          <p:cNvSpPr>
            <a:spLocks noGrp="1"/>
          </p:cNvSpPr>
          <p:nvPr>
            <p:ph idx="1"/>
          </p:nvPr>
        </p:nvSpPr>
        <p:spPr/>
        <p:txBody>
          <a:bodyPr/>
          <a:lstStyle/>
          <a:p>
            <a:r>
              <a:rPr lang="en-US" dirty="0"/>
              <a:t>Number of files reviewed is based on child count (Oct. 1). </a:t>
            </a:r>
          </a:p>
        </p:txBody>
      </p:sp>
      <p:graphicFrame>
        <p:nvGraphicFramePr>
          <p:cNvPr id="4" name="Table 3"/>
          <p:cNvGraphicFramePr>
            <a:graphicFrameLocks noGrp="1"/>
          </p:cNvGraphicFramePr>
          <p:nvPr>
            <p:extLst>
              <p:ext uri="{D42A27DB-BD31-4B8C-83A1-F6EECF244321}">
                <p14:modId xmlns:p14="http://schemas.microsoft.com/office/powerpoint/2010/main" val="447072583"/>
              </p:ext>
            </p:extLst>
          </p:nvPr>
        </p:nvGraphicFramePr>
        <p:xfrm>
          <a:off x="304800" y="2514600"/>
          <a:ext cx="8534400" cy="2743200"/>
        </p:xfrm>
        <a:graphic>
          <a:graphicData uri="http://schemas.openxmlformats.org/drawingml/2006/table">
            <a:tbl>
              <a:tblPr firstRow="1" bandRow="1">
                <a:tableStyleId>{073A0DAA-6AF3-43AB-8588-CEC1D06C72B9}</a:tableStyleId>
              </a:tblPr>
              <a:tblGrid>
                <a:gridCol w="3646516">
                  <a:extLst>
                    <a:ext uri="{9D8B030D-6E8A-4147-A177-3AD203B41FA5}">
                      <a16:colId xmlns:a16="http://schemas.microsoft.com/office/drawing/2014/main" val="2349159844"/>
                    </a:ext>
                  </a:extLst>
                </a:gridCol>
                <a:gridCol w="4887884">
                  <a:extLst>
                    <a:ext uri="{9D8B030D-6E8A-4147-A177-3AD203B41FA5}">
                      <a16:colId xmlns:a16="http://schemas.microsoft.com/office/drawing/2014/main" val="1823274901"/>
                    </a:ext>
                  </a:extLst>
                </a:gridCol>
              </a:tblGrid>
              <a:tr h="228600">
                <a:tc>
                  <a:txBody>
                    <a:bodyPr/>
                    <a:lstStyle/>
                    <a:p>
                      <a:pPr algn="ctr"/>
                      <a:r>
                        <a:rPr lang="en-US" sz="2400" dirty="0"/>
                        <a:t>Child</a:t>
                      </a:r>
                      <a:r>
                        <a:rPr lang="en-US" sz="2400" baseline="0" dirty="0"/>
                        <a:t> Count</a:t>
                      </a:r>
                      <a:endParaRPr lang="en-US" sz="2400" dirty="0"/>
                    </a:p>
                  </a:txBody>
                  <a:tcPr/>
                </a:tc>
                <a:tc>
                  <a:txBody>
                    <a:bodyPr/>
                    <a:lstStyle/>
                    <a:p>
                      <a:pPr algn="ctr"/>
                      <a:r>
                        <a:rPr lang="en-US" sz="2400" dirty="0"/>
                        <a:t>Number of Files</a:t>
                      </a:r>
                    </a:p>
                  </a:txBody>
                  <a:tcPr/>
                </a:tc>
                <a:extLst>
                  <a:ext uri="{0D108BD9-81ED-4DB2-BD59-A6C34878D82A}">
                    <a16:rowId xmlns:a16="http://schemas.microsoft.com/office/drawing/2014/main" val="1519602648"/>
                  </a:ext>
                </a:extLst>
              </a:tr>
              <a:tr h="228600">
                <a:tc>
                  <a:txBody>
                    <a:bodyPr/>
                    <a:lstStyle/>
                    <a:p>
                      <a:pPr algn="ctr"/>
                      <a:r>
                        <a:rPr lang="en-US" sz="2400" dirty="0"/>
                        <a:t>0-50</a:t>
                      </a:r>
                    </a:p>
                  </a:txBody>
                  <a:tcPr/>
                </a:tc>
                <a:tc>
                  <a:txBody>
                    <a:bodyPr/>
                    <a:lstStyle/>
                    <a:p>
                      <a:pPr algn="ctr"/>
                      <a:r>
                        <a:rPr lang="en-US" sz="2400" dirty="0"/>
                        <a:t>15</a:t>
                      </a:r>
                    </a:p>
                  </a:txBody>
                  <a:tcPr/>
                </a:tc>
                <a:extLst>
                  <a:ext uri="{0D108BD9-81ED-4DB2-BD59-A6C34878D82A}">
                    <a16:rowId xmlns:a16="http://schemas.microsoft.com/office/drawing/2014/main" val="580218571"/>
                  </a:ext>
                </a:extLst>
              </a:tr>
              <a:tr h="228600">
                <a:tc>
                  <a:txBody>
                    <a:bodyPr/>
                    <a:lstStyle/>
                    <a:p>
                      <a:pPr algn="ctr"/>
                      <a:r>
                        <a:rPr lang="en-US" sz="2400" dirty="0"/>
                        <a:t>50-200</a:t>
                      </a:r>
                    </a:p>
                  </a:txBody>
                  <a:tcPr/>
                </a:tc>
                <a:tc>
                  <a:txBody>
                    <a:bodyPr/>
                    <a:lstStyle/>
                    <a:p>
                      <a:pPr algn="ctr"/>
                      <a:r>
                        <a:rPr lang="en-US" sz="2400" dirty="0"/>
                        <a:t>20</a:t>
                      </a:r>
                    </a:p>
                  </a:txBody>
                  <a:tcPr/>
                </a:tc>
                <a:extLst>
                  <a:ext uri="{0D108BD9-81ED-4DB2-BD59-A6C34878D82A}">
                    <a16:rowId xmlns:a16="http://schemas.microsoft.com/office/drawing/2014/main" val="3315481871"/>
                  </a:ext>
                </a:extLst>
              </a:tr>
              <a:tr h="228600">
                <a:tc>
                  <a:txBody>
                    <a:bodyPr/>
                    <a:lstStyle/>
                    <a:p>
                      <a:pPr algn="ctr"/>
                      <a:r>
                        <a:rPr lang="en-US" sz="2400" dirty="0"/>
                        <a:t>200-400</a:t>
                      </a:r>
                    </a:p>
                  </a:txBody>
                  <a:tcPr/>
                </a:tc>
                <a:tc>
                  <a:txBody>
                    <a:bodyPr/>
                    <a:lstStyle/>
                    <a:p>
                      <a:pPr algn="ctr"/>
                      <a:r>
                        <a:rPr lang="en-US" sz="2400" dirty="0"/>
                        <a:t>30</a:t>
                      </a:r>
                    </a:p>
                  </a:txBody>
                  <a:tcPr/>
                </a:tc>
                <a:extLst>
                  <a:ext uri="{0D108BD9-81ED-4DB2-BD59-A6C34878D82A}">
                    <a16:rowId xmlns:a16="http://schemas.microsoft.com/office/drawing/2014/main" val="2454979840"/>
                  </a:ext>
                </a:extLst>
              </a:tr>
              <a:tr h="228600">
                <a:tc>
                  <a:txBody>
                    <a:bodyPr/>
                    <a:lstStyle/>
                    <a:p>
                      <a:pPr algn="ctr"/>
                      <a:r>
                        <a:rPr lang="en-US" sz="2400" dirty="0"/>
                        <a:t>400-750</a:t>
                      </a:r>
                    </a:p>
                  </a:txBody>
                  <a:tcPr/>
                </a:tc>
                <a:tc>
                  <a:txBody>
                    <a:bodyPr/>
                    <a:lstStyle/>
                    <a:p>
                      <a:pPr algn="ctr"/>
                      <a:r>
                        <a:rPr lang="en-US" sz="2400" dirty="0"/>
                        <a:t>50</a:t>
                      </a:r>
                    </a:p>
                  </a:txBody>
                  <a:tcPr/>
                </a:tc>
                <a:extLst>
                  <a:ext uri="{0D108BD9-81ED-4DB2-BD59-A6C34878D82A}">
                    <a16:rowId xmlns:a16="http://schemas.microsoft.com/office/drawing/2014/main" val="1117697457"/>
                  </a:ext>
                </a:extLst>
              </a:tr>
              <a:tr h="228600">
                <a:tc>
                  <a:txBody>
                    <a:bodyPr/>
                    <a:lstStyle/>
                    <a:p>
                      <a:pPr algn="ctr"/>
                      <a:r>
                        <a:rPr lang="en-US" sz="2400" dirty="0"/>
                        <a:t>More than 750</a:t>
                      </a:r>
                    </a:p>
                  </a:txBody>
                  <a:tcPr/>
                </a:tc>
                <a:tc>
                  <a:txBody>
                    <a:bodyPr/>
                    <a:lstStyle/>
                    <a:p>
                      <a:pPr algn="ctr"/>
                      <a:r>
                        <a:rPr lang="en-US" sz="2400" dirty="0"/>
                        <a:t>75</a:t>
                      </a:r>
                    </a:p>
                  </a:txBody>
                  <a:tcPr/>
                </a:tc>
                <a:extLst>
                  <a:ext uri="{0D108BD9-81ED-4DB2-BD59-A6C34878D82A}">
                    <a16:rowId xmlns:a16="http://schemas.microsoft.com/office/drawing/2014/main" val="1123413745"/>
                  </a:ext>
                </a:extLst>
              </a:tr>
            </a:tbl>
          </a:graphicData>
        </a:graphic>
      </p:graphicFrame>
    </p:spTree>
    <p:extLst>
      <p:ext uri="{BB962C8B-B14F-4D97-AF65-F5344CB8AC3E}">
        <p14:creationId xmlns:p14="http://schemas.microsoft.com/office/powerpoint/2010/main" val="385140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SELF-ASSESSMENT – OUT OF UNIT</a:t>
            </a:r>
          </a:p>
        </p:txBody>
      </p:sp>
      <p:sp>
        <p:nvSpPr>
          <p:cNvPr id="3" name="Content Placeholder 2"/>
          <p:cNvSpPr>
            <a:spLocks noGrp="1"/>
          </p:cNvSpPr>
          <p:nvPr>
            <p:ph idx="1"/>
          </p:nvPr>
        </p:nvSpPr>
        <p:spPr/>
        <p:txBody>
          <a:bodyPr/>
          <a:lstStyle/>
          <a:p>
            <a:r>
              <a:rPr lang="en-US" dirty="0"/>
              <a:t>Utilizing the Out-of-Unit EMT </a:t>
            </a:r>
          </a:p>
          <a:p>
            <a:pPr lvl="1"/>
            <a:r>
              <a:rPr lang="en-US" dirty="0"/>
              <a:t>Complete a self-assessment:</a:t>
            </a:r>
          </a:p>
          <a:p>
            <a:pPr lvl="2"/>
            <a:r>
              <a:rPr lang="en-US" dirty="0"/>
              <a:t>One from each placement you send that </a:t>
            </a:r>
            <a:r>
              <a:rPr lang="en-US"/>
              <a:t>have been placed </a:t>
            </a:r>
            <a:r>
              <a:rPr lang="en-US" dirty="0"/>
              <a:t>within the last two years</a:t>
            </a:r>
          </a:p>
        </p:txBody>
      </p:sp>
    </p:spTree>
    <p:extLst>
      <p:ext uri="{BB962C8B-B14F-4D97-AF65-F5344CB8AC3E}">
        <p14:creationId xmlns:p14="http://schemas.microsoft.com/office/powerpoint/2010/main" val="1461523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en-US" sz="3200" dirty="0"/>
              <a:t>LET’S TAKE A STRETCH!</a:t>
            </a:r>
          </a:p>
        </p:txBody>
      </p:sp>
      <p:pic>
        <p:nvPicPr>
          <p:cNvPr id="22531" name="Picture 3" descr="C:\Users\Tammy.Fisher\AppData\Local\Microsoft\Windows\Temporary Internet Files\Content.IE5\AAT009ZE\cat-stretch-silhouette-in-bla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93838"/>
            <a:ext cx="56038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856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2400"/>
            <a:ext cx="8839200" cy="579438"/>
          </a:xfrm>
        </p:spPr>
        <p:txBody>
          <a:bodyPr/>
          <a:lstStyle/>
          <a:p>
            <a:pPr algn="ctr"/>
            <a:r>
              <a:rPr lang="en-US" altLang="en-US" sz="3200" dirty="0"/>
              <a:t>ELECTRONIC MONITORING TOOL - WORD</a:t>
            </a:r>
          </a:p>
        </p:txBody>
      </p:sp>
      <p:sp>
        <p:nvSpPr>
          <p:cNvPr id="23555" name="Content Placeholder 2"/>
          <p:cNvSpPr>
            <a:spLocks noGrp="1"/>
          </p:cNvSpPr>
          <p:nvPr>
            <p:ph idx="1"/>
          </p:nvPr>
        </p:nvSpPr>
        <p:spPr>
          <a:xfrm>
            <a:off x="228600" y="1350963"/>
            <a:ext cx="8686800" cy="4343400"/>
          </a:xfrm>
        </p:spPr>
        <p:txBody>
          <a:bodyPr/>
          <a:lstStyle/>
          <a:p>
            <a:r>
              <a:rPr lang="en-US" altLang="en-US" sz="2800" dirty="0">
                <a:solidFill>
                  <a:srgbClr val="2B5880"/>
                </a:solidFill>
              </a:rPr>
              <a:t>Walk through of the Electronic Monitoring Tool (EMT) </a:t>
            </a:r>
          </a:p>
          <a:p>
            <a:pPr lvl="1"/>
            <a:r>
              <a:rPr lang="en-US" altLang="en-US" sz="2800" dirty="0">
                <a:solidFill>
                  <a:srgbClr val="2B5880"/>
                </a:solidFill>
              </a:rPr>
              <a:t>Desk audit items </a:t>
            </a:r>
          </a:p>
          <a:p>
            <a:pPr lvl="1"/>
            <a:r>
              <a:rPr lang="en-US" altLang="en-US" sz="2800" dirty="0">
                <a:solidFill>
                  <a:srgbClr val="2B5880"/>
                </a:solidFill>
              </a:rPr>
              <a:t>Self assessment items</a:t>
            </a:r>
          </a:p>
        </p:txBody>
      </p:sp>
      <p:pic>
        <p:nvPicPr>
          <p:cNvPr id="23556" name="Picture 4" descr="C:\Users\Tammy.Fisher\AppData\Local\Microsoft\Windows\Temporary Internet Files\Content.IE5\A82KSDRF\Electric-light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213" y="3403600"/>
            <a:ext cx="86518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C:\Users\Tammy.Fisher\AppData\Local\Microsoft\Windows\Temporary Internet Files\Content.IE5\NQUO9T2M\Man-with-a-magnifying-glas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38" y="2816225"/>
            <a:ext cx="23161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592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152400"/>
            <a:ext cx="8686800" cy="579438"/>
          </a:xfrm>
        </p:spPr>
        <p:txBody>
          <a:bodyPr/>
          <a:lstStyle/>
          <a:p>
            <a:pPr algn="ctr"/>
            <a:r>
              <a:rPr lang="en-US" altLang="en-US" sz="3200" dirty="0"/>
              <a:t>ELECTRONIC MONITORING TOOL - EXCEL</a:t>
            </a:r>
          </a:p>
        </p:txBody>
      </p:sp>
      <p:sp>
        <p:nvSpPr>
          <p:cNvPr id="25603" name="Content Placeholder 2"/>
          <p:cNvSpPr>
            <a:spLocks noGrp="1"/>
          </p:cNvSpPr>
          <p:nvPr>
            <p:ph idx="1"/>
          </p:nvPr>
        </p:nvSpPr>
        <p:spPr/>
        <p:txBody>
          <a:bodyPr/>
          <a:lstStyle/>
          <a:p>
            <a:r>
              <a:rPr lang="en-US" altLang="en-US" sz="2800">
                <a:solidFill>
                  <a:srgbClr val="2B5880"/>
                </a:solidFill>
              </a:rPr>
              <a:t>EMT-E for reporting your results</a:t>
            </a:r>
          </a:p>
          <a:p>
            <a:pPr lvl="1"/>
            <a:r>
              <a:rPr lang="en-US" altLang="en-US" sz="2800">
                <a:solidFill>
                  <a:srgbClr val="2B5880"/>
                </a:solidFill>
              </a:rPr>
              <a:t>Excel version</a:t>
            </a:r>
          </a:p>
        </p:txBody>
      </p:sp>
      <p:pic>
        <p:nvPicPr>
          <p:cNvPr id="25604" name="Picture 4" descr="C:\Users\Tammy.Fisher\AppData\Local\Microsoft\Windows\Temporary Internet Files\Content.IE5\NQUO9T2M\Microsoft_Excel_20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303371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6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sz="4000" dirty="0"/>
              <a:t>EXCEL EMT</a:t>
            </a:r>
          </a:p>
        </p:txBody>
      </p:sp>
      <p:sp>
        <p:nvSpPr>
          <p:cNvPr id="26627" name="Content Placeholder 2"/>
          <p:cNvSpPr>
            <a:spLocks noGrp="1"/>
          </p:cNvSpPr>
          <p:nvPr>
            <p:ph idx="1"/>
          </p:nvPr>
        </p:nvSpPr>
        <p:spPr>
          <a:xfrm>
            <a:off x="472440" y="1447800"/>
            <a:ext cx="8229600" cy="4343400"/>
          </a:xfrm>
        </p:spPr>
        <p:txBody>
          <a:bodyPr/>
          <a:lstStyle/>
          <a:p>
            <a:r>
              <a:rPr lang="en-US" altLang="en-US" sz="3600" dirty="0"/>
              <a:t>The following suggestions and advice on using the Excel version of the EMT was using a </a:t>
            </a:r>
            <a:r>
              <a:rPr lang="en-US" altLang="en-US" sz="3600" b="1" dirty="0"/>
              <a:t>PC</a:t>
            </a:r>
            <a:r>
              <a:rPr lang="en-US" altLang="en-US" sz="3600" dirty="0"/>
              <a:t>. If you are using a </a:t>
            </a:r>
            <a:r>
              <a:rPr lang="en-US" altLang="en-US" sz="3600" b="1" dirty="0"/>
              <a:t>MAC</a:t>
            </a:r>
            <a:r>
              <a:rPr lang="en-US" altLang="en-US" sz="3600" dirty="0"/>
              <a:t>, some of the directions may differ</a:t>
            </a:r>
            <a:r>
              <a:rPr lang="en-US" altLang="en-US" dirty="0"/>
              <a:t>.</a:t>
            </a:r>
          </a:p>
        </p:txBody>
      </p:sp>
      <p:pic>
        <p:nvPicPr>
          <p:cNvPr id="26628" name="Picture 2" descr="C:\Users\valerie.b.densmore\Desktop\Mac-vs-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0"/>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47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DOCUMENTS</a:t>
            </a:r>
          </a:p>
        </p:txBody>
      </p:sp>
      <p:sp>
        <p:nvSpPr>
          <p:cNvPr id="3" name="Content Placeholder 2"/>
          <p:cNvSpPr>
            <a:spLocks noGrp="1"/>
          </p:cNvSpPr>
          <p:nvPr>
            <p:ph idx="1"/>
          </p:nvPr>
        </p:nvSpPr>
        <p:spPr/>
        <p:txBody>
          <a:bodyPr/>
          <a:lstStyle/>
          <a:p>
            <a:r>
              <a:rPr lang="en-US" dirty="0"/>
              <a:t>Documents in your packet: </a:t>
            </a:r>
          </a:p>
          <a:p>
            <a:pPr lvl="1"/>
            <a:r>
              <a:rPr lang="en-US" sz="2000" dirty="0"/>
              <a:t>Copy of this PowerPoint</a:t>
            </a:r>
          </a:p>
          <a:p>
            <a:pPr lvl="1"/>
            <a:r>
              <a:rPr lang="en-US" sz="2000" dirty="0"/>
              <a:t>IEPs (sanitized) </a:t>
            </a:r>
          </a:p>
          <a:p>
            <a:pPr lvl="1"/>
            <a:r>
              <a:rPr lang="en-US" sz="2000" dirty="0"/>
              <a:t>B-11 Initial Evaluation Timeline materials</a:t>
            </a:r>
          </a:p>
          <a:p>
            <a:pPr lvl="1"/>
            <a:r>
              <a:rPr lang="en-US" sz="2000" dirty="0"/>
              <a:t>Electronic Monitoring Tool (EMT) in Word format</a:t>
            </a:r>
          </a:p>
          <a:p>
            <a:pPr lvl="1"/>
            <a:r>
              <a:rPr lang="en-US" sz="2000" dirty="0"/>
              <a:t>Monitoring Timeline</a:t>
            </a:r>
          </a:p>
          <a:p>
            <a:pPr lvl="1"/>
            <a:r>
              <a:rPr lang="en-US" sz="2000" dirty="0"/>
              <a:t>B13 Invoice for Reimbursement</a:t>
            </a:r>
          </a:p>
        </p:txBody>
      </p:sp>
      <p:pic>
        <p:nvPicPr>
          <p:cNvPr id="4" name="Picture 5" descr="C:\Users\Tammy.Fisher\AppData\Local\Microsoft\Windows\Temporary Internet Files\Content.IE5\NQUO9T2M\cartella-in-costruzion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86200"/>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34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altLang="en-US" sz="4000"/>
              <a:t>EMT DIRECTIONS</a:t>
            </a:r>
          </a:p>
        </p:txBody>
      </p:sp>
      <p:sp>
        <p:nvSpPr>
          <p:cNvPr id="11267" name="Content Placeholder 2"/>
          <p:cNvSpPr>
            <a:spLocks noGrp="1"/>
          </p:cNvSpPr>
          <p:nvPr>
            <p:ph idx="1"/>
          </p:nvPr>
        </p:nvSpPr>
        <p:spPr>
          <a:xfrm>
            <a:off x="228600" y="1295400"/>
            <a:ext cx="8686800" cy="4572000"/>
          </a:xfrm>
        </p:spPr>
        <p:txBody>
          <a:bodyPr/>
          <a:lstStyle/>
          <a:p>
            <a:pPr eaLnBrk="1" hangingPunct="1">
              <a:defRPr/>
            </a:pPr>
            <a:r>
              <a:rPr lang="en-US" altLang="en-US" dirty="0">
                <a:solidFill>
                  <a:srgbClr val="2B5880"/>
                </a:solidFill>
              </a:rPr>
              <a:t>In the column to the right of the gray box fill in the child’s information.</a:t>
            </a:r>
          </a:p>
          <a:p>
            <a:pPr marL="0" indent="0" eaLnBrk="1" hangingPunct="1">
              <a:buFontTx/>
              <a:buNone/>
              <a:defRPr/>
            </a:pPr>
            <a:r>
              <a:rPr lang="en-US" altLang="en-US" dirty="0">
                <a:solidFill>
                  <a:srgbClr val="2B5880"/>
                </a:solidFill>
              </a:rPr>
              <a:t>	1) First name</a:t>
            </a:r>
          </a:p>
          <a:p>
            <a:pPr marL="0" indent="0" eaLnBrk="1" hangingPunct="1">
              <a:buFontTx/>
              <a:buNone/>
              <a:defRPr/>
            </a:pPr>
            <a:r>
              <a:rPr lang="en-US" altLang="en-US" dirty="0">
                <a:solidFill>
                  <a:srgbClr val="2B5880"/>
                </a:solidFill>
              </a:rPr>
              <a:t>	2) Last name</a:t>
            </a:r>
          </a:p>
          <a:p>
            <a:pPr marL="0" indent="0" eaLnBrk="1" hangingPunct="1">
              <a:buFontTx/>
              <a:buNone/>
              <a:defRPr/>
            </a:pPr>
            <a:r>
              <a:rPr lang="en-US" altLang="en-US" dirty="0">
                <a:solidFill>
                  <a:srgbClr val="2B5880"/>
                </a:solidFill>
              </a:rPr>
              <a:t>	3) Date of Birth</a:t>
            </a:r>
          </a:p>
          <a:p>
            <a:pPr marL="0" indent="0" eaLnBrk="1" hangingPunct="1">
              <a:buFontTx/>
              <a:buNone/>
              <a:defRPr/>
            </a:pPr>
            <a:r>
              <a:rPr lang="en-US" altLang="en-US" dirty="0">
                <a:solidFill>
                  <a:srgbClr val="2B5880"/>
                </a:solidFill>
              </a:rPr>
              <a:t>	4) Age</a:t>
            </a:r>
          </a:p>
          <a:p>
            <a:pPr marL="0" indent="0" eaLnBrk="1" hangingPunct="1">
              <a:buFontTx/>
              <a:buNone/>
              <a:defRPr/>
            </a:pPr>
            <a:r>
              <a:rPr lang="en-US" altLang="en-US" dirty="0">
                <a:solidFill>
                  <a:srgbClr val="2B5880"/>
                </a:solidFill>
              </a:rPr>
              <a:t>	5) Disability</a:t>
            </a:r>
          </a:p>
          <a:p>
            <a:pPr marL="0" indent="0" eaLnBrk="1" hangingPunct="1">
              <a:buNone/>
              <a:defRPr/>
            </a:pPr>
            <a:endParaRPr lang="en-US" altLang="en-US" dirty="0">
              <a:solidFill>
                <a:srgbClr val="2B5880"/>
              </a:solidFill>
            </a:endParaRPr>
          </a:p>
          <a:p>
            <a:pPr eaLnBrk="1" hangingPunct="1">
              <a:defRPr/>
            </a:pPr>
            <a:r>
              <a:rPr lang="en-US" altLang="en-US" dirty="0">
                <a:solidFill>
                  <a:srgbClr val="2B5880"/>
                </a:solidFill>
              </a:rPr>
              <a:t>Enter the birthday using the format - 01/09/1998 </a:t>
            </a:r>
          </a:p>
          <a:p>
            <a:pPr marL="0" indent="0" eaLnBrk="1" hangingPunct="1">
              <a:buFontTx/>
              <a:buNone/>
              <a:defRPr/>
            </a:pPr>
            <a:endParaRPr lang="en-US" altLang="en-US" dirty="0">
              <a:solidFill>
                <a:srgbClr val="2B5880"/>
              </a:solidFill>
            </a:endParaRPr>
          </a:p>
        </p:txBody>
      </p:sp>
      <p:pic>
        <p:nvPicPr>
          <p:cNvPr id="2" name="Picture 1"/>
          <p:cNvPicPr>
            <a:picLocks noChangeAspect="1"/>
          </p:cNvPicPr>
          <p:nvPr/>
        </p:nvPicPr>
        <p:blipFill>
          <a:blip r:embed="rId3"/>
          <a:stretch>
            <a:fillRect/>
          </a:stretch>
        </p:blipFill>
        <p:spPr>
          <a:xfrm>
            <a:off x="3657600" y="1904388"/>
            <a:ext cx="3505200" cy="2667612"/>
          </a:xfrm>
          <a:prstGeom prst="rect">
            <a:avLst/>
          </a:prstGeom>
        </p:spPr>
      </p:pic>
    </p:spTree>
    <p:extLst>
      <p:ext uri="{BB962C8B-B14F-4D97-AF65-F5344CB8AC3E}">
        <p14:creationId xmlns:p14="http://schemas.microsoft.com/office/powerpoint/2010/main" val="201036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sz="4000"/>
              <a:t>EMT DIRECTIONS</a:t>
            </a:r>
          </a:p>
        </p:txBody>
      </p:sp>
      <p:sp>
        <p:nvSpPr>
          <p:cNvPr id="28675" name="Content Placeholder 1"/>
          <p:cNvSpPr>
            <a:spLocks noGrp="1"/>
          </p:cNvSpPr>
          <p:nvPr>
            <p:ph idx="1"/>
          </p:nvPr>
        </p:nvSpPr>
        <p:spPr/>
        <p:txBody>
          <a:bodyPr/>
          <a:lstStyle/>
          <a:p>
            <a:r>
              <a:rPr lang="en-US" altLang="en-US" dirty="0"/>
              <a:t>Each cell is a drop down menu and the </a:t>
            </a:r>
            <a:r>
              <a:rPr lang="en-US" altLang="en-US" u="sng" dirty="0"/>
              <a:t>only</a:t>
            </a:r>
            <a:r>
              <a:rPr lang="en-US" altLang="en-US" dirty="0"/>
              <a:t> accepted entries are “+”, “-”, and in some cases “NA”.</a:t>
            </a:r>
          </a:p>
          <a:p>
            <a:endParaRPr lang="en-US" altLang="en-US" dirty="0"/>
          </a:p>
          <a:p>
            <a:r>
              <a:rPr lang="en-US" altLang="en-US" dirty="0"/>
              <a:t>If anything else is entered this message will pop up:</a:t>
            </a:r>
          </a:p>
          <a:p>
            <a:endParaRPr lang="en-US" altLang="en-US" dirty="0"/>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3733800"/>
            <a:ext cx="4984750"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226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ltLang="en-US" sz="4000"/>
              <a:t>EMT DIRECTIONS</a:t>
            </a:r>
          </a:p>
        </p:txBody>
      </p:sp>
      <p:sp>
        <p:nvSpPr>
          <p:cNvPr id="11267" name="Content Placeholder 2"/>
          <p:cNvSpPr>
            <a:spLocks noGrp="1"/>
          </p:cNvSpPr>
          <p:nvPr>
            <p:ph idx="1"/>
          </p:nvPr>
        </p:nvSpPr>
        <p:spPr/>
        <p:txBody>
          <a:bodyPr/>
          <a:lstStyle/>
          <a:p>
            <a:pPr eaLnBrk="1" hangingPunct="1">
              <a:defRPr/>
            </a:pPr>
            <a:r>
              <a:rPr lang="en-US" altLang="en-US" dirty="0">
                <a:solidFill>
                  <a:srgbClr val="2B5880"/>
                </a:solidFill>
              </a:rPr>
              <a:t>You will see the data automatically populate in the boxes to the right of the criteria.  </a:t>
            </a:r>
          </a:p>
          <a:p>
            <a:pPr lvl="1" eaLnBrk="1" hangingPunct="1">
              <a:defRPr/>
            </a:pPr>
            <a:r>
              <a:rPr lang="en-US" altLang="en-US" dirty="0">
                <a:solidFill>
                  <a:srgbClr val="2B5880"/>
                </a:solidFill>
              </a:rPr>
              <a:t>You can move around the sheet with arrow keys or tab keys, but when entering data you </a:t>
            </a:r>
            <a:r>
              <a:rPr lang="en-US" altLang="en-US" b="1" dirty="0">
                <a:solidFill>
                  <a:srgbClr val="2B5880"/>
                </a:solidFill>
              </a:rPr>
              <a:t>must</a:t>
            </a:r>
            <a:r>
              <a:rPr lang="en-US" altLang="en-US" dirty="0">
                <a:solidFill>
                  <a:srgbClr val="2B5880"/>
                </a:solidFill>
              </a:rPr>
              <a:t> click “enter” after you enter “+” or “-” in the cell for it to log</a:t>
            </a:r>
            <a:r>
              <a:rPr lang="en-US" altLang="en-US" sz="2800" dirty="0">
                <a:solidFill>
                  <a:srgbClr val="2B5880"/>
                </a:solidFill>
              </a:rPr>
              <a:t>.</a:t>
            </a:r>
          </a:p>
          <a:p>
            <a:pPr marL="0" indent="0" eaLnBrk="1" hangingPunct="1">
              <a:buFontTx/>
              <a:buNone/>
              <a:defRPr/>
            </a:pPr>
            <a:endParaRPr lang="en-US" altLang="en-US" dirty="0">
              <a:solidFill>
                <a:srgbClr val="2B5880"/>
              </a:solidFill>
            </a:endParaRPr>
          </a:p>
          <a:p>
            <a:pPr marL="0" indent="0" eaLnBrk="1" hangingPunct="1">
              <a:buFontTx/>
              <a:buNone/>
              <a:defRPr/>
            </a:pPr>
            <a:endParaRPr lang="en-US" altLang="en-US" dirty="0">
              <a:solidFill>
                <a:srgbClr val="2B5880"/>
              </a:solidFill>
            </a:endParaRPr>
          </a:p>
          <a:p>
            <a:pPr marL="0" indent="0" eaLnBrk="1" hangingPunct="1">
              <a:buFontTx/>
              <a:buNone/>
              <a:defRPr/>
            </a:pPr>
            <a:endParaRPr lang="en-US" altLang="en-US" dirty="0">
              <a:solidFill>
                <a:srgbClr val="2B5880"/>
              </a:solidFill>
            </a:endParaRPr>
          </a:p>
        </p:txBody>
      </p:sp>
      <p:pic>
        <p:nvPicPr>
          <p:cNvPr id="29700" name="Picture 4" descr="C:\Users\Tammy.Fisher\AppData\Local\Microsoft\Windows\Temporary Internet Files\Content.IE5\X8DV63PX\pc-ent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38600"/>
            <a:ext cx="156686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0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altLang="en-US" sz="4000"/>
              <a:t>SAVE</a:t>
            </a:r>
          </a:p>
        </p:txBody>
      </p:sp>
      <p:sp>
        <p:nvSpPr>
          <p:cNvPr id="30723" name="Content Placeholder 2"/>
          <p:cNvSpPr>
            <a:spLocks noGrp="1"/>
          </p:cNvSpPr>
          <p:nvPr>
            <p:ph idx="1"/>
          </p:nvPr>
        </p:nvSpPr>
        <p:spPr/>
        <p:txBody>
          <a:bodyPr/>
          <a:lstStyle/>
          <a:p>
            <a:pPr eaLnBrk="1" hangingPunct="1"/>
            <a:r>
              <a:rPr lang="en-US" altLang="en-US" sz="3200" dirty="0">
                <a:solidFill>
                  <a:srgbClr val="2B5880"/>
                </a:solidFill>
              </a:rPr>
              <a:t>Remember to save often.</a:t>
            </a:r>
          </a:p>
          <a:p>
            <a:pPr lvl="1" eaLnBrk="1" hangingPunct="1"/>
            <a:r>
              <a:rPr lang="en-US" altLang="en-US" sz="2800" dirty="0">
                <a:solidFill>
                  <a:srgbClr val="2B5880"/>
                </a:solidFill>
              </a:rPr>
              <a:t>Saving after every child’s file is a good guideline</a:t>
            </a:r>
            <a:r>
              <a:rPr lang="en-US" altLang="en-US" sz="2000" dirty="0">
                <a:solidFill>
                  <a:srgbClr val="2B5880"/>
                </a:solidFill>
              </a:rPr>
              <a:t>.</a:t>
            </a:r>
          </a:p>
          <a:p>
            <a:pPr lvl="1" eaLnBrk="1" hangingPunct="1"/>
            <a:r>
              <a:rPr lang="en-US" altLang="en-US" sz="2800" dirty="0">
                <a:solidFill>
                  <a:srgbClr val="2B5880"/>
                </a:solidFill>
              </a:rPr>
              <a:t>Remove EMT from flash drive and save it to your computer.</a:t>
            </a:r>
          </a:p>
          <a:p>
            <a:endParaRPr lang="en-US" altLang="en-US" dirty="0">
              <a:solidFill>
                <a:srgbClr val="2B5880"/>
              </a:solidFill>
            </a:endParaRPr>
          </a:p>
        </p:txBody>
      </p:sp>
    </p:spTree>
    <p:extLst>
      <p:ext uri="{BB962C8B-B14F-4D97-AF65-F5344CB8AC3E}">
        <p14:creationId xmlns:p14="http://schemas.microsoft.com/office/powerpoint/2010/main" val="225301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000"/>
              <a:t>EMT DIRECTIONS</a:t>
            </a:r>
          </a:p>
        </p:txBody>
      </p:sp>
      <p:sp>
        <p:nvSpPr>
          <p:cNvPr id="11267" name="Content Placeholder 2"/>
          <p:cNvSpPr>
            <a:spLocks noGrp="1"/>
          </p:cNvSpPr>
          <p:nvPr>
            <p:ph idx="1"/>
          </p:nvPr>
        </p:nvSpPr>
        <p:spPr>
          <a:xfrm>
            <a:off x="76200" y="1295400"/>
            <a:ext cx="4953000" cy="4343400"/>
          </a:xfrm>
        </p:spPr>
        <p:txBody>
          <a:bodyPr/>
          <a:lstStyle/>
          <a:p>
            <a:pPr eaLnBrk="1" hangingPunct="1">
              <a:defRPr/>
            </a:pPr>
            <a:r>
              <a:rPr lang="en-US" altLang="en-US" dirty="0">
                <a:solidFill>
                  <a:srgbClr val="2B5880"/>
                </a:solidFill>
              </a:rPr>
              <a:t>You can hide rows and columns.</a:t>
            </a:r>
          </a:p>
          <a:p>
            <a:pPr lvl="1" eaLnBrk="1" hangingPunct="1">
              <a:defRPr/>
            </a:pPr>
            <a:r>
              <a:rPr lang="en-US" altLang="en-US" dirty="0">
                <a:solidFill>
                  <a:srgbClr val="2B5880"/>
                </a:solidFill>
              </a:rPr>
              <a:t>Hover the cursor over the first column or row you want hidden and move to the last column or row you want hidden.  </a:t>
            </a:r>
          </a:p>
          <a:p>
            <a:pPr lvl="1" eaLnBrk="1" hangingPunct="1">
              <a:defRPr/>
            </a:pPr>
            <a:r>
              <a:rPr lang="en-US" altLang="en-US" dirty="0">
                <a:solidFill>
                  <a:srgbClr val="2B5880"/>
                </a:solidFill>
              </a:rPr>
              <a:t>Right click and select “hide” on the menu.</a:t>
            </a:r>
          </a:p>
          <a:p>
            <a:pPr eaLnBrk="1" hangingPunct="1">
              <a:defRPr/>
            </a:pPr>
            <a:r>
              <a:rPr lang="en-US" altLang="en-US" dirty="0">
                <a:solidFill>
                  <a:srgbClr val="2B5880"/>
                </a:solidFill>
              </a:rPr>
              <a:t>You can unhide the same way.</a:t>
            </a:r>
          </a:p>
          <a:p>
            <a:pPr marL="0" indent="0" eaLnBrk="1" hangingPunct="1">
              <a:buFontTx/>
              <a:buNone/>
              <a:defRPr/>
            </a:pPr>
            <a:endParaRPr lang="en-US" altLang="en-US" sz="2000" dirty="0">
              <a:solidFill>
                <a:srgbClr val="2B5880"/>
              </a:solidFill>
            </a:endParaRPr>
          </a:p>
          <a:p>
            <a:pPr marL="0" indent="0" eaLnBrk="1" hangingPunct="1">
              <a:buFontTx/>
              <a:buNone/>
              <a:defRPr/>
            </a:pPr>
            <a:endParaRPr lang="en-US" altLang="en-US" sz="2000" dirty="0">
              <a:solidFill>
                <a:srgbClr val="2B5880"/>
              </a:solidFill>
            </a:endParaRPr>
          </a:p>
          <a:p>
            <a:pPr marL="0" indent="0" eaLnBrk="1" hangingPunct="1">
              <a:buFontTx/>
              <a:buNone/>
              <a:defRPr/>
            </a:pPr>
            <a:endParaRPr lang="en-US" altLang="en-US" sz="2000" dirty="0">
              <a:solidFill>
                <a:srgbClr val="2B5880"/>
              </a:solidFill>
            </a:endParaRPr>
          </a:p>
        </p:txBody>
      </p:sp>
      <p:pic>
        <p:nvPicPr>
          <p:cNvPr id="32772" name="Picture 6" descr="excel hide 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4075"/>
            <a:ext cx="39814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5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ltLang="en-US" sz="4000"/>
              <a:t>EMT DIRECTIONS</a:t>
            </a:r>
          </a:p>
        </p:txBody>
      </p:sp>
      <p:sp>
        <p:nvSpPr>
          <p:cNvPr id="11267" name="Content Placeholder 2"/>
          <p:cNvSpPr>
            <a:spLocks noGrp="1"/>
          </p:cNvSpPr>
          <p:nvPr>
            <p:ph idx="1"/>
          </p:nvPr>
        </p:nvSpPr>
        <p:spPr>
          <a:xfrm>
            <a:off x="228600" y="1143000"/>
            <a:ext cx="8534400" cy="2438400"/>
          </a:xfrm>
        </p:spPr>
        <p:txBody>
          <a:bodyPr/>
          <a:lstStyle/>
          <a:p>
            <a:pPr eaLnBrk="1" hangingPunct="1">
              <a:defRPr/>
            </a:pPr>
            <a:r>
              <a:rPr lang="en-US" altLang="en-US" dirty="0">
                <a:solidFill>
                  <a:srgbClr val="2B5880"/>
                </a:solidFill>
              </a:rPr>
              <a:t>You can “freeze panes” to keep the Child Name column visible and allow the subsequent columns with the child’s information to scroll.</a:t>
            </a:r>
          </a:p>
          <a:p>
            <a:pPr lvl="1" eaLnBrk="1" hangingPunct="1">
              <a:defRPr/>
            </a:pPr>
            <a:r>
              <a:rPr lang="en-US" altLang="en-US" dirty="0">
                <a:solidFill>
                  <a:srgbClr val="2B5880"/>
                </a:solidFill>
              </a:rPr>
              <a:t>Click on column “I” (the first child’s information column)</a:t>
            </a:r>
          </a:p>
          <a:p>
            <a:pPr lvl="1" eaLnBrk="1" hangingPunct="1">
              <a:defRPr/>
            </a:pPr>
            <a:r>
              <a:rPr lang="en-US" altLang="en-US" dirty="0">
                <a:solidFill>
                  <a:srgbClr val="2B5880"/>
                </a:solidFill>
              </a:rPr>
              <a:t>Click on “view” in menu bar</a:t>
            </a:r>
          </a:p>
          <a:p>
            <a:pPr lvl="1" eaLnBrk="1" hangingPunct="1">
              <a:defRPr/>
            </a:pPr>
            <a:r>
              <a:rPr lang="en-US" altLang="en-US" dirty="0">
                <a:solidFill>
                  <a:srgbClr val="2B5880"/>
                </a:solidFill>
              </a:rPr>
              <a:t>Click on “freeze panes”</a:t>
            </a:r>
          </a:p>
          <a:p>
            <a:pPr eaLnBrk="1" hangingPunct="1">
              <a:defRPr/>
            </a:pPr>
            <a:r>
              <a:rPr lang="en-US" altLang="en-US" dirty="0">
                <a:solidFill>
                  <a:srgbClr val="2B5880"/>
                </a:solidFill>
              </a:rPr>
              <a:t>You can unfreeze panes with</a:t>
            </a:r>
          </a:p>
          <a:p>
            <a:pPr marL="0" indent="0" eaLnBrk="1" hangingPunct="1">
              <a:buFontTx/>
              <a:buNone/>
              <a:defRPr/>
            </a:pPr>
            <a:r>
              <a:rPr lang="en-US" altLang="en-US" dirty="0">
                <a:solidFill>
                  <a:srgbClr val="2B5880"/>
                </a:solidFill>
              </a:rPr>
              <a:t>     the same process.</a:t>
            </a:r>
          </a:p>
          <a:p>
            <a:pPr marL="0" indent="0" eaLnBrk="1" hangingPunct="1">
              <a:buFontTx/>
              <a:buNone/>
              <a:defRPr/>
            </a:pPr>
            <a:endParaRPr lang="en-US" altLang="en-US" dirty="0">
              <a:solidFill>
                <a:srgbClr val="2B5880"/>
              </a:solidFill>
            </a:endParaRPr>
          </a:p>
          <a:p>
            <a:pPr marL="0" indent="0" eaLnBrk="1" hangingPunct="1">
              <a:buFontTx/>
              <a:buNone/>
              <a:defRPr/>
            </a:pPr>
            <a:endParaRPr lang="en-US" altLang="en-US" dirty="0">
              <a:solidFill>
                <a:srgbClr val="2B5880"/>
              </a:solidFill>
            </a:endParaRPr>
          </a:p>
          <a:p>
            <a:pPr marL="0" indent="0" eaLnBrk="1" hangingPunct="1">
              <a:buFontTx/>
              <a:buNone/>
              <a:defRPr/>
            </a:pPr>
            <a:endParaRPr lang="en-US" altLang="en-US" dirty="0">
              <a:solidFill>
                <a:srgbClr val="2B5880"/>
              </a:solidFill>
            </a:endParaRP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43200"/>
            <a:ext cx="35814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531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marL="0" indent="0" algn="ctr">
              <a:buFontTx/>
              <a:buNone/>
            </a:pPr>
            <a:r>
              <a:rPr lang="en-US" altLang="en-US" sz="4800" dirty="0"/>
              <a:t>Practice EMT</a:t>
            </a:r>
          </a:p>
        </p:txBody>
      </p:sp>
      <p:pic>
        <p:nvPicPr>
          <p:cNvPr id="24579" name="Picture 2" descr="C:\Users\valerie.b.densmor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76600"/>
            <a:ext cx="19431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6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SUBMISSION OF SELF-ASSESSMENT</a:t>
            </a:r>
          </a:p>
        </p:txBody>
      </p:sp>
      <p:sp>
        <p:nvSpPr>
          <p:cNvPr id="3" name="Content Placeholder 2"/>
          <p:cNvSpPr>
            <a:spLocks noGrp="1"/>
          </p:cNvSpPr>
          <p:nvPr>
            <p:ph idx="1"/>
          </p:nvPr>
        </p:nvSpPr>
        <p:spPr/>
        <p:txBody>
          <a:bodyPr/>
          <a:lstStyle/>
          <a:p>
            <a:r>
              <a:rPr lang="en-US" dirty="0"/>
              <a:t>Submit Self-Assessment (Excel EMT)</a:t>
            </a:r>
          </a:p>
          <a:p>
            <a:r>
              <a:rPr lang="en-US" dirty="0"/>
              <a:t>Along with the EMT, each district will submit to the Maine DOE:</a:t>
            </a:r>
          </a:p>
          <a:p>
            <a:pPr lvl="1"/>
            <a:r>
              <a:rPr lang="en-US" dirty="0"/>
              <a:t>5 submissions of evidence </a:t>
            </a:r>
          </a:p>
          <a:p>
            <a:pPr lvl="2"/>
            <a:r>
              <a:rPr lang="en-US" dirty="0"/>
              <a:t>IEP </a:t>
            </a:r>
          </a:p>
          <a:p>
            <a:pPr lvl="2"/>
            <a:r>
              <a:rPr lang="en-US" dirty="0"/>
              <a:t>WN </a:t>
            </a:r>
          </a:p>
          <a:p>
            <a:pPr lvl="2"/>
            <a:r>
              <a:rPr lang="en-US" dirty="0"/>
              <a:t>AWN</a:t>
            </a:r>
          </a:p>
          <a:p>
            <a:pPr lvl="2"/>
            <a:endParaRPr lang="en-US" dirty="0"/>
          </a:p>
          <a:p>
            <a:pPr lvl="1"/>
            <a:r>
              <a:rPr lang="en-US" dirty="0"/>
              <a:t>Files will be reviewed for accuracy and will be used to determine next steps</a:t>
            </a:r>
          </a:p>
        </p:txBody>
      </p:sp>
    </p:spTree>
    <p:extLst>
      <p:ext uri="{BB962C8B-B14F-4D97-AF65-F5344CB8AC3E}">
        <p14:creationId xmlns:p14="http://schemas.microsoft.com/office/powerpoint/2010/main" val="3377093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SELF-ASSESSMENT</a:t>
            </a:r>
          </a:p>
        </p:txBody>
      </p:sp>
      <p:sp>
        <p:nvSpPr>
          <p:cNvPr id="3" name="Content Placeholder 2"/>
          <p:cNvSpPr>
            <a:spLocks noGrp="1"/>
          </p:cNvSpPr>
          <p:nvPr>
            <p:ph idx="1"/>
          </p:nvPr>
        </p:nvSpPr>
        <p:spPr/>
        <p:txBody>
          <a:bodyPr/>
          <a:lstStyle/>
          <a:p>
            <a:r>
              <a:rPr lang="en-US" dirty="0"/>
              <a:t>Results will be utilized to determine </a:t>
            </a:r>
            <a:r>
              <a:rPr lang="en-US" u="sng" dirty="0"/>
              <a:t>if</a:t>
            </a:r>
            <a:r>
              <a:rPr lang="en-US" dirty="0"/>
              <a:t> an On-Site Visit will occur. </a:t>
            </a:r>
          </a:p>
          <a:p>
            <a:endParaRPr lang="en-US" dirty="0"/>
          </a:p>
          <a:p>
            <a:r>
              <a:rPr lang="en-US" dirty="0"/>
              <a:t>An On-Site Visit will occur if: </a:t>
            </a:r>
          </a:p>
          <a:p>
            <a:pPr lvl="1"/>
            <a:r>
              <a:rPr lang="en-US" dirty="0"/>
              <a:t>evidence is submitted after Oct. 31, 2019</a:t>
            </a:r>
          </a:p>
          <a:p>
            <a:pPr lvl="1"/>
            <a:r>
              <a:rPr lang="en-US" dirty="0"/>
              <a:t>% of children with Multiple Disabilities is 2 SD above the national average</a:t>
            </a:r>
          </a:p>
          <a:p>
            <a:pPr lvl="1"/>
            <a:r>
              <a:rPr lang="en-US" dirty="0"/>
              <a:t>district’s LRE percentage is:</a:t>
            </a:r>
          </a:p>
          <a:p>
            <a:pPr lvl="2"/>
            <a:r>
              <a:rPr lang="en-US" dirty="0"/>
              <a:t>Regular class less than 40% (19.82% or higher)</a:t>
            </a:r>
          </a:p>
          <a:p>
            <a:pPr lvl="2"/>
            <a:r>
              <a:rPr lang="en-US" dirty="0"/>
              <a:t>Regular class more than 80% (30.31% or lower)</a:t>
            </a:r>
          </a:p>
        </p:txBody>
      </p:sp>
    </p:spTree>
    <p:extLst>
      <p:ext uri="{BB962C8B-B14F-4D97-AF65-F5344CB8AC3E}">
        <p14:creationId xmlns:p14="http://schemas.microsoft.com/office/powerpoint/2010/main" val="375732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ON-SITE VISIT</a:t>
            </a:r>
          </a:p>
        </p:txBody>
      </p:sp>
      <p:sp>
        <p:nvSpPr>
          <p:cNvPr id="3" name="Content Placeholder 2"/>
          <p:cNvSpPr>
            <a:spLocks noGrp="1"/>
          </p:cNvSpPr>
          <p:nvPr>
            <p:ph idx="1"/>
          </p:nvPr>
        </p:nvSpPr>
        <p:spPr/>
        <p:txBody>
          <a:bodyPr/>
          <a:lstStyle/>
          <a:p>
            <a:r>
              <a:rPr lang="en-US" dirty="0"/>
              <a:t>DOE Monitoring Team will visit school district to: </a:t>
            </a:r>
          </a:p>
          <a:p>
            <a:pPr lvl="1"/>
            <a:r>
              <a:rPr lang="en-US" dirty="0"/>
              <a:t>verify children’s files from the self-assessment</a:t>
            </a:r>
          </a:p>
          <a:p>
            <a:pPr lvl="1"/>
            <a:r>
              <a:rPr lang="en-US" dirty="0"/>
              <a:t>sit down with staff to review files (encouraged, but not required) </a:t>
            </a:r>
          </a:p>
          <a:p>
            <a:pPr lvl="1"/>
            <a:r>
              <a:rPr lang="en-US" dirty="0"/>
              <a:t>visit special education programming within the school </a:t>
            </a:r>
          </a:p>
          <a:p>
            <a:pPr lvl="1"/>
            <a:endParaRPr lang="en-US" dirty="0"/>
          </a:p>
        </p:txBody>
      </p:sp>
      <p:pic>
        <p:nvPicPr>
          <p:cNvPr id="1026" name="Picture 2" descr="Image result for visi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648075"/>
            <a:ext cx="221932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3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altLang="en-US" sz="3600" dirty="0"/>
              <a:t>HOUSEKEEPING</a:t>
            </a:r>
            <a:endParaRPr lang="en-US" altLang="en-US" sz="4400" dirty="0"/>
          </a:p>
        </p:txBody>
      </p:sp>
      <p:sp>
        <p:nvSpPr>
          <p:cNvPr id="7171" name="Content Placeholder 1"/>
          <p:cNvSpPr>
            <a:spLocks noGrp="1"/>
          </p:cNvSpPr>
          <p:nvPr>
            <p:ph idx="1"/>
          </p:nvPr>
        </p:nvSpPr>
        <p:spPr/>
        <p:txBody>
          <a:bodyPr/>
          <a:lstStyle/>
          <a:p>
            <a:pPr>
              <a:defRPr/>
            </a:pPr>
            <a:r>
              <a:rPr lang="en-US" altLang="en-US" dirty="0"/>
              <a:t>Bathroom locations</a:t>
            </a:r>
          </a:p>
          <a:p>
            <a:pPr>
              <a:defRPr/>
            </a:pPr>
            <a:r>
              <a:rPr lang="en-US" altLang="en-US" dirty="0"/>
              <a:t>Breaks</a:t>
            </a:r>
          </a:p>
          <a:p>
            <a:pPr>
              <a:defRPr/>
            </a:pPr>
            <a:r>
              <a:rPr lang="en-US" altLang="en-US" dirty="0"/>
              <a:t>Cell phones</a:t>
            </a:r>
          </a:p>
          <a:p>
            <a:pPr marL="0" indent="0">
              <a:buFontTx/>
              <a:buNone/>
              <a:defRPr/>
            </a:pPr>
            <a:endParaRPr lang="en-US" altLang="en-US" sz="2800" dirty="0"/>
          </a:p>
        </p:txBody>
      </p:sp>
      <p:pic>
        <p:nvPicPr>
          <p:cNvPr id="6148" name="Picture 5" descr="C:\Users\Tammy.Fisher\AppData\Local\Microsoft\Windows\Temporary Internet Files\Content.IE5\E0LYX578\location-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386238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08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 ON-SITE VISIT </a:t>
            </a:r>
          </a:p>
        </p:txBody>
      </p:sp>
      <p:sp>
        <p:nvSpPr>
          <p:cNvPr id="3" name="Content Placeholder 2"/>
          <p:cNvSpPr>
            <a:spLocks noGrp="1"/>
          </p:cNvSpPr>
          <p:nvPr>
            <p:ph idx="1"/>
          </p:nvPr>
        </p:nvSpPr>
        <p:spPr>
          <a:xfrm>
            <a:off x="76200" y="1447800"/>
            <a:ext cx="8915400" cy="4343400"/>
          </a:xfrm>
        </p:spPr>
        <p:txBody>
          <a:bodyPr/>
          <a:lstStyle/>
          <a:p>
            <a:r>
              <a:rPr lang="en-US" dirty="0"/>
              <a:t>Could include: </a:t>
            </a:r>
          </a:p>
          <a:p>
            <a:pPr lvl="1"/>
            <a:r>
              <a:rPr lang="en-US" dirty="0"/>
              <a:t>Identification of Pre-Findings (What are Pre-Findings?)</a:t>
            </a:r>
          </a:p>
          <a:p>
            <a:pPr lvl="1"/>
            <a:r>
              <a:rPr lang="en-US" dirty="0"/>
              <a:t>Guidance based on file review </a:t>
            </a:r>
          </a:p>
          <a:p>
            <a:pPr lvl="1"/>
            <a:r>
              <a:rPr lang="en-US" dirty="0"/>
              <a:t>Explanation and corrective action of DIB1s</a:t>
            </a:r>
          </a:p>
        </p:txBody>
      </p:sp>
      <p:pic>
        <p:nvPicPr>
          <p:cNvPr id="6" name="Picture 5"/>
          <p:cNvPicPr>
            <a:picLocks noChangeAspect="1"/>
          </p:cNvPicPr>
          <p:nvPr/>
        </p:nvPicPr>
        <p:blipFill>
          <a:blip r:embed="rId2"/>
          <a:stretch>
            <a:fillRect/>
          </a:stretch>
        </p:blipFill>
        <p:spPr>
          <a:xfrm>
            <a:off x="3174893" y="3509963"/>
            <a:ext cx="1778107" cy="2281237"/>
          </a:xfrm>
          <a:prstGeom prst="rect">
            <a:avLst/>
          </a:prstGeom>
        </p:spPr>
      </p:pic>
    </p:spTree>
    <p:extLst>
      <p:ext uri="{BB962C8B-B14F-4D97-AF65-F5344CB8AC3E}">
        <p14:creationId xmlns:p14="http://schemas.microsoft.com/office/powerpoint/2010/main" val="1022357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TIMELINES</a:t>
            </a:r>
          </a:p>
        </p:txBody>
      </p:sp>
      <p:sp>
        <p:nvSpPr>
          <p:cNvPr id="3" name="Content Placeholder 2"/>
          <p:cNvSpPr>
            <a:spLocks noGrp="1"/>
          </p:cNvSpPr>
          <p:nvPr>
            <p:ph idx="1"/>
          </p:nvPr>
        </p:nvSpPr>
        <p:spPr/>
        <p:txBody>
          <a:bodyPr/>
          <a:lstStyle/>
          <a:p>
            <a:r>
              <a:rPr lang="en-US" sz="2000" dirty="0"/>
              <a:t>October 31</a:t>
            </a:r>
            <a:r>
              <a:rPr lang="en-US" sz="2000" baseline="30000" dirty="0"/>
              <a:t>st</a:t>
            </a:r>
            <a:r>
              <a:rPr lang="en-US" sz="2000" dirty="0"/>
              <a:t>, 2019</a:t>
            </a:r>
          </a:p>
          <a:p>
            <a:pPr lvl="1"/>
            <a:r>
              <a:rPr lang="en-US" sz="2000" dirty="0"/>
              <a:t>Desk Audit </a:t>
            </a:r>
          </a:p>
          <a:p>
            <a:pPr lvl="2"/>
            <a:r>
              <a:rPr lang="en-US" sz="2000" dirty="0"/>
              <a:t>B-11 &amp; Eligibility Forms</a:t>
            </a:r>
          </a:p>
          <a:p>
            <a:pPr lvl="2"/>
            <a:r>
              <a:rPr lang="en-US" sz="2000" dirty="0"/>
              <a:t>B-13 Screener</a:t>
            </a:r>
          </a:p>
          <a:p>
            <a:pPr lvl="2"/>
            <a:r>
              <a:rPr lang="en-US" sz="2000" dirty="0"/>
              <a:t>Self-Assessment including 5 submissions</a:t>
            </a:r>
          </a:p>
          <a:p>
            <a:pPr lvl="2"/>
            <a:endParaRPr lang="en-US" sz="2000" dirty="0"/>
          </a:p>
          <a:p>
            <a:r>
              <a:rPr lang="en-US" sz="2000" dirty="0"/>
              <a:t>October 31</a:t>
            </a:r>
            <a:r>
              <a:rPr lang="en-US" sz="2000" baseline="30000" dirty="0"/>
              <a:t>st</a:t>
            </a:r>
            <a:r>
              <a:rPr lang="en-US" sz="2000" dirty="0"/>
              <a:t>-December 18</a:t>
            </a:r>
            <a:r>
              <a:rPr lang="en-US" sz="2000" baseline="30000" dirty="0"/>
              <a:t>th</a:t>
            </a:r>
            <a:r>
              <a:rPr lang="en-US" sz="2000" dirty="0"/>
              <a:t> </a:t>
            </a:r>
          </a:p>
          <a:p>
            <a:pPr lvl="1"/>
            <a:r>
              <a:rPr lang="en-US" sz="2000" dirty="0"/>
              <a:t>DOE will review submissions</a:t>
            </a:r>
          </a:p>
          <a:p>
            <a:pPr lvl="1"/>
            <a:endParaRPr lang="en-US" sz="2000" dirty="0"/>
          </a:p>
          <a:p>
            <a:r>
              <a:rPr lang="en-US" sz="2000" dirty="0"/>
              <a:t>December 19</a:t>
            </a:r>
            <a:r>
              <a:rPr lang="en-US" sz="2000" baseline="30000" dirty="0"/>
              <a:t>th</a:t>
            </a:r>
            <a:r>
              <a:rPr lang="en-US" sz="2000" dirty="0"/>
              <a:t> &amp; 20</a:t>
            </a:r>
            <a:r>
              <a:rPr lang="en-US" sz="2000" baseline="30000" dirty="0"/>
              <a:t>th</a:t>
            </a:r>
            <a:r>
              <a:rPr lang="en-US" sz="2000" dirty="0"/>
              <a:t> </a:t>
            </a:r>
          </a:p>
          <a:p>
            <a:pPr lvl="1"/>
            <a:r>
              <a:rPr lang="en-US" sz="2000" dirty="0"/>
              <a:t>DOE will make determinations about on-site visits</a:t>
            </a:r>
          </a:p>
        </p:txBody>
      </p:sp>
      <p:pic>
        <p:nvPicPr>
          <p:cNvPr id="3074" name="Picture 2" descr="http://clipart-library.com/images/zTX4XyzT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19200"/>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939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altLang="en-US" sz="3200" dirty="0"/>
              <a:t>SUMMARY OF FINDINGS (SOF)</a:t>
            </a:r>
          </a:p>
        </p:txBody>
      </p:sp>
      <p:sp>
        <p:nvSpPr>
          <p:cNvPr id="40963" name="Content Placeholder 2"/>
          <p:cNvSpPr>
            <a:spLocks noGrp="1"/>
          </p:cNvSpPr>
          <p:nvPr>
            <p:ph idx="1"/>
          </p:nvPr>
        </p:nvSpPr>
        <p:spPr/>
        <p:txBody>
          <a:bodyPr/>
          <a:lstStyle/>
          <a:p>
            <a:r>
              <a:rPr lang="en-US" altLang="en-US" dirty="0"/>
              <a:t>This is a summary of all findings (Desk Audit, Self-Assessment, and On-Site Visit).</a:t>
            </a:r>
          </a:p>
          <a:p>
            <a:endParaRPr lang="en-US" altLang="en-US" dirty="0"/>
          </a:p>
          <a:p>
            <a:r>
              <a:rPr lang="en-US" altLang="en-US" dirty="0"/>
              <a:t>The timeline for each SOF is unique to individual SAUs.</a:t>
            </a:r>
          </a:p>
          <a:p>
            <a:endParaRPr lang="en-US" altLang="en-US" dirty="0"/>
          </a:p>
          <a:p>
            <a:r>
              <a:rPr lang="en-US" altLang="en-US" dirty="0"/>
              <a:t>The SOF will be sent to the SAU upon completion of Desk Audit, On-Site Pre-Findings, and B13 submissions.</a:t>
            </a:r>
          </a:p>
        </p:txBody>
      </p:sp>
    </p:spTree>
    <p:extLst>
      <p:ext uri="{BB962C8B-B14F-4D97-AF65-F5344CB8AC3E}">
        <p14:creationId xmlns:p14="http://schemas.microsoft.com/office/powerpoint/2010/main" val="3157966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sz="3200" dirty="0"/>
              <a:t>CORRECTIVE ACTION PLAN (CAP)</a:t>
            </a:r>
          </a:p>
        </p:txBody>
      </p:sp>
      <p:sp>
        <p:nvSpPr>
          <p:cNvPr id="3" name="Content Placeholder 2"/>
          <p:cNvSpPr>
            <a:spLocks noGrp="1"/>
          </p:cNvSpPr>
          <p:nvPr>
            <p:ph idx="1"/>
          </p:nvPr>
        </p:nvSpPr>
        <p:spPr/>
        <p:txBody>
          <a:bodyPr/>
          <a:lstStyle/>
          <a:p>
            <a:pPr>
              <a:defRPr/>
            </a:pPr>
            <a:r>
              <a:rPr lang="en-US" dirty="0"/>
              <a:t>Will be sent to each SAU within 21 days of the date of the SOF.</a:t>
            </a:r>
          </a:p>
          <a:p>
            <a:pPr>
              <a:defRPr/>
            </a:pPr>
            <a:endParaRPr lang="en-US" dirty="0"/>
          </a:p>
          <a:p>
            <a:pPr>
              <a:defRPr/>
            </a:pPr>
            <a:r>
              <a:rPr lang="en-US" dirty="0"/>
              <a:t>Will identify areas of non-compliance and their corrective activities.</a:t>
            </a:r>
          </a:p>
          <a:p>
            <a:pPr>
              <a:defRPr/>
            </a:pPr>
            <a:endParaRPr lang="en-US" dirty="0"/>
          </a:p>
          <a:p>
            <a:pPr>
              <a:defRPr/>
            </a:pPr>
            <a:r>
              <a:rPr lang="en-US" dirty="0"/>
              <a:t>Closed within one year of the SOF.</a:t>
            </a:r>
          </a:p>
          <a:p>
            <a:pPr marL="0" indent="0">
              <a:buFontTx/>
              <a:buNone/>
              <a:defRPr/>
            </a:pPr>
            <a:endParaRPr lang="en-US" dirty="0"/>
          </a:p>
        </p:txBody>
      </p:sp>
    </p:spTree>
    <p:extLst>
      <p:ext uri="{BB962C8B-B14F-4D97-AF65-F5344CB8AC3E}">
        <p14:creationId xmlns:p14="http://schemas.microsoft.com/office/powerpoint/2010/main" val="1401462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altLang="en-US" sz="3200" dirty="0"/>
              <a:t>SUBMISSION OF EVIDENCE</a:t>
            </a:r>
          </a:p>
        </p:txBody>
      </p:sp>
      <p:sp>
        <p:nvSpPr>
          <p:cNvPr id="3" name="Content Placeholder 2"/>
          <p:cNvSpPr>
            <a:spLocks noGrp="1"/>
          </p:cNvSpPr>
          <p:nvPr>
            <p:ph idx="1"/>
          </p:nvPr>
        </p:nvSpPr>
        <p:spPr>
          <a:xfrm>
            <a:off x="381000" y="1295400"/>
            <a:ext cx="8305800" cy="4419600"/>
          </a:xfrm>
        </p:spPr>
        <p:txBody>
          <a:bodyPr/>
          <a:lstStyle/>
          <a:p>
            <a:pPr>
              <a:defRPr/>
            </a:pPr>
            <a:r>
              <a:rPr lang="en-US" dirty="0"/>
              <a:t>Please clearly label with EMT notation (ex. APG1). </a:t>
            </a:r>
          </a:p>
          <a:p>
            <a:pPr marL="0" indent="0">
              <a:buFontTx/>
              <a:buNone/>
              <a:defRPr/>
            </a:pPr>
            <a:endParaRPr lang="en-US" dirty="0"/>
          </a:p>
          <a:p>
            <a:pPr>
              <a:defRPr/>
            </a:pPr>
            <a:r>
              <a:rPr lang="en-US" dirty="0"/>
              <a:t>Please organize by type of evidence (ex. Desk Audit, Pre-Findings, CAP, IDs, etc.).</a:t>
            </a:r>
          </a:p>
          <a:p>
            <a:pPr marL="0" indent="0">
              <a:buFontTx/>
              <a:buNone/>
              <a:defRPr/>
            </a:pPr>
            <a:endParaRPr lang="en-US" dirty="0"/>
          </a:p>
          <a:p>
            <a:pPr>
              <a:defRPr/>
            </a:pPr>
            <a:r>
              <a:rPr lang="en-US" dirty="0"/>
              <a:t>Evidence can be submitted by email or snail mail.</a:t>
            </a:r>
          </a:p>
          <a:p>
            <a:pPr lvl="1">
              <a:defRPr/>
            </a:pPr>
            <a:r>
              <a:rPr lang="en-US" dirty="0"/>
              <a:t>monitoring.doe@maine.gov</a:t>
            </a:r>
          </a:p>
          <a:p>
            <a:pPr>
              <a:defRPr/>
            </a:pPr>
            <a:r>
              <a:rPr lang="en-US" dirty="0"/>
              <a:t>Please NO faxes.</a:t>
            </a:r>
          </a:p>
          <a:p>
            <a:pPr>
              <a:defRPr/>
            </a:pPr>
            <a:endParaRPr lang="en-US" dirty="0"/>
          </a:p>
        </p:txBody>
      </p:sp>
    </p:spTree>
    <p:extLst>
      <p:ext uri="{BB962C8B-B14F-4D97-AF65-F5344CB8AC3E}">
        <p14:creationId xmlns:p14="http://schemas.microsoft.com/office/powerpoint/2010/main" val="2568450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ltLang="en-US" sz="4000"/>
              <a:t>SUBMITTING DOCUMENTS</a:t>
            </a:r>
          </a:p>
        </p:txBody>
      </p:sp>
      <p:sp>
        <p:nvSpPr>
          <p:cNvPr id="13315" name="Content Placeholder 2"/>
          <p:cNvSpPr>
            <a:spLocks noGrp="1"/>
          </p:cNvSpPr>
          <p:nvPr>
            <p:ph idx="1"/>
          </p:nvPr>
        </p:nvSpPr>
        <p:spPr/>
        <p:txBody>
          <a:bodyPr/>
          <a:lstStyle/>
          <a:p>
            <a:pPr eaLnBrk="1" hangingPunct="1">
              <a:lnSpc>
                <a:spcPct val="150000"/>
              </a:lnSpc>
              <a:defRPr/>
            </a:pPr>
            <a:r>
              <a:rPr lang="en-US" altLang="en-US" dirty="0">
                <a:solidFill>
                  <a:srgbClr val="2B5880"/>
                </a:solidFill>
              </a:rPr>
              <a:t>Evidence can be submitted by email to:</a:t>
            </a:r>
          </a:p>
          <a:p>
            <a:pPr marL="0" indent="0" algn="ctr" eaLnBrk="1" hangingPunct="1">
              <a:lnSpc>
                <a:spcPct val="150000"/>
              </a:lnSpc>
              <a:buNone/>
              <a:defRPr/>
            </a:pPr>
            <a:r>
              <a:rPr lang="en-US" altLang="en-US" sz="2800" dirty="0">
                <a:solidFill>
                  <a:srgbClr val="735627"/>
                </a:solidFill>
              </a:rPr>
              <a:t>monitoring.doe@maine.gov</a:t>
            </a:r>
          </a:p>
          <a:p>
            <a:pPr>
              <a:lnSpc>
                <a:spcPct val="150000"/>
              </a:lnSpc>
              <a:defRPr/>
            </a:pPr>
            <a:r>
              <a:rPr lang="en-US" altLang="en-US" dirty="0">
                <a:solidFill>
                  <a:srgbClr val="2B5880"/>
                </a:solidFill>
              </a:rPr>
              <a:t>Evidence can be sent in the mail to:</a:t>
            </a:r>
          </a:p>
          <a:p>
            <a:pPr marL="0" indent="0" algn="ctr" eaLnBrk="1" hangingPunct="1">
              <a:lnSpc>
                <a:spcPct val="150000"/>
              </a:lnSpc>
              <a:buFontTx/>
              <a:buNone/>
              <a:defRPr/>
            </a:pPr>
            <a:r>
              <a:rPr lang="en-US" altLang="en-US" sz="2800" dirty="0">
                <a:solidFill>
                  <a:srgbClr val="735627"/>
                </a:solidFill>
              </a:rPr>
              <a:t>Department of Education</a:t>
            </a:r>
          </a:p>
          <a:p>
            <a:pPr marL="0" indent="0" algn="ctr" eaLnBrk="1" hangingPunct="1">
              <a:buFontTx/>
              <a:buNone/>
              <a:defRPr/>
            </a:pPr>
            <a:r>
              <a:rPr lang="en-US" altLang="en-US" sz="2800" dirty="0">
                <a:solidFill>
                  <a:srgbClr val="735627"/>
                </a:solidFill>
              </a:rPr>
              <a:t> Attn: Julie Pelletier</a:t>
            </a:r>
          </a:p>
          <a:p>
            <a:pPr marL="0" indent="0" algn="ctr" eaLnBrk="1" hangingPunct="1">
              <a:buFontTx/>
              <a:buNone/>
              <a:defRPr/>
            </a:pPr>
            <a:r>
              <a:rPr lang="en-US" altLang="en-US" sz="2800" dirty="0">
                <a:solidFill>
                  <a:srgbClr val="735627"/>
                </a:solidFill>
              </a:rPr>
              <a:t>23 State House Station</a:t>
            </a:r>
          </a:p>
          <a:p>
            <a:pPr marL="0" indent="0" algn="ctr" eaLnBrk="1" hangingPunct="1">
              <a:buFontTx/>
              <a:buNone/>
              <a:defRPr/>
            </a:pPr>
            <a:r>
              <a:rPr lang="en-US" altLang="en-US" sz="2800" dirty="0">
                <a:solidFill>
                  <a:srgbClr val="735627"/>
                </a:solidFill>
              </a:rPr>
              <a:t>Augusta, ME  04333-0023</a:t>
            </a:r>
          </a:p>
        </p:txBody>
      </p:sp>
    </p:spTree>
    <p:extLst>
      <p:ext uri="{BB962C8B-B14F-4D97-AF65-F5344CB8AC3E}">
        <p14:creationId xmlns:p14="http://schemas.microsoft.com/office/powerpoint/2010/main" val="2858285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MONITORING TIMELINES (ONE PAGER)</a:t>
            </a:r>
          </a:p>
        </p:txBody>
      </p:sp>
      <p:pic>
        <p:nvPicPr>
          <p:cNvPr id="4" name="Picture 3"/>
          <p:cNvPicPr>
            <a:picLocks noChangeAspect="1"/>
          </p:cNvPicPr>
          <p:nvPr/>
        </p:nvPicPr>
        <p:blipFill>
          <a:blip r:embed="rId2"/>
          <a:stretch>
            <a:fillRect/>
          </a:stretch>
        </p:blipFill>
        <p:spPr>
          <a:xfrm>
            <a:off x="1905000" y="1295400"/>
            <a:ext cx="5181600" cy="4601389"/>
          </a:xfrm>
          <a:prstGeom prst="rect">
            <a:avLst/>
          </a:prstGeom>
        </p:spPr>
      </p:pic>
    </p:spTree>
    <p:extLst>
      <p:ext uri="{BB962C8B-B14F-4D97-AF65-F5344CB8AC3E}">
        <p14:creationId xmlns:p14="http://schemas.microsoft.com/office/powerpoint/2010/main" val="2574649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altLang="en-US" sz="4000"/>
              <a:t>SUMMARY OF FINDINGS (SOF)</a:t>
            </a:r>
          </a:p>
        </p:txBody>
      </p:sp>
      <p:sp>
        <p:nvSpPr>
          <p:cNvPr id="40963" name="Content Placeholder 2"/>
          <p:cNvSpPr>
            <a:spLocks noGrp="1"/>
          </p:cNvSpPr>
          <p:nvPr>
            <p:ph idx="1"/>
          </p:nvPr>
        </p:nvSpPr>
        <p:spPr/>
        <p:txBody>
          <a:bodyPr/>
          <a:lstStyle/>
          <a:p>
            <a:r>
              <a:rPr lang="en-US" altLang="en-US" sz="2800"/>
              <a:t>This is a summary of all findings (Desk Audit, Self-Assessment, and On-Site Visit).</a:t>
            </a:r>
          </a:p>
          <a:p>
            <a:endParaRPr lang="en-US" altLang="en-US" sz="2800"/>
          </a:p>
          <a:p>
            <a:r>
              <a:rPr lang="en-US" altLang="en-US" sz="2800"/>
              <a:t>The timeline for each SOF is unique to individual SAUs.</a:t>
            </a:r>
          </a:p>
          <a:p>
            <a:endParaRPr lang="en-US" altLang="en-US" sz="2800"/>
          </a:p>
          <a:p>
            <a:r>
              <a:rPr lang="en-US" altLang="en-US" sz="2800"/>
              <a:t>The SOF will be sent to the SAU upon completion of Desk Audit, On-Site Pre-Findings, and B13 submissions.</a:t>
            </a:r>
          </a:p>
        </p:txBody>
      </p:sp>
    </p:spTree>
    <p:extLst>
      <p:ext uri="{BB962C8B-B14F-4D97-AF65-F5344CB8AC3E}">
        <p14:creationId xmlns:p14="http://schemas.microsoft.com/office/powerpoint/2010/main" val="427468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sz="3200" dirty="0"/>
              <a:t>CORRECTIVE ACTION PLAN (CAP)</a:t>
            </a:r>
          </a:p>
        </p:txBody>
      </p:sp>
      <p:sp>
        <p:nvSpPr>
          <p:cNvPr id="3" name="Content Placeholder 2"/>
          <p:cNvSpPr>
            <a:spLocks noGrp="1"/>
          </p:cNvSpPr>
          <p:nvPr>
            <p:ph idx="1"/>
          </p:nvPr>
        </p:nvSpPr>
        <p:spPr/>
        <p:txBody>
          <a:bodyPr/>
          <a:lstStyle/>
          <a:p>
            <a:pPr>
              <a:defRPr/>
            </a:pPr>
            <a:r>
              <a:rPr lang="en-US" sz="2800" dirty="0"/>
              <a:t>Will be sent to each SAU within 21 days of the date of the SOF.</a:t>
            </a:r>
          </a:p>
          <a:p>
            <a:pPr>
              <a:defRPr/>
            </a:pPr>
            <a:endParaRPr lang="en-US" sz="2800" dirty="0"/>
          </a:p>
          <a:p>
            <a:pPr>
              <a:defRPr/>
            </a:pPr>
            <a:r>
              <a:rPr lang="en-US" sz="2800" dirty="0"/>
              <a:t>Will identify areas of non-compliance and their corrective activities.</a:t>
            </a:r>
          </a:p>
          <a:p>
            <a:pPr>
              <a:defRPr/>
            </a:pPr>
            <a:endParaRPr lang="en-US" sz="2800" dirty="0"/>
          </a:p>
          <a:p>
            <a:pPr>
              <a:defRPr/>
            </a:pPr>
            <a:r>
              <a:rPr lang="en-US" sz="2800" dirty="0"/>
              <a:t>Closed within one year of the SOF.</a:t>
            </a:r>
          </a:p>
          <a:p>
            <a:pPr marL="0" indent="0">
              <a:buFontTx/>
              <a:buNone/>
              <a:defRPr/>
            </a:pPr>
            <a:endParaRPr lang="en-US" sz="2800" dirty="0"/>
          </a:p>
        </p:txBody>
      </p:sp>
    </p:spTree>
    <p:extLst>
      <p:ext uri="{BB962C8B-B14F-4D97-AF65-F5344CB8AC3E}">
        <p14:creationId xmlns:p14="http://schemas.microsoft.com/office/powerpoint/2010/main" val="3359290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altLang="en-US" sz="4000"/>
              <a:t>SUBMISSION OF EVIDENCE</a:t>
            </a:r>
          </a:p>
        </p:txBody>
      </p:sp>
      <p:sp>
        <p:nvSpPr>
          <p:cNvPr id="3" name="Content Placeholder 2"/>
          <p:cNvSpPr>
            <a:spLocks noGrp="1"/>
          </p:cNvSpPr>
          <p:nvPr>
            <p:ph idx="1"/>
          </p:nvPr>
        </p:nvSpPr>
        <p:spPr>
          <a:xfrm>
            <a:off x="381000" y="1295400"/>
            <a:ext cx="8305800" cy="4419600"/>
          </a:xfrm>
        </p:spPr>
        <p:txBody>
          <a:bodyPr/>
          <a:lstStyle/>
          <a:p>
            <a:pPr>
              <a:defRPr/>
            </a:pPr>
            <a:r>
              <a:rPr lang="en-US" sz="2800" dirty="0"/>
              <a:t>Please clearly label with EMT notation (ex. APG1). </a:t>
            </a:r>
          </a:p>
          <a:p>
            <a:pPr marL="0" indent="0">
              <a:buFontTx/>
              <a:buNone/>
              <a:defRPr/>
            </a:pPr>
            <a:endParaRPr lang="en-US" sz="2800" dirty="0"/>
          </a:p>
          <a:p>
            <a:pPr>
              <a:defRPr/>
            </a:pPr>
            <a:r>
              <a:rPr lang="en-US" sz="2800" dirty="0"/>
              <a:t>Please organize by type of evidence (ex. Desk Audit, Pre-Findings, CAP, IDs, etc.).</a:t>
            </a:r>
          </a:p>
          <a:p>
            <a:pPr marL="0" indent="0">
              <a:buFontTx/>
              <a:buNone/>
              <a:defRPr/>
            </a:pPr>
            <a:endParaRPr lang="en-US" sz="2800" dirty="0"/>
          </a:p>
          <a:p>
            <a:pPr>
              <a:defRPr/>
            </a:pPr>
            <a:r>
              <a:rPr lang="en-US" sz="2800" dirty="0"/>
              <a:t>Evidence can be submitted by email or snail mail.</a:t>
            </a:r>
          </a:p>
          <a:p>
            <a:pPr lvl="1">
              <a:defRPr/>
            </a:pPr>
            <a:r>
              <a:rPr lang="en-US" sz="2800" dirty="0"/>
              <a:t>monitoring.doe@maine.gov</a:t>
            </a:r>
          </a:p>
          <a:p>
            <a:pPr>
              <a:defRPr/>
            </a:pPr>
            <a:r>
              <a:rPr lang="en-US" sz="2800" dirty="0"/>
              <a:t>Please NO faxes.</a:t>
            </a:r>
          </a:p>
          <a:p>
            <a:pPr>
              <a:defRPr/>
            </a:pPr>
            <a:endParaRPr lang="en-US" sz="2800" dirty="0"/>
          </a:p>
        </p:txBody>
      </p:sp>
    </p:spTree>
    <p:extLst>
      <p:ext uri="{BB962C8B-B14F-4D97-AF65-F5344CB8AC3E}">
        <p14:creationId xmlns:p14="http://schemas.microsoft.com/office/powerpoint/2010/main" val="386101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en-US" sz="3200" dirty="0"/>
              <a:t>AGENDA FOR TODAY</a:t>
            </a:r>
          </a:p>
        </p:txBody>
      </p:sp>
      <p:sp>
        <p:nvSpPr>
          <p:cNvPr id="7171" name="Content Placeholder 5"/>
          <p:cNvSpPr>
            <a:spLocks noGrp="1"/>
          </p:cNvSpPr>
          <p:nvPr>
            <p:ph sz="half" idx="1"/>
          </p:nvPr>
        </p:nvSpPr>
        <p:spPr>
          <a:xfrm>
            <a:off x="457200" y="1524000"/>
            <a:ext cx="8153400" cy="4343400"/>
          </a:xfrm>
        </p:spPr>
        <p:txBody>
          <a:bodyPr/>
          <a:lstStyle/>
          <a:p>
            <a:r>
              <a:rPr lang="en-US" altLang="en-US" sz="2400" dirty="0">
                <a:solidFill>
                  <a:srgbClr val="2B5880"/>
                </a:solidFill>
              </a:rPr>
              <a:t>Welcome to Cohort 19-20</a:t>
            </a:r>
          </a:p>
          <a:p>
            <a:r>
              <a:rPr lang="en-US" altLang="en-US" sz="2400" dirty="0">
                <a:solidFill>
                  <a:srgbClr val="2B5880"/>
                </a:solidFill>
              </a:rPr>
              <a:t>Desk audit process</a:t>
            </a:r>
          </a:p>
          <a:p>
            <a:pPr lvl="1"/>
            <a:r>
              <a:rPr lang="en-US" altLang="en-US" sz="2000" dirty="0"/>
              <a:t>Timelines</a:t>
            </a:r>
          </a:p>
          <a:p>
            <a:pPr lvl="1"/>
            <a:r>
              <a:rPr lang="en-US" altLang="en-US" sz="2000" dirty="0"/>
              <a:t>Items</a:t>
            </a:r>
          </a:p>
          <a:p>
            <a:r>
              <a:rPr lang="en-US" altLang="en-US" sz="2400" dirty="0">
                <a:solidFill>
                  <a:srgbClr val="2B5880"/>
                </a:solidFill>
              </a:rPr>
              <a:t>Self-assessment process and practice</a:t>
            </a:r>
          </a:p>
          <a:p>
            <a:pPr lvl="1"/>
            <a:r>
              <a:rPr lang="en-US" altLang="en-US" sz="2000" dirty="0"/>
              <a:t>Timelines</a:t>
            </a:r>
          </a:p>
          <a:p>
            <a:pPr lvl="1"/>
            <a:r>
              <a:rPr lang="en-US" altLang="en-US" sz="2000" dirty="0"/>
              <a:t>Electronic Monitoring Tool in Word and Excel</a:t>
            </a:r>
          </a:p>
          <a:p>
            <a:endParaRPr lang="en-US" altLang="en-US" sz="2400" dirty="0">
              <a:solidFill>
                <a:srgbClr val="2B5880"/>
              </a:solidFill>
            </a:endParaRPr>
          </a:p>
        </p:txBody>
      </p:sp>
    </p:spTree>
    <p:extLst>
      <p:ext uri="{BB962C8B-B14F-4D97-AF65-F5344CB8AC3E}">
        <p14:creationId xmlns:p14="http://schemas.microsoft.com/office/powerpoint/2010/main" val="476806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ltLang="en-US" sz="4000"/>
              <a:t>SUBMITTING DOCUMENTS</a:t>
            </a:r>
          </a:p>
        </p:txBody>
      </p:sp>
      <p:sp>
        <p:nvSpPr>
          <p:cNvPr id="13315" name="Content Placeholder 2"/>
          <p:cNvSpPr>
            <a:spLocks noGrp="1"/>
          </p:cNvSpPr>
          <p:nvPr>
            <p:ph idx="1"/>
          </p:nvPr>
        </p:nvSpPr>
        <p:spPr/>
        <p:txBody>
          <a:bodyPr/>
          <a:lstStyle/>
          <a:p>
            <a:pPr eaLnBrk="1" hangingPunct="1">
              <a:lnSpc>
                <a:spcPct val="150000"/>
              </a:lnSpc>
              <a:defRPr/>
            </a:pPr>
            <a:r>
              <a:rPr lang="en-US" altLang="en-US" dirty="0">
                <a:solidFill>
                  <a:srgbClr val="2B5880"/>
                </a:solidFill>
              </a:rPr>
              <a:t>Evidence can be submitted by email to:</a:t>
            </a:r>
          </a:p>
          <a:p>
            <a:pPr marL="0" indent="0" algn="ctr" eaLnBrk="1" hangingPunct="1">
              <a:lnSpc>
                <a:spcPct val="150000"/>
              </a:lnSpc>
              <a:buNone/>
              <a:defRPr/>
            </a:pPr>
            <a:r>
              <a:rPr lang="en-US" altLang="en-US" sz="2800" dirty="0">
                <a:solidFill>
                  <a:srgbClr val="2B5880"/>
                </a:solidFill>
              </a:rPr>
              <a:t>monitoring.doe@maine.gov</a:t>
            </a:r>
          </a:p>
          <a:p>
            <a:pPr>
              <a:lnSpc>
                <a:spcPct val="150000"/>
              </a:lnSpc>
              <a:defRPr/>
            </a:pPr>
            <a:r>
              <a:rPr lang="en-US" altLang="en-US" dirty="0">
                <a:solidFill>
                  <a:srgbClr val="2B5880"/>
                </a:solidFill>
              </a:rPr>
              <a:t>Evidence can be sent in the mail to:</a:t>
            </a:r>
          </a:p>
          <a:p>
            <a:pPr marL="0" indent="0" algn="ctr" eaLnBrk="1" hangingPunct="1">
              <a:lnSpc>
                <a:spcPct val="150000"/>
              </a:lnSpc>
              <a:buFontTx/>
              <a:buNone/>
              <a:defRPr/>
            </a:pPr>
            <a:r>
              <a:rPr lang="en-US" altLang="en-US" sz="2800" dirty="0">
                <a:solidFill>
                  <a:srgbClr val="2B5880"/>
                </a:solidFill>
              </a:rPr>
              <a:t>Department of Education</a:t>
            </a:r>
          </a:p>
          <a:p>
            <a:pPr marL="0" indent="0" algn="ctr" eaLnBrk="1" hangingPunct="1">
              <a:buFontTx/>
              <a:buNone/>
              <a:defRPr/>
            </a:pPr>
            <a:r>
              <a:rPr lang="en-US" altLang="en-US" sz="2800" dirty="0">
                <a:solidFill>
                  <a:srgbClr val="2B5880"/>
                </a:solidFill>
              </a:rPr>
              <a:t> Attn: Julie Pelletier</a:t>
            </a:r>
          </a:p>
          <a:p>
            <a:pPr marL="0" indent="0" algn="ctr" eaLnBrk="1" hangingPunct="1">
              <a:buFontTx/>
              <a:buNone/>
              <a:defRPr/>
            </a:pPr>
            <a:r>
              <a:rPr lang="en-US" altLang="en-US" sz="2800" dirty="0">
                <a:solidFill>
                  <a:srgbClr val="2B5880"/>
                </a:solidFill>
              </a:rPr>
              <a:t>23 State House Station</a:t>
            </a:r>
          </a:p>
          <a:p>
            <a:pPr marL="0" indent="0" algn="ctr" eaLnBrk="1" hangingPunct="1">
              <a:buFontTx/>
              <a:buNone/>
              <a:defRPr/>
            </a:pPr>
            <a:r>
              <a:rPr lang="en-US" altLang="en-US" sz="2800" dirty="0">
                <a:solidFill>
                  <a:srgbClr val="2B5880"/>
                </a:solidFill>
              </a:rPr>
              <a:t>Augusta, ME  04333-0023</a:t>
            </a:r>
          </a:p>
        </p:txBody>
      </p:sp>
    </p:spTree>
    <p:extLst>
      <p:ext uri="{BB962C8B-B14F-4D97-AF65-F5344CB8AC3E}">
        <p14:creationId xmlns:p14="http://schemas.microsoft.com/office/powerpoint/2010/main" val="808249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altLang="en-US" sz="3600"/>
              <a:t>MONITORING TIMELINE</a:t>
            </a:r>
          </a:p>
        </p:txBody>
      </p:sp>
      <p:pic>
        <p:nvPicPr>
          <p:cNvPr id="3" name="Picture 2"/>
          <p:cNvPicPr>
            <a:picLocks noChangeAspect="1"/>
          </p:cNvPicPr>
          <p:nvPr/>
        </p:nvPicPr>
        <p:blipFill>
          <a:blip r:embed="rId2"/>
          <a:stretch>
            <a:fillRect/>
          </a:stretch>
        </p:blipFill>
        <p:spPr>
          <a:xfrm>
            <a:off x="1371600" y="1357090"/>
            <a:ext cx="5467403" cy="4510310"/>
          </a:xfrm>
          <a:prstGeom prst="rect">
            <a:avLst/>
          </a:prstGeom>
          <a:effectLst>
            <a:glow rad="101600">
              <a:schemeClr val="tx1">
                <a:lumMod val="65000"/>
                <a:lumOff val="35000"/>
                <a:alpha val="40000"/>
              </a:schemeClr>
            </a:glow>
          </a:effectLst>
        </p:spPr>
      </p:pic>
    </p:spTree>
    <p:extLst>
      <p:ext uri="{BB962C8B-B14F-4D97-AF65-F5344CB8AC3E}">
        <p14:creationId xmlns:p14="http://schemas.microsoft.com/office/powerpoint/2010/main" val="160096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C:\Users\roberta.lucas\AppData\Local\Microsoft\Windows\Temporary Internet Files\Content.IE5\PXYQ1X2W\questions1[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78163" y="1524000"/>
            <a:ext cx="2986087" cy="4343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94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1295400"/>
            <a:ext cx="8229600" cy="4572000"/>
          </a:xfrm>
        </p:spPr>
        <p:txBody>
          <a:bodyPr/>
          <a:lstStyle/>
          <a:p>
            <a:pPr marL="0" indent="0">
              <a:spcBef>
                <a:spcPts val="250"/>
              </a:spcBef>
              <a:buNone/>
            </a:pPr>
            <a:r>
              <a:rPr lang="en-US" sz="1800" dirty="0"/>
              <a:t>Dr. Roberta Lucas – Federal Programs Coordinator</a:t>
            </a:r>
          </a:p>
          <a:p>
            <a:pPr marL="400050" lvl="1" indent="0">
              <a:spcBef>
                <a:spcPts val="250"/>
              </a:spcBef>
              <a:buNone/>
            </a:pPr>
            <a:r>
              <a:rPr lang="en-US" sz="1800" dirty="0">
                <a:hlinkClick r:id="rId3"/>
              </a:rPr>
              <a:t>roberta.lucas@maine.gov</a:t>
            </a:r>
            <a:endParaRPr lang="en-US" sz="1800" dirty="0"/>
          </a:p>
          <a:p>
            <a:pPr marL="0" indent="0">
              <a:spcBef>
                <a:spcPts val="250"/>
              </a:spcBef>
              <a:buNone/>
            </a:pPr>
            <a:endParaRPr lang="en-US" sz="1800" dirty="0"/>
          </a:p>
          <a:p>
            <a:pPr marL="0" indent="0">
              <a:spcBef>
                <a:spcPts val="250"/>
              </a:spcBef>
              <a:buNone/>
            </a:pPr>
            <a:r>
              <a:rPr lang="en-US" sz="1800" dirty="0"/>
              <a:t>Dan Hemdal – Educational Specialist III</a:t>
            </a:r>
          </a:p>
          <a:p>
            <a:pPr marL="400050" lvl="1" indent="0">
              <a:spcBef>
                <a:spcPts val="250"/>
              </a:spcBef>
              <a:buNone/>
            </a:pPr>
            <a:r>
              <a:rPr lang="en-US" sz="1800" dirty="0">
                <a:hlinkClick r:id="rId4"/>
              </a:rPr>
              <a:t>daniel.hemdal@maine.gov</a:t>
            </a:r>
            <a:endParaRPr lang="en-US" sz="1800" dirty="0"/>
          </a:p>
          <a:p>
            <a:pPr marL="400050" lvl="1" indent="0">
              <a:spcBef>
                <a:spcPts val="250"/>
              </a:spcBef>
              <a:buNone/>
            </a:pPr>
            <a:endParaRPr lang="en-US" sz="1800" dirty="0"/>
          </a:p>
          <a:p>
            <a:pPr marL="0" indent="0">
              <a:spcBef>
                <a:spcPts val="250"/>
              </a:spcBef>
              <a:buNone/>
            </a:pPr>
            <a:r>
              <a:rPr lang="en-US" sz="1800" dirty="0"/>
              <a:t>Leora Byras – Educational Specialist II</a:t>
            </a:r>
          </a:p>
          <a:p>
            <a:pPr marL="400050" lvl="1" indent="0">
              <a:spcBef>
                <a:spcPts val="250"/>
              </a:spcBef>
              <a:buNone/>
            </a:pPr>
            <a:r>
              <a:rPr lang="en-US" sz="1800" dirty="0">
                <a:hlinkClick r:id="rId5"/>
              </a:rPr>
              <a:t>leora.byras@maine.gov</a:t>
            </a:r>
            <a:endParaRPr lang="en-US" sz="1800" dirty="0"/>
          </a:p>
          <a:p>
            <a:pPr marL="400050" lvl="1" indent="0">
              <a:spcBef>
                <a:spcPts val="250"/>
              </a:spcBef>
              <a:buNone/>
            </a:pPr>
            <a:endParaRPr lang="en-US" sz="1800" dirty="0"/>
          </a:p>
          <a:p>
            <a:pPr marL="0" indent="0">
              <a:spcBef>
                <a:spcPts val="250"/>
              </a:spcBef>
              <a:buNone/>
            </a:pPr>
            <a:r>
              <a:rPr lang="en-US" sz="1800" dirty="0"/>
              <a:t>Colette Sullivan – Educational Specialist II</a:t>
            </a:r>
          </a:p>
          <a:p>
            <a:pPr marL="0" indent="0">
              <a:spcBef>
                <a:spcPts val="250"/>
              </a:spcBef>
              <a:buNone/>
            </a:pPr>
            <a:r>
              <a:rPr lang="en-US" sz="1800" dirty="0"/>
              <a:t>      </a:t>
            </a:r>
            <a:r>
              <a:rPr lang="en-US" sz="1800" dirty="0">
                <a:hlinkClick r:id="rId6"/>
              </a:rPr>
              <a:t>colette.soldati@maine.gov</a:t>
            </a:r>
            <a:r>
              <a:rPr lang="en-US" sz="1800" dirty="0"/>
              <a:t>  </a:t>
            </a:r>
          </a:p>
          <a:p>
            <a:pPr marL="400050" lvl="1" indent="0">
              <a:spcBef>
                <a:spcPts val="250"/>
              </a:spcBef>
              <a:buNone/>
            </a:pPr>
            <a:endParaRPr lang="en-US" sz="2000" dirty="0"/>
          </a:p>
          <a:p>
            <a:pPr marL="0" indent="0">
              <a:spcBef>
                <a:spcPts val="250"/>
              </a:spcBef>
              <a:buNone/>
            </a:pPr>
            <a:r>
              <a:rPr lang="en-US" sz="1800" dirty="0"/>
              <a:t>Julie Pelletier – Secretary Associate </a:t>
            </a:r>
          </a:p>
          <a:p>
            <a:pPr marL="400050" lvl="1" indent="0">
              <a:spcBef>
                <a:spcPts val="250"/>
              </a:spcBef>
              <a:buNone/>
            </a:pPr>
            <a:r>
              <a:rPr lang="en-US" sz="1800" dirty="0">
                <a:hlinkClick r:id="rId7"/>
              </a:rPr>
              <a:t>julie.pelletier@maine.gov</a:t>
            </a:r>
            <a:endParaRPr lang="en-US" sz="1800" dirty="0"/>
          </a:p>
          <a:p>
            <a:pPr marL="400050" lvl="1" indent="0">
              <a:spcBef>
                <a:spcPts val="250"/>
              </a:spcBef>
              <a:buNone/>
            </a:pPr>
            <a:endParaRPr lang="en-US" sz="2000" dirty="0"/>
          </a:p>
          <a:p>
            <a:pPr marL="400050" lvl="1" indent="0">
              <a:spcBef>
                <a:spcPts val="250"/>
              </a:spcBef>
              <a:buNone/>
            </a:pPr>
            <a:endParaRPr lang="en-US" sz="2000" dirty="0"/>
          </a:p>
        </p:txBody>
      </p:sp>
    </p:spTree>
    <p:extLst>
      <p:ext uri="{BB962C8B-B14F-4D97-AF65-F5344CB8AC3E}">
        <p14:creationId xmlns:p14="http://schemas.microsoft.com/office/powerpoint/2010/main" val="67552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sz="3600" dirty="0"/>
              <a:t>AUDIT PLANNING</a:t>
            </a:r>
          </a:p>
        </p:txBody>
      </p:sp>
      <p:sp>
        <p:nvSpPr>
          <p:cNvPr id="8195" name="Content Placeholder 2"/>
          <p:cNvSpPr>
            <a:spLocks noGrp="1"/>
          </p:cNvSpPr>
          <p:nvPr>
            <p:ph idx="1"/>
          </p:nvPr>
        </p:nvSpPr>
        <p:spPr/>
        <p:txBody>
          <a:bodyPr/>
          <a:lstStyle/>
          <a:p>
            <a:pPr eaLnBrk="1" hangingPunct="1"/>
            <a:r>
              <a:rPr lang="en-US" altLang="en-US" dirty="0"/>
              <a:t>OSEP Requirement (Memo 09-02)</a:t>
            </a:r>
          </a:p>
          <a:p>
            <a:pPr eaLnBrk="1" hangingPunct="1"/>
            <a:r>
              <a:rPr lang="en-US" altLang="en-US" dirty="0"/>
              <a:t>Based on August 25, 2017 MUSER </a:t>
            </a:r>
          </a:p>
        </p:txBody>
      </p:sp>
      <p:pic>
        <p:nvPicPr>
          <p:cNvPr id="8196" name="Picture 4" descr="C:\Users\Tammy.Fisher\AppData\Local\Microsoft\Windows\Temporary Internet Files\Content.IE5\A82KSDRF\lett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3657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44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z="3600" dirty="0"/>
              <a:t>PARENT SURVEY (B8)</a:t>
            </a:r>
          </a:p>
        </p:txBody>
      </p:sp>
      <p:sp>
        <p:nvSpPr>
          <p:cNvPr id="8195" name="Content Placeholder 2"/>
          <p:cNvSpPr>
            <a:spLocks noGrp="1"/>
          </p:cNvSpPr>
          <p:nvPr>
            <p:ph idx="1"/>
          </p:nvPr>
        </p:nvSpPr>
        <p:spPr/>
        <p:txBody>
          <a:bodyPr/>
          <a:lstStyle/>
          <a:p>
            <a:pPr>
              <a:defRPr/>
            </a:pPr>
            <a:r>
              <a:rPr lang="en-US" altLang="en-US" sz="2800" dirty="0">
                <a:solidFill>
                  <a:srgbClr val="2B5880"/>
                </a:solidFill>
              </a:rPr>
              <a:t>Explanation of the process</a:t>
            </a:r>
          </a:p>
          <a:p>
            <a:pPr lvl="1">
              <a:defRPr/>
            </a:pPr>
            <a:r>
              <a:rPr lang="en-US" altLang="en-US" dirty="0"/>
              <a:t>Local administration of Survey Monkey</a:t>
            </a:r>
          </a:p>
          <a:p>
            <a:pPr lvl="1">
              <a:defRPr/>
            </a:pPr>
            <a:r>
              <a:rPr lang="en-US" altLang="en-US" dirty="0"/>
              <a:t>Open for the full school year </a:t>
            </a:r>
          </a:p>
          <a:p>
            <a:pPr lvl="1">
              <a:defRPr/>
            </a:pPr>
            <a:r>
              <a:rPr lang="en-US" altLang="en-US" dirty="0"/>
              <a:t>Link will be provided via email</a:t>
            </a:r>
          </a:p>
          <a:p>
            <a:pPr lvl="1">
              <a:defRPr/>
            </a:pPr>
            <a:r>
              <a:rPr lang="en-US" altLang="en-US" dirty="0"/>
              <a:t>Analysis of data will be provided in June</a:t>
            </a:r>
          </a:p>
          <a:p>
            <a:pPr lvl="1">
              <a:defRPr/>
            </a:pPr>
            <a:endParaRPr lang="en-US" altLang="en-US" dirty="0"/>
          </a:p>
          <a:p>
            <a:pPr>
              <a:defRPr/>
            </a:pPr>
            <a:r>
              <a:rPr lang="en-US" altLang="en-US" dirty="0"/>
              <a:t>If “n” size is met, district specific results will be provided</a:t>
            </a:r>
          </a:p>
          <a:p>
            <a:pPr marL="0" indent="0">
              <a:buFontTx/>
              <a:buNone/>
              <a:defRPr/>
            </a:pPr>
            <a:endParaRPr lang="en-US" altLang="en-US" sz="2000" dirty="0">
              <a:solidFill>
                <a:srgbClr val="2B5880"/>
              </a:solidFill>
            </a:endParaRPr>
          </a:p>
        </p:txBody>
      </p:sp>
    </p:spTree>
    <p:extLst>
      <p:ext uri="{BB962C8B-B14F-4D97-AF65-F5344CB8AC3E}">
        <p14:creationId xmlns:p14="http://schemas.microsoft.com/office/powerpoint/2010/main" val="353488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STAFF SURVEY </a:t>
            </a:r>
          </a:p>
        </p:txBody>
      </p:sp>
      <p:sp>
        <p:nvSpPr>
          <p:cNvPr id="3" name="Content Placeholder 2"/>
          <p:cNvSpPr>
            <a:spLocks noGrp="1"/>
          </p:cNvSpPr>
          <p:nvPr>
            <p:ph idx="1"/>
          </p:nvPr>
        </p:nvSpPr>
        <p:spPr/>
        <p:txBody>
          <a:bodyPr/>
          <a:lstStyle/>
          <a:p>
            <a:r>
              <a:rPr lang="en-US" dirty="0"/>
              <a:t>Survey Monkey that will be sent to directors/coordinators</a:t>
            </a:r>
          </a:p>
          <a:p>
            <a:endParaRPr lang="en-US" dirty="0"/>
          </a:p>
          <a:p>
            <a:r>
              <a:rPr lang="en-US" dirty="0"/>
              <a:t>Designed for special educators, but can be provided to all special education and related service staff</a:t>
            </a:r>
          </a:p>
          <a:p>
            <a:endParaRPr lang="en-US" dirty="0"/>
          </a:p>
          <a:p>
            <a:r>
              <a:rPr lang="en-US" dirty="0"/>
              <a:t>Likert scale and open ended questions (10 minutes)</a:t>
            </a:r>
          </a:p>
          <a:p>
            <a:endParaRPr lang="en-US" dirty="0"/>
          </a:p>
          <a:p>
            <a:r>
              <a:rPr lang="en-US" dirty="0"/>
              <a:t>If “n” size is met, district specific results will be shared</a:t>
            </a:r>
          </a:p>
        </p:txBody>
      </p:sp>
    </p:spTree>
    <p:extLst>
      <p:ext uri="{BB962C8B-B14F-4D97-AF65-F5344CB8AC3E}">
        <p14:creationId xmlns:p14="http://schemas.microsoft.com/office/powerpoint/2010/main" val="337975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altLang="en-US" sz="3600" dirty="0"/>
              <a:t>INFORMATION</a:t>
            </a:r>
          </a:p>
        </p:txBody>
      </p:sp>
      <p:sp>
        <p:nvSpPr>
          <p:cNvPr id="10243" name="Content Placeholder 2"/>
          <p:cNvSpPr>
            <a:spLocks noGrp="1"/>
          </p:cNvSpPr>
          <p:nvPr>
            <p:ph idx="1"/>
          </p:nvPr>
        </p:nvSpPr>
        <p:spPr>
          <a:xfrm>
            <a:off x="457200" y="1295400"/>
            <a:ext cx="8229600" cy="4648200"/>
          </a:xfrm>
        </p:spPr>
        <p:txBody>
          <a:bodyPr/>
          <a:lstStyle/>
          <a:p>
            <a:pPr eaLnBrk="1" hangingPunct="1"/>
            <a:r>
              <a:rPr lang="en-US" altLang="en-US" dirty="0">
                <a:solidFill>
                  <a:srgbClr val="2B5880"/>
                </a:solidFill>
              </a:rPr>
              <a:t>Electronic Monitoring Tool (EMT):</a:t>
            </a:r>
          </a:p>
          <a:p>
            <a:pPr lvl="1" eaLnBrk="1" hangingPunct="1"/>
            <a:r>
              <a:rPr lang="en-US" altLang="en-US" sz="2200" dirty="0"/>
              <a:t>Word version states item, evidence, and corrective activities</a:t>
            </a:r>
          </a:p>
          <a:p>
            <a:pPr lvl="1" eaLnBrk="1" hangingPunct="1"/>
            <a:r>
              <a:rPr lang="en-US" altLang="en-US" sz="2200" dirty="0"/>
              <a:t>Excel version is used to complete self-assessment</a:t>
            </a:r>
          </a:p>
          <a:p>
            <a:pPr lvl="1" eaLnBrk="1" hangingPunct="1"/>
            <a:endParaRPr lang="en-US" altLang="en-US" sz="2200" dirty="0">
              <a:solidFill>
                <a:srgbClr val="2B5880"/>
              </a:solidFill>
            </a:endParaRPr>
          </a:p>
          <a:p>
            <a:pPr eaLnBrk="1" hangingPunct="1"/>
            <a:r>
              <a:rPr lang="en-US" altLang="en-US" dirty="0">
                <a:solidFill>
                  <a:srgbClr val="2B5880"/>
                </a:solidFill>
              </a:rPr>
              <a:t>Resident district remains responsible for FAPE </a:t>
            </a:r>
          </a:p>
          <a:p>
            <a:pPr lvl="1" eaLnBrk="1" hangingPunct="1"/>
            <a:r>
              <a:rPr lang="en-US" altLang="en-US" dirty="0"/>
              <a:t>Tuition</a:t>
            </a:r>
          </a:p>
          <a:p>
            <a:pPr lvl="1" eaLnBrk="1" hangingPunct="1"/>
            <a:r>
              <a:rPr lang="en-US" altLang="en-US" dirty="0"/>
              <a:t>Special Purpose Private School</a:t>
            </a:r>
          </a:p>
          <a:p>
            <a:pPr lvl="1" eaLnBrk="1" hangingPunct="1"/>
            <a:r>
              <a:rPr lang="en-US" altLang="en-US" dirty="0"/>
              <a:t>60/40 schools </a:t>
            </a:r>
          </a:p>
          <a:p>
            <a:pPr lvl="1" eaLnBrk="1" hangingPunct="1"/>
            <a:endParaRPr lang="en-US" altLang="en-US" dirty="0">
              <a:solidFill>
                <a:srgbClr val="2B5880"/>
              </a:solidFill>
            </a:endParaRPr>
          </a:p>
          <a:p>
            <a:pPr eaLnBrk="1" hangingPunct="1"/>
            <a:r>
              <a:rPr lang="en-US" altLang="en-US" dirty="0">
                <a:solidFill>
                  <a:srgbClr val="2B5880"/>
                </a:solidFill>
              </a:rPr>
              <a:t>Alternative Organizational Structures (AOS) </a:t>
            </a:r>
          </a:p>
        </p:txBody>
      </p:sp>
    </p:spTree>
    <p:extLst>
      <p:ext uri="{BB962C8B-B14F-4D97-AF65-F5344CB8AC3E}">
        <p14:creationId xmlns:p14="http://schemas.microsoft.com/office/powerpoint/2010/main" val="1405562941"/>
      </p:ext>
    </p:extLst>
  </p:cSld>
  <p:clrMapOvr>
    <a:masterClrMapping/>
  </p:clrMapOvr>
</p:sld>
</file>

<file path=ppt/theme/theme1.xml><?xml version="1.0" encoding="utf-8"?>
<a:theme xmlns:a="http://schemas.openxmlformats.org/drawingml/2006/main" name="MDOE-18">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MDOE-18</Template>
  <TotalTime>13739</TotalTime>
  <Words>2343</Words>
  <Application>Microsoft Office PowerPoint</Application>
  <PresentationFormat>On-screen Show (4:3)</PresentationFormat>
  <Paragraphs>403</Paragraphs>
  <Slides>53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Century Gothic</vt:lpstr>
      <vt:lpstr>Times New Roman</vt:lpstr>
      <vt:lpstr>MDOE-18</vt:lpstr>
      <vt:lpstr>2019-2020 Monitoring Cohort Training</vt:lpstr>
      <vt:lpstr>WELCOME AND INTRODUCTIONS</vt:lpstr>
      <vt:lpstr>DOCUMENTS</vt:lpstr>
      <vt:lpstr>HOUSEKEEPING</vt:lpstr>
      <vt:lpstr>AGENDA FOR TODAY</vt:lpstr>
      <vt:lpstr>AUDIT PLANNING</vt:lpstr>
      <vt:lpstr>PARENT SURVEY (B8)</vt:lpstr>
      <vt:lpstr>STAFF SURVEY </vt:lpstr>
      <vt:lpstr>INFORMATION</vt:lpstr>
      <vt:lpstr>INFORMATION</vt:lpstr>
      <vt:lpstr>CODES</vt:lpstr>
      <vt:lpstr>DESK AUDIT </vt:lpstr>
      <vt:lpstr>B-11: CHILD FIND &amp; ELIGIBILITY FORMS</vt:lpstr>
      <vt:lpstr>B-11: CHILD FIND &amp; ELIGIBILITY FORMS</vt:lpstr>
      <vt:lpstr>B-11: CHILD FIND &amp; ELIGIBILITY FORMS</vt:lpstr>
      <vt:lpstr>B-11 TIMELINE TRACKING TOOL</vt:lpstr>
      <vt:lpstr>B-11 – OVER 45 SCHOOL DAYS</vt:lpstr>
      <vt:lpstr>ELIGIBILITY FORMS</vt:lpstr>
      <vt:lpstr>B-13: TRANSITION PLANNING </vt:lpstr>
      <vt:lpstr>B-13: TRANSITION PLANNING </vt:lpstr>
      <vt:lpstr>SUMMARY OF PERFORMANCE</vt:lpstr>
      <vt:lpstr>B-4 : MANIFESTATION DETERMINATIONS </vt:lpstr>
      <vt:lpstr>SELF-ASSESSMENT</vt:lpstr>
      <vt:lpstr>SELF-ASSESSMENT</vt:lpstr>
      <vt:lpstr>SELF-ASSESSMENT – OUT OF UNIT</vt:lpstr>
      <vt:lpstr>LET’S TAKE A STRETCH!</vt:lpstr>
      <vt:lpstr>ELECTRONIC MONITORING TOOL - WORD</vt:lpstr>
      <vt:lpstr>ELECTRONIC MONITORING TOOL - EXCEL</vt:lpstr>
      <vt:lpstr>EXCEL EMT</vt:lpstr>
      <vt:lpstr>EMT DIRECTIONS</vt:lpstr>
      <vt:lpstr>EMT DIRECTIONS</vt:lpstr>
      <vt:lpstr>EMT DIRECTIONS</vt:lpstr>
      <vt:lpstr>SAVE</vt:lpstr>
      <vt:lpstr>EMT DIRECTIONS</vt:lpstr>
      <vt:lpstr>EMT DIRECTIONS</vt:lpstr>
      <vt:lpstr>PowerPoint Presentation</vt:lpstr>
      <vt:lpstr>SUBMISSION OF SELF-ASSESSMENT</vt:lpstr>
      <vt:lpstr>SELF-ASSESSMENT</vt:lpstr>
      <vt:lpstr>ON-SITE VISIT</vt:lpstr>
      <vt:lpstr>POST ON-SITE VISIT </vt:lpstr>
      <vt:lpstr>TIMELINES</vt:lpstr>
      <vt:lpstr>SUMMARY OF FINDINGS (SOF)</vt:lpstr>
      <vt:lpstr>CORRECTIVE ACTION PLAN (CAP)</vt:lpstr>
      <vt:lpstr>SUBMISSION OF EVIDENCE</vt:lpstr>
      <vt:lpstr>SUBMITTING DOCUMENTS</vt:lpstr>
      <vt:lpstr>MONITORING TIMELINES (ONE PAGER)</vt:lpstr>
      <vt:lpstr>SUMMARY OF FINDINGS (SOF)</vt:lpstr>
      <vt:lpstr>CORRECTIVE ACTION PLAN (CAP)</vt:lpstr>
      <vt:lpstr>SUBMISSION OF EVIDENCE</vt:lpstr>
      <vt:lpstr>SUBMITTING DOCUMENTS</vt:lpstr>
      <vt:lpstr>MONITORING TIMELINE</vt:lpstr>
      <vt:lpstr>PowerPoint Presentation</vt:lpstr>
      <vt:lpstr>Contact Information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Bernstein, Cynthia</dc:creator>
  <cp:lastModifiedBy>Byras, Leora</cp:lastModifiedBy>
  <cp:revision>234</cp:revision>
  <cp:lastPrinted>2017-09-08T13:42:58Z</cp:lastPrinted>
  <dcterms:created xsi:type="dcterms:W3CDTF">2014-03-07T14:48:37Z</dcterms:created>
  <dcterms:modified xsi:type="dcterms:W3CDTF">2019-07-09T12:35:47Z</dcterms:modified>
</cp:coreProperties>
</file>