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CenturyGothic-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CenturyGothic-bold.fntdata"/><Relationship Id="rId6" Type="http://schemas.openxmlformats.org/officeDocument/2006/relationships/notesMaster" Target="notesMasters/notesMaster1.xml"/><Relationship Id="rId18" Type="http://schemas.openxmlformats.org/officeDocument/2006/relationships/font" Target="fonts/CenturyGothic-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9151d4a0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9151d4a0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f9c59019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f9c59019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e09bd6cea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e09bd6cea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f9c5901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f9c5901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f9c59019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f9c59019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09bd6cea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09bd6cea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f9c590198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f9c590198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09bd6cea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09bd6cea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fefb4739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fefb4739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09bd6cea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09bd6cea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f9c59019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f9c59019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ild facing slides"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Century Gothic"/>
              <a:buNone/>
              <a:defRPr sz="5200">
                <a:latin typeface="Century Gothic"/>
                <a:ea typeface="Century Gothic"/>
                <a:cs typeface="Century Gothic"/>
                <a:sym typeface="Century Gothi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Century Gothic"/>
              <a:buNone/>
              <a:defRPr sz="2800">
                <a:latin typeface="Century Gothic"/>
                <a:ea typeface="Century Gothic"/>
                <a:cs typeface="Century Gothic"/>
                <a:sym typeface="Century Gothic"/>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Font typeface="Century Gothic"/>
              <a:buNone/>
              <a:defRPr sz="3600">
                <a:latin typeface="Century Gothic"/>
                <a:ea typeface="Century Gothic"/>
                <a:cs typeface="Century Gothic"/>
                <a:sym typeface="Century Gothic"/>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Century Gothic"/>
              <a:buNone/>
              <a:defRPr>
                <a:latin typeface="Century Gothic"/>
                <a:ea typeface="Century Gothic"/>
                <a:cs typeface="Century Gothic"/>
                <a:sym typeface="Century Gothic"/>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Century Gothic"/>
              <a:buChar char="●"/>
              <a:defRPr>
                <a:latin typeface="Century Gothic"/>
                <a:ea typeface="Century Gothic"/>
                <a:cs typeface="Century Gothic"/>
                <a:sym typeface="Century Gothic"/>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Font typeface="Century Gothic"/>
              <a:buNone/>
              <a:defRPr>
                <a:latin typeface="Century Gothic"/>
                <a:ea typeface="Century Gothic"/>
                <a:cs typeface="Century Gothic"/>
                <a:sym typeface="Century Gothic"/>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rgbClr val="000000"/>
              </a:buClr>
              <a:buSzPts val="1800"/>
              <a:buFont typeface="Century Gothic"/>
              <a:buNone/>
              <a:defRPr>
                <a:solidFill>
                  <a:srgbClr val="000000"/>
                </a:solidFill>
                <a:latin typeface="Century Gothic"/>
                <a:ea typeface="Century Gothic"/>
                <a:cs typeface="Century Gothic"/>
                <a:sym typeface="Century Gothic"/>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www.youtube.com/watch?v=JP0feATfzy0" TargetMode="External"/><Relationship Id="rId4" Type="http://schemas.openxmlformats.org/officeDocument/2006/relationships/image" Target="../media/image4.jpg"/><Relationship Id="rId5" Type="http://schemas.openxmlformats.org/officeDocument/2006/relationships/hyperlink" Target="http://www.youtube.com/watch?v=kRqMnrKtGa4" TargetMode="External"/><Relationship Id="rId6" Type="http://schemas.openxmlformats.org/officeDocument/2006/relationships/image" Target="../media/image6.jpg"/><Relationship Id="rId7" Type="http://schemas.openxmlformats.org/officeDocument/2006/relationships/hyperlink" Target="http://www.youtube.com/watch?v=Tr3npEMTVe8" TargetMode="External"/><Relationship Id="rId8"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ph type="ctrTitle"/>
          </p:nvPr>
        </p:nvSpPr>
        <p:spPr>
          <a:xfrm>
            <a:off x="711458" y="1160425"/>
            <a:ext cx="8520600" cy="20526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a:latin typeface="Century Gothic"/>
                <a:ea typeface="Century Gothic"/>
                <a:cs typeface="Century Gothic"/>
                <a:sym typeface="Century Gothic"/>
              </a:rPr>
              <a:t>Library &amp; Listening</a:t>
            </a:r>
            <a:endParaRPr>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4, Week 6 </a:t>
            </a:r>
            <a:endParaRPr sz="3300">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4"/>
          <p:cNvSpPr txBox="1"/>
          <p:nvPr/>
        </p:nvSpPr>
        <p:spPr>
          <a:xfrm>
            <a:off x="0" y="347525"/>
            <a:ext cx="28356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Tara Donovan</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“Untitled”</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Made with buttons</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rgbClr val="333333"/>
                </a:solidFill>
                <a:highlight>
                  <a:srgbClr val="FFFFFF"/>
                </a:highlight>
                <a:latin typeface="Century Gothic"/>
                <a:ea typeface="Century Gothic"/>
                <a:cs typeface="Century Gothic"/>
                <a:sym typeface="Century Gothic"/>
              </a:rPr>
              <a:t>(see website below for more of Tara’s work includes a video)</a:t>
            </a:r>
            <a:endParaRPr sz="1800">
              <a:latin typeface="Century Gothic"/>
              <a:ea typeface="Century Gothic"/>
              <a:cs typeface="Century Gothic"/>
              <a:sym typeface="Century Gothic"/>
            </a:endParaRPr>
          </a:p>
        </p:txBody>
      </p:sp>
      <p:pic>
        <p:nvPicPr>
          <p:cNvPr id="167" name="Google Shape;167;p34"/>
          <p:cNvPicPr preferRelativeResize="0"/>
          <p:nvPr/>
        </p:nvPicPr>
        <p:blipFill>
          <a:blip r:embed="rId3">
            <a:alphaModFix/>
          </a:blip>
          <a:stretch>
            <a:fillRect/>
          </a:stretch>
        </p:blipFill>
        <p:spPr>
          <a:xfrm>
            <a:off x="3389426" y="215675"/>
            <a:ext cx="5378949" cy="4559300"/>
          </a:xfrm>
          <a:prstGeom prst="rect">
            <a:avLst/>
          </a:prstGeom>
          <a:noFill/>
          <a:ln>
            <a:noFill/>
          </a:ln>
        </p:spPr>
      </p:pic>
      <p:sp>
        <p:nvSpPr>
          <p:cNvPr id="168" name="Google Shape;168;p34"/>
          <p:cNvSpPr txBox="1"/>
          <p:nvPr/>
        </p:nvSpPr>
        <p:spPr>
          <a:xfrm>
            <a:off x="0" y="4774975"/>
            <a:ext cx="7332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https://outofthebluedesign.weebly.com/tara-donovan.html</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5"/>
          <p:cNvSpPr txBox="1"/>
          <p:nvPr>
            <p:ph type="title"/>
          </p:nvPr>
        </p:nvSpPr>
        <p:spPr>
          <a:xfrm>
            <a:off x="0" y="62550"/>
            <a:ext cx="426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entury Gothic"/>
                <a:ea typeface="Century Gothic"/>
                <a:cs typeface="Century Gothic"/>
                <a:sym typeface="Century Gothic"/>
              </a:rPr>
              <a:t>Video Resources</a:t>
            </a:r>
            <a:endParaRPr sz="2400">
              <a:latin typeface="Century Gothic"/>
              <a:ea typeface="Century Gothic"/>
              <a:cs typeface="Century Gothic"/>
              <a:sym typeface="Century Gothic"/>
            </a:endParaRPr>
          </a:p>
        </p:txBody>
      </p:sp>
      <p:pic>
        <p:nvPicPr>
          <p:cNvPr descr="This is the Yabal cooperative in rural Mayan communities of Santa Catarina Ixtahuacan re-purposing plastic bag waste into beautiful handwoven textiles. The plastic bags are turned into threads that are then woven into the weft of the fabric and used to create traditional Mayan brocade artwork. The weft in naturally dyed cotton thread." id="174" name="Google Shape;174;p35" title="Plastic Bag Weaving">
            <a:hlinkClick r:id="rId3"/>
          </p:cNvPr>
          <p:cNvPicPr preferRelativeResize="0"/>
          <p:nvPr/>
        </p:nvPicPr>
        <p:blipFill>
          <a:blip r:embed="rId4">
            <a:alphaModFix/>
          </a:blip>
          <a:stretch>
            <a:fillRect/>
          </a:stretch>
        </p:blipFill>
        <p:spPr>
          <a:xfrm>
            <a:off x="193225" y="867875"/>
            <a:ext cx="2705176" cy="2028875"/>
          </a:xfrm>
          <a:prstGeom prst="rect">
            <a:avLst/>
          </a:prstGeom>
          <a:noFill/>
          <a:ln>
            <a:noFill/>
          </a:ln>
        </p:spPr>
      </p:pic>
      <p:pic>
        <p:nvPicPr>
          <p:cNvPr descr="In this video, Nnenna Okore discusses overcoming the challenges of being a female African artist and how her passion to create leads her to inspire young female artists. &#10;Okore transforms discarded materials, such as newspapers, magazines, cardboard, sticks, and fabric into intricate sculptures and installations that address the relationships between consumption, waste, and economic conditions. In August 2011, Okore was a visiting artist at Skidmore College, where she worked with students to create Life Force, shown in the exhibition Rush at the Schick Art Gallery. Okore's work was also included in the Tang Museum exhibition Environment and Object - Recent African Art (2011). http://tang.skidmore.edu/index.php/posts/view/392/ &#10; &#10;CREDITS | Producer/Camera/Editor: Vickie Riley. Interview: John Weber. 2nd Camera/Sound/Original Music: Brett Hartman &#10; &#10;©The Frances Young Tang Teaching Museum and Art Gallery at Skidmore College, 2011" id="175" name="Google Shape;175;p35" title="Tang Museum: Nnenna Okore on Inspiring Young Female Artists">
            <a:hlinkClick r:id="rId5"/>
          </p:cNvPr>
          <p:cNvPicPr preferRelativeResize="0"/>
          <p:nvPr/>
        </p:nvPicPr>
        <p:blipFill>
          <a:blip r:embed="rId6">
            <a:alphaModFix/>
          </a:blip>
          <a:stretch>
            <a:fillRect/>
          </a:stretch>
        </p:blipFill>
        <p:spPr>
          <a:xfrm>
            <a:off x="3016049" y="1310825"/>
            <a:ext cx="2876626" cy="2157450"/>
          </a:xfrm>
          <a:prstGeom prst="rect">
            <a:avLst/>
          </a:prstGeom>
          <a:noFill/>
          <a:ln>
            <a:noFill/>
          </a:ln>
        </p:spPr>
      </p:pic>
      <p:pic>
        <p:nvPicPr>
          <p:cNvPr descr="http://www.vernissage.tv | Guerra de la Paz is the composite name which represents the creative team of Alain Guerra and Neraldo de la Paz. Guerra de la Paz was established in 1996, when the original idea by two individual artists of just sharing a studio transformed into a collaboration that produced a series of paintings, photography, collage-decollage, sculpture and installation. &#10;During Art Basel Miami Beach 2008 the Main Miami-Dade Public Library showed a large sculpture titled Indradhanush (Rainbow). The piece is an example of their current focus on creating works out of unwanted clothing.  &#10;VernissageTV visited Guerra de la Paz at their studio in Miami to talk about their work. In part 1 of this interview, Alain Guerra and Neraldo de la Paz talk about the beginnings of their collaboration, the installation Indradhanush, why they use found objects, and the way they work together. &#10;Guerra de la Paz, Studio Visit. Miami, Florida / USA, November 27, 2008." id="176" name="Google Shape;176;p35" title="Guerra de la Paz Studio Visit part 1/2">
            <a:hlinkClick r:id="rId7"/>
          </p:cNvPr>
          <p:cNvPicPr preferRelativeResize="0"/>
          <p:nvPr/>
        </p:nvPicPr>
        <p:blipFill>
          <a:blip r:embed="rId8">
            <a:alphaModFix/>
          </a:blip>
          <a:stretch>
            <a:fillRect/>
          </a:stretch>
        </p:blipFill>
        <p:spPr>
          <a:xfrm>
            <a:off x="6010301" y="2219125"/>
            <a:ext cx="2943200" cy="2207393"/>
          </a:xfrm>
          <a:prstGeom prst="rect">
            <a:avLst/>
          </a:prstGeom>
          <a:noFill/>
          <a:ln>
            <a:noFill/>
          </a:ln>
        </p:spPr>
      </p:pic>
      <p:sp>
        <p:nvSpPr>
          <p:cNvPr id="177" name="Google Shape;177;p35"/>
          <p:cNvSpPr txBox="1"/>
          <p:nvPr/>
        </p:nvSpPr>
        <p:spPr>
          <a:xfrm>
            <a:off x="116400" y="2896750"/>
            <a:ext cx="2387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Mayan woman weaving with plastic bags</a:t>
            </a:r>
            <a:endParaRPr>
              <a:latin typeface="Century Gothic"/>
              <a:ea typeface="Century Gothic"/>
              <a:cs typeface="Century Gothic"/>
              <a:sym typeface="Century Gothic"/>
            </a:endParaRPr>
          </a:p>
        </p:txBody>
      </p:sp>
      <p:sp>
        <p:nvSpPr>
          <p:cNvPr id="178" name="Google Shape;178;p35"/>
          <p:cNvSpPr txBox="1"/>
          <p:nvPr/>
        </p:nvSpPr>
        <p:spPr>
          <a:xfrm>
            <a:off x="2965075" y="3468275"/>
            <a:ext cx="2876700" cy="400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lang="en">
                <a:solidFill>
                  <a:srgbClr val="333333"/>
                </a:solidFill>
                <a:highlight>
                  <a:srgbClr val="FFFFFF"/>
                </a:highlight>
                <a:latin typeface="Century Gothic"/>
                <a:ea typeface="Century Gothic"/>
                <a:cs typeface="Century Gothic"/>
                <a:sym typeface="Century Gothic"/>
              </a:rPr>
              <a:t>Nnenna Okore </a:t>
            </a:r>
            <a:endParaRPr>
              <a:latin typeface="Century Gothic"/>
              <a:ea typeface="Century Gothic"/>
              <a:cs typeface="Century Gothic"/>
              <a:sym typeface="Century Gothic"/>
            </a:endParaRPr>
          </a:p>
        </p:txBody>
      </p:sp>
      <p:sp>
        <p:nvSpPr>
          <p:cNvPr id="179" name="Google Shape;179;p35"/>
          <p:cNvSpPr txBox="1"/>
          <p:nvPr/>
        </p:nvSpPr>
        <p:spPr>
          <a:xfrm>
            <a:off x="6112150" y="4491200"/>
            <a:ext cx="2705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rgbClr val="555555"/>
                </a:solidFill>
                <a:highlight>
                  <a:srgbClr val="FFFFFF"/>
                </a:highlight>
                <a:latin typeface="Century Gothic"/>
                <a:ea typeface="Century Gothic"/>
                <a:cs typeface="Century Gothic"/>
                <a:sym typeface="Century Gothic"/>
              </a:rPr>
              <a:t>Alain Guerra and Neraldo de la Paz</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6"/>
          <p:cNvSpPr txBox="1"/>
          <p:nvPr>
            <p:ph idx="1" type="body"/>
          </p:nvPr>
        </p:nvSpPr>
        <p:spPr>
          <a:xfrm>
            <a:off x="0" y="4828375"/>
            <a:ext cx="5855400" cy="46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00"/>
              <a:t>https://stabletableandcrafts.com/basket-weaving-with-plastic-bags-instructions/</a:t>
            </a:r>
            <a:endParaRPr sz="1000"/>
          </a:p>
        </p:txBody>
      </p:sp>
      <p:sp>
        <p:nvSpPr>
          <p:cNvPr id="105" name="Google Shape;105;p26"/>
          <p:cNvSpPr txBox="1"/>
          <p:nvPr/>
        </p:nvSpPr>
        <p:spPr>
          <a:xfrm>
            <a:off x="5855400" y="566050"/>
            <a:ext cx="2153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Basket made with plastic bags</a:t>
            </a:r>
            <a:endParaRPr sz="1800">
              <a:latin typeface="Century Gothic"/>
              <a:ea typeface="Century Gothic"/>
              <a:cs typeface="Century Gothic"/>
              <a:sym typeface="Century Gothic"/>
            </a:endParaRPr>
          </a:p>
        </p:txBody>
      </p:sp>
      <p:pic>
        <p:nvPicPr>
          <p:cNvPr id="106" name="Google Shape;106;p26"/>
          <p:cNvPicPr preferRelativeResize="0"/>
          <p:nvPr/>
        </p:nvPicPr>
        <p:blipFill rotWithShape="1">
          <a:blip r:embed="rId3">
            <a:alphaModFix/>
          </a:blip>
          <a:srcRect b="11142" l="4468" r="6689" t="0"/>
          <a:stretch/>
        </p:blipFill>
        <p:spPr>
          <a:xfrm>
            <a:off x="599750" y="309700"/>
            <a:ext cx="4916974" cy="3688600"/>
          </a:xfrm>
          <a:prstGeom prst="rect">
            <a:avLst/>
          </a:prstGeom>
          <a:noFill/>
          <a:ln>
            <a:noFill/>
          </a:ln>
        </p:spPr>
      </p:pic>
      <p:pic>
        <p:nvPicPr>
          <p:cNvPr id="107" name="Google Shape;107;p26"/>
          <p:cNvPicPr preferRelativeResize="0"/>
          <p:nvPr/>
        </p:nvPicPr>
        <p:blipFill>
          <a:blip r:embed="rId4">
            <a:alphaModFix/>
          </a:blip>
          <a:stretch>
            <a:fillRect/>
          </a:stretch>
        </p:blipFill>
        <p:spPr>
          <a:xfrm>
            <a:off x="5649974" y="2046300"/>
            <a:ext cx="3322476" cy="24918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7"/>
          <p:cNvSpPr txBox="1"/>
          <p:nvPr>
            <p:ph idx="1" type="body"/>
          </p:nvPr>
        </p:nvSpPr>
        <p:spPr>
          <a:xfrm>
            <a:off x="0" y="4770300"/>
            <a:ext cx="5783100" cy="3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http://www.dreamideamachine.com/en/?p=57378</a:t>
            </a:r>
            <a:endParaRPr sz="1000"/>
          </a:p>
        </p:txBody>
      </p:sp>
      <p:sp>
        <p:nvSpPr>
          <p:cNvPr id="113" name="Google Shape;113;p27"/>
          <p:cNvSpPr txBox="1"/>
          <p:nvPr/>
        </p:nvSpPr>
        <p:spPr>
          <a:xfrm>
            <a:off x="6516050" y="268300"/>
            <a:ext cx="2358600" cy="1644300"/>
          </a:xfrm>
          <a:prstGeom prst="rect">
            <a:avLst/>
          </a:prstGeom>
          <a:noFill/>
          <a:ln>
            <a:noFill/>
          </a:ln>
        </p:spPr>
        <p:txBody>
          <a:bodyPr anchorCtr="0" anchor="t" bIns="91425" lIns="91425" spcFirstLastPara="1" rIns="91425" wrap="square" tIns="91425">
            <a:spAutoFit/>
          </a:bodyPr>
          <a:lstStyle/>
          <a:p>
            <a:pPr indent="0" lvl="0" marL="0" rtl="0" algn="l">
              <a:lnSpc>
                <a:spcPct val="162000"/>
              </a:lnSpc>
              <a:spcBef>
                <a:spcPts val="0"/>
              </a:spcBef>
              <a:spcAft>
                <a:spcPts val="0"/>
              </a:spcAft>
              <a:buNone/>
            </a:pPr>
            <a:r>
              <a:rPr lang="en" sz="1800">
                <a:solidFill>
                  <a:srgbClr val="333333"/>
                </a:solidFill>
                <a:highlight>
                  <a:srgbClr val="FFFFFF"/>
                </a:highlight>
                <a:latin typeface="Century Gothic"/>
                <a:ea typeface="Century Gothic"/>
                <a:cs typeface="Century Gothic"/>
                <a:sym typeface="Century Gothic"/>
              </a:rPr>
              <a:t>Nnenna Okore</a:t>
            </a:r>
            <a:endParaRPr sz="1800">
              <a:solidFill>
                <a:srgbClr val="333333"/>
              </a:solidFill>
              <a:highlight>
                <a:srgbClr val="FFFFFF"/>
              </a:highlight>
              <a:latin typeface="Century Gothic"/>
              <a:ea typeface="Century Gothic"/>
              <a:cs typeface="Century Gothic"/>
              <a:sym typeface="Century Gothic"/>
            </a:endParaRPr>
          </a:p>
          <a:p>
            <a:pPr indent="0" lvl="0" marL="0" rtl="0" algn="l">
              <a:lnSpc>
                <a:spcPct val="100000"/>
              </a:lnSpc>
              <a:spcBef>
                <a:spcPts val="1400"/>
              </a:spcBef>
              <a:spcAft>
                <a:spcPts val="0"/>
              </a:spcAft>
              <a:buClr>
                <a:schemeClr val="dk1"/>
              </a:buClr>
              <a:buSzPts val="1100"/>
              <a:buFont typeface="Arial"/>
              <a:buNone/>
            </a:pPr>
            <a:r>
              <a:rPr lang="en" sz="1800">
                <a:solidFill>
                  <a:srgbClr val="333333"/>
                </a:solidFill>
                <a:highlight>
                  <a:srgbClr val="FFFFFF"/>
                </a:highlight>
                <a:latin typeface="Century Gothic"/>
                <a:ea typeface="Century Gothic"/>
                <a:cs typeface="Century Gothic"/>
                <a:sym typeface="Century Gothic"/>
              </a:rPr>
              <a:t>Wall weaving with recycled materials</a:t>
            </a:r>
            <a:endParaRPr sz="1800">
              <a:solidFill>
                <a:srgbClr val="33333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p:txBody>
      </p:sp>
      <p:pic>
        <p:nvPicPr>
          <p:cNvPr id="114" name="Google Shape;114;p27"/>
          <p:cNvPicPr preferRelativeResize="0"/>
          <p:nvPr/>
        </p:nvPicPr>
        <p:blipFill>
          <a:blip r:embed="rId3">
            <a:alphaModFix/>
          </a:blip>
          <a:stretch>
            <a:fillRect/>
          </a:stretch>
        </p:blipFill>
        <p:spPr>
          <a:xfrm>
            <a:off x="350225" y="268300"/>
            <a:ext cx="5952374" cy="3952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txBox="1"/>
          <p:nvPr>
            <p:ph idx="1" type="body"/>
          </p:nvPr>
        </p:nvSpPr>
        <p:spPr>
          <a:xfrm>
            <a:off x="0" y="4770300"/>
            <a:ext cx="5783100" cy="3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http://www.dreamideamachine.com/en/?p=57378</a:t>
            </a:r>
            <a:endParaRPr sz="1000"/>
          </a:p>
        </p:txBody>
      </p:sp>
      <p:sp>
        <p:nvSpPr>
          <p:cNvPr id="120" name="Google Shape;120;p28"/>
          <p:cNvSpPr txBox="1"/>
          <p:nvPr/>
        </p:nvSpPr>
        <p:spPr>
          <a:xfrm>
            <a:off x="6516050" y="268300"/>
            <a:ext cx="2358600" cy="2352300"/>
          </a:xfrm>
          <a:prstGeom prst="rect">
            <a:avLst/>
          </a:prstGeom>
          <a:noFill/>
          <a:ln>
            <a:noFill/>
          </a:ln>
        </p:spPr>
        <p:txBody>
          <a:bodyPr anchorCtr="0" anchor="t" bIns="91425" lIns="91425" spcFirstLastPara="1" rIns="91425" wrap="square" tIns="91425">
            <a:spAutoFit/>
          </a:bodyPr>
          <a:lstStyle/>
          <a:p>
            <a:pPr indent="0" lvl="0" marL="0" rtl="0" algn="l">
              <a:lnSpc>
                <a:spcPct val="162000"/>
              </a:lnSpc>
              <a:spcBef>
                <a:spcPts val="0"/>
              </a:spcBef>
              <a:spcAft>
                <a:spcPts val="0"/>
              </a:spcAft>
              <a:buNone/>
            </a:pPr>
            <a:r>
              <a:rPr lang="en" sz="1800">
                <a:solidFill>
                  <a:srgbClr val="333333"/>
                </a:solidFill>
                <a:highlight>
                  <a:srgbClr val="FFFFFF"/>
                </a:highlight>
                <a:latin typeface="Century Gothic"/>
                <a:ea typeface="Century Gothic"/>
                <a:cs typeface="Century Gothic"/>
                <a:sym typeface="Century Gothic"/>
              </a:rPr>
              <a:t>Nnenna Okore</a:t>
            </a:r>
            <a:endParaRPr sz="1800">
              <a:solidFill>
                <a:srgbClr val="333333"/>
              </a:solidFill>
              <a:highlight>
                <a:srgbClr val="FFFFFF"/>
              </a:highlight>
              <a:latin typeface="Century Gothic"/>
              <a:ea typeface="Century Gothic"/>
              <a:cs typeface="Century Gothic"/>
              <a:sym typeface="Century Gothic"/>
            </a:endParaRPr>
          </a:p>
          <a:p>
            <a:pPr indent="0" lvl="0" marL="0" rtl="0" algn="l">
              <a:lnSpc>
                <a:spcPct val="100000"/>
              </a:lnSpc>
              <a:spcBef>
                <a:spcPts val="1400"/>
              </a:spcBef>
              <a:spcAft>
                <a:spcPts val="0"/>
              </a:spcAft>
              <a:buNone/>
            </a:pPr>
            <a:r>
              <a:rPr lang="en" sz="1800">
                <a:solidFill>
                  <a:srgbClr val="333333"/>
                </a:solidFill>
                <a:highlight>
                  <a:srgbClr val="FFFFFF"/>
                </a:highlight>
                <a:latin typeface="Century Gothic"/>
                <a:ea typeface="Century Gothic"/>
                <a:cs typeface="Century Gothic"/>
                <a:sym typeface="Century Gothic"/>
              </a:rPr>
              <a:t>W</a:t>
            </a:r>
            <a:r>
              <a:rPr lang="en" sz="1800">
                <a:solidFill>
                  <a:srgbClr val="333333"/>
                </a:solidFill>
                <a:highlight>
                  <a:srgbClr val="FFFFFF"/>
                </a:highlight>
                <a:latin typeface="Century Gothic"/>
                <a:ea typeface="Century Gothic"/>
                <a:cs typeface="Century Gothic"/>
                <a:sym typeface="Century Gothic"/>
              </a:rPr>
              <a:t>eaving with recycled materials</a:t>
            </a:r>
            <a:endParaRPr sz="1800">
              <a:solidFill>
                <a:srgbClr val="333333"/>
              </a:solidFill>
              <a:highlight>
                <a:srgbClr val="FFFFFF"/>
              </a:highlight>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sz="1800">
              <a:solidFill>
                <a:srgbClr val="333333"/>
              </a:solidFill>
              <a:highlight>
                <a:srgbClr val="FFFFFF"/>
              </a:highlight>
              <a:latin typeface="Century Gothic"/>
              <a:ea typeface="Century Gothic"/>
              <a:cs typeface="Century Gothic"/>
              <a:sym typeface="Century Gothic"/>
            </a:endParaRPr>
          </a:p>
          <a:p>
            <a:pPr indent="0" lvl="0" marL="0" rtl="0" algn="l">
              <a:lnSpc>
                <a:spcPct val="100000"/>
              </a:lnSpc>
              <a:spcBef>
                <a:spcPts val="0"/>
              </a:spcBef>
              <a:spcAft>
                <a:spcPts val="0"/>
              </a:spcAft>
              <a:buNone/>
            </a:pPr>
            <a:r>
              <a:rPr lang="en">
                <a:solidFill>
                  <a:srgbClr val="333333"/>
                </a:solidFill>
                <a:highlight>
                  <a:srgbClr val="FFFFFF"/>
                </a:highlight>
                <a:latin typeface="Century Gothic"/>
                <a:ea typeface="Century Gothic"/>
                <a:cs typeface="Century Gothic"/>
                <a:sym typeface="Century Gothic"/>
              </a:rPr>
              <a:t>(see website below for more of Nenna’s work)</a:t>
            </a:r>
            <a:endParaRPr>
              <a:solidFill>
                <a:srgbClr val="33333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p:txBody>
      </p:sp>
      <p:pic>
        <p:nvPicPr>
          <p:cNvPr id="121" name="Google Shape;121;p28"/>
          <p:cNvPicPr preferRelativeResize="0"/>
          <p:nvPr/>
        </p:nvPicPr>
        <p:blipFill>
          <a:blip r:embed="rId3">
            <a:alphaModFix/>
          </a:blip>
          <a:stretch>
            <a:fillRect/>
          </a:stretch>
        </p:blipFill>
        <p:spPr>
          <a:xfrm>
            <a:off x="152400" y="152400"/>
            <a:ext cx="5953999" cy="446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9"/>
          <p:cNvSpPr txBox="1"/>
          <p:nvPr/>
        </p:nvSpPr>
        <p:spPr>
          <a:xfrm>
            <a:off x="0" y="525513"/>
            <a:ext cx="149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entury Gothic"/>
              <a:ea typeface="Century Gothic"/>
              <a:cs typeface="Century Gothic"/>
              <a:sym typeface="Century Gothic"/>
            </a:endParaRPr>
          </a:p>
        </p:txBody>
      </p:sp>
      <p:sp>
        <p:nvSpPr>
          <p:cNvPr id="127" name="Google Shape;127;p29"/>
          <p:cNvSpPr txBox="1"/>
          <p:nvPr/>
        </p:nvSpPr>
        <p:spPr>
          <a:xfrm>
            <a:off x="0" y="4831825"/>
            <a:ext cx="4743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900">
                <a:solidFill>
                  <a:schemeClr val="dk1"/>
                </a:solidFill>
              </a:rPr>
              <a:t>https://www.rayela.com/?team=julie-kornblum-studio</a:t>
            </a:r>
            <a:endParaRPr sz="900">
              <a:solidFill>
                <a:schemeClr val="dk1"/>
              </a:solidFill>
            </a:endParaRPr>
          </a:p>
        </p:txBody>
      </p:sp>
      <p:sp>
        <p:nvSpPr>
          <p:cNvPr id="128" name="Google Shape;128;p29"/>
          <p:cNvSpPr txBox="1"/>
          <p:nvPr/>
        </p:nvSpPr>
        <p:spPr>
          <a:xfrm>
            <a:off x="413200" y="693675"/>
            <a:ext cx="3504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Julie Kornblum </a:t>
            </a:r>
            <a:endParaRPr sz="1800">
              <a:latin typeface="Century Gothic"/>
              <a:ea typeface="Century Gothic"/>
              <a:cs typeface="Century Gothic"/>
              <a:sym typeface="Century Gothic"/>
            </a:endParaRPr>
          </a:p>
          <a:p>
            <a:pPr indent="0" lvl="0" marL="0" rtl="0" algn="l">
              <a:spcBef>
                <a:spcPts val="0"/>
              </a:spcBef>
              <a:spcAft>
                <a:spcPts val="0"/>
              </a:spcAft>
              <a:buNone/>
            </a:pPr>
            <a:r>
              <a:rPr lang="en" sz="1800">
                <a:latin typeface="Century Gothic"/>
                <a:ea typeface="Century Gothic"/>
                <a:cs typeface="Century Gothic"/>
                <a:sym typeface="Century Gothic"/>
              </a:rPr>
              <a:t>Basket woven with recycled materials</a:t>
            </a:r>
            <a:endParaRPr sz="1800">
              <a:latin typeface="Century Gothic"/>
              <a:ea typeface="Century Gothic"/>
              <a:cs typeface="Century Gothic"/>
              <a:sym typeface="Century Gothic"/>
            </a:endParaRPr>
          </a:p>
        </p:txBody>
      </p:sp>
      <p:pic>
        <p:nvPicPr>
          <p:cNvPr id="129" name="Google Shape;129;p29"/>
          <p:cNvPicPr preferRelativeResize="0"/>
          <p:nvPr/>
        </p:nvPicPr>
        <p:blipFill>
          <a:blip r:embed="rId3">
            <a:alphaModFix/>
          </a:blip>
          <a:stretch>
            <a:fillRect/>
          </a:stretch>
        </p:blipFill>
        <p:spPr>
          <a:xfrm>
            <a:off x="3917800" y="427425"/>
            <a:ext cx="4921401" cy="4288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0"/>
          <p:cNvSpPr txBox="1"/>
          <p:nvPr/>
        </p:nvSpPr>
        <p:spPr>
          <a:xfrm>
            <a:off x="0" y="525513"/>
            <a:ext cx="149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entury Gothic"/>
              <a:ea typeface="Century Gothic"/>
              <a:cs typeface="Century Gothic"/>
              <a:sym typeface="Century Gothic"/>
            </a:endParaRPr>
          </a:p>
        </p:txBody>
      </p:sp>
      <p:sp>
        <p:nvSpPr>
          <p:cNvPr id="135" name="Google Shape;135;p30"/>
          <p:cNvSpPr txBox="1"/>
          <p:nvPr/>
        </p:nvSpPr>
        <p:spPr>
          <a:xfrm>
            <a:off x="0" y="4831825"/>
            <a:ext cx="4743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900">
                <a:solidFill>
                  <a:schemeClr val="dk1"/>
                </a:solidFill>
              </a:rPr>
              <a:t>https://nationalbasketry.org/julie-kornblum/</a:t>
            </a:r>
            <a:endParaRPr sz="900">
              <a:solidFill>
                <a:schemeClr val="dk1"/>
              </a:solidFill>
            </a:endParaRPr>
          </a:p>
        </p:txBody>
      </p:sp>
      <p:sp>
        <p:nvSpPr>
          <p:cNvPr id="136" name="Google Shape;136;p30"/>
          <p:cNvSpPr txBox="1"/>
          <p:nvPr/>
        </p:nvSpPr>
        <p:spPr>
          <a:xfrm>
            <a:off x="413200" y="693675"/>
            <a:ext cx="3504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Julie Kornblum </a:t>
            </a:r>
            <a:endParaRPr sz="1800">
              <a:latin typeface="Century Gothic"/>
              <a:ea typeface="Century Gothic"/>
              <a:cs typeface="Century Gothic"/>
              <a:sym typeface="Century Gothic"/>
            </a:endParaRPr>
          </a:p>
          <a:p>
            <a:pPr indent="0" lvl="0" marL="0" rtl="0" algn="l">
              <a:spcBef>
                <a:spcPts val="0"/>
              </a:spcBef>
              <a:spcAft>
                <a:spcPts val="0"/>
              </a:spcAft>
              <a:buNone/>
            </a:pPr>
            <a:r>
              <a:rPr lang="en" sz="1800">
                <a:latin typeface="Century Gothic"/>
                <a:ea typeface="Century Gothic"/>
                <a:cs typeface="Century Gothic"/>
                <a:sym typeface="Century Gothic"/>
              </a:rPr>
              <a:t>Weaving with recycled materials</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33333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rgbClr val="333333"/>
                </a:solidFill>
                <a:highlight>
                  <a:srgbClr val="FFFFFF"/>
                </a:highlight>
                <a:latin typeface="Century Gothic"/>
                <a:ea typeface="Century Gothic"/>
                <a:cs typeface="Century Gothic"/>
                <a:sym typeface="Century Gothic"/>
              </a:rPr>
              <a:t>(see website below for more of Julie’s work)</a:t>
            </a:r>
            <a:endParaRPr sz="1800">
              <a:latin typeface="Century Gothic"/>
              <a:ea typeface="Century Gothic"/>
              <a:cs typeface="Century Gothic"/>
              <a:sym typeface="Century Gothic"/>
            </a:endParaRPr>
          </a:p>
        </p:txBody>
      </p:sp>
      <p:pic>
        <p:nvPicPr>
          <p:cNvPr id="137" name="Google Shape;137;p30"/>
          <p:cNvPicPr preferRelativeResize="0"/>
          <p:nvPr/>
        </p:nvPicPr>
        <p:blipFill>
          <a:blip r:embed="rId3">
            <a:alphaModFix/>
          </a:blip>
          <a:stretch>
            <a:fillRect/>
          </a:stretch>
        </p:blipFill>
        <p:spPr>
          <a:xfrm>
            <a:off x="3983750" y="335300"/>
            <a:ext cx="4533075" cy="44729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1"/>
          <p:cNvSpPr txBox="1"/>
          <p:nvPr/>
        </p:nvSpPr>
        <p:spPr>
          <a:xfrm>
            <a:off x="0" y="525513"/>
            <a:ext cx="149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entury Gothic"/>
              <a:ea typeface="Century Gothic"/>
              <a:cs typeface="Century Gothic"/>
              <a:sym typeface="Century Gothic"/>
            </a:endParaRPr>
          </a:p>
        </p:txBody>
      </p:sp>
      <p:sp>
        <p:nvSpPr>
          <p:cNvPr id="143" name="Google Shape;143;p31"/>
          <p:cNvSpPr txBox="1"/>
          <p:nvPr/>
        </p:nvSpPr>
        <p:spPr>
          <a:xfrm>
            <a:off x="0" y="4831825"/>
            <a:ext cx="4743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900">
                <a:solidFill>
                  <a:schemeClr val="dk1"/>
                </a:solidFill>
              </a:rPr>
              <a:t>https://westharlem.art/2016/08/12/guerra-de-la-paz-installations/</a:t>
            </a:r>
            <a:endParaRPr sz="900">
              <a:solidFill>
                <a:schemeClr val="dk1"/>
              </a:solidFill>
            </a:endParaRPr>
          </a:p>
        </p:txBody>
      </p:sp>
      <p:sp>
        <p:nvSpPr>
          <p:cNvPr id="144" name="Google Shape;144;p31"/>
          <p:cNvSpPr txBox="1"/>
          <p:nvPr/>
        </p:nvSpPr>
        <p:spPr>
          <a:xfrm>
            <a:off x="6652825" y="525525"/>
            <a:ext cx="18366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555555"/>
                </a:solidFill>
                <a:highlight>
                  <a:srgbClr val="FFFFFF"/>
                </a:highlight>
                <a:latin typeface="Century Gothic"/>
                <a:ea typeface="Century Gothic"/>
                <a:cs typeface="Century Gothic"/>
                <a:sym typeface="Century Gothic"/>
              </a:rPr>
              <a:t>Alain Guerra and Neraldo de la Paz</a:t>
            </a:r>
            <a:endParaRPr sz="1800">
              <a:solidFill>
                <a:srgbClr val="555555"/>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rPr i="1" lang="en" sz="1800">
                <a:solidFill>
                  <a:srgbClr val="434343"/>
                </a:solidFill>
                <a:highlight>
                  <a:srgbClr val="FFFFFF"/>
                </a:highlight>
                <a:latin typeface="Century Gothic"/>
                <a:ea typeface="Century Gothic"/>
                <a:cs typeface="Century Gothic"/>
                <a:sym typeface="Century Gothic"/>
              </a:rPr>
              <a:t>Indradhanush</a:t>
            </a:r>
            <a:endParaRPr i="1" sz="1800">
              <a:solidFill>
                <a:srgbClr val="43434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43434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rPr lang="en" sz="1800">
                <a:solidFill>
                  <a:srgbClr val="434343"/>
                </a:solidFill>
                <a:highlight>
                  <a:srgbClr val="FFFFFF"/>
                </a:highlight>
                <a:latin typeface="Century Gothic"/>
                <a:ea typeface="Century Gothic"/>
                <a:cs typeface="Century Gothic"/>
                <a:sym typeface="Century Gothic"/>
              </a:rPr>
              <a:t>Made with recycled clothing</a:t>
            </a:r>
            <a:endParaRPr sz="1800">
              <a:solidFill>
                <a:srgbClr val="43434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33333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rgbClr val="333333"/>
                </a:solidFill>
                <a:highlight>
                  <a:srgbClr val="FFFFFF"/>
                </a:highlight>
                <a:latin typeface="Century Gothic"/>
                <a:ea typeface="Century Gothic"/>
                <a:cs typeface="Century Gothic"/>
                <a:sym typeface="Century Gothic"/>
              </a:rPr>
              <a:t>(see website below for more of Guerra &amp; De la Paz’s work)</a:t>
            </a:r>
            <a:endParaRPr sz="1800">
              <a:solidFill>
                <a:srgbClr val="434343"/>
              </a:solidFill>
              <a:highlight>
                <a:srgbClr val="FFFFFF"/>
              </a:highlight>
              <a:latin typeface="Century Gothic"/>
              <a:ea typeface="Century Gothic"/>
              <a:cs typeface="Century Gothic"/>
              <a:sym typeface="Century Gothic"/>
            </a:endParaRPr>
          </a:p>
        </p:txBody>
      </p:sp>
      <p:pic>
        <p:nvPicPr>
          <p:cNvPr id="145" name="Google Shape;145;p31"/>
          <p:cNvPicPr preferRelativeResize="0"/>
          <p:nvPr/>
        </p:nvPicPr>
        <p:blipFill>
          <a:blip r:embed="rId3">
            <a:alphaModFix/>
          </a:blip>
          <a:stretch>
            <a:fillRect/>
          </a:stretch>
        </p:blipFill>
        <p:spPr>
          <a:xfrm>
            <a:off x="293675" y="525525"/>
            <a:ext cx="5534125" cy="3849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2"/>
          <p:cNvSpPr txBox="1"/>
          <p:nvPr/>
        </p:nvSpPr>
        <p:spPr>
          <a:xfrm>
            <a:off x="0" y="525513"/>
            <a:ext cx="149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entury Gothic"/>
              <a:ea typeface="Century Gothic"/>
              <a:cs typeface="Century Gothic"/>
              <a:sym typeface="Century Gothic"/>
            </a:endParaRPr>
          </a:p>
        </p:txBody>
      </p:sp>
      <p:sp>
        <p:nvSpPr>
          <p:cNvPr id="151" name="Google Shape;151;p32"/>
          <p:cNvSpPr txBox="1"/>
          <p:nvPr/>
        </p:nvSpPr>
        <p:spPr>
          <a:xfrm>
            <a:off x="0" y="4831825"/>
            <a:ext cx="4743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900">
                <a:solidFill>
                  <a:schemeClr val="dk1"/>
                </a:solidFill>
              </a:rPr>
              <a:t>https://blog.artsper.com/en/get-inspired/top-10-of-recycled-art/</a:t>
            </a:r>
            <a:endParaRPr sz="900">
              <a:solidFill>
                <a:schemeClr val="dk1"/>
              </a:solidFill>
            </a:endParaRPr>
          </a:p>
        </p:txBody>
      </p:sp>
      <p:sp>
        <p:nvSpPr>
          <p:cNvPr id="152" name="Google Shape;152;p32"/>
          <p:cNvSpPr txBox="1"/>
          <p:nvPr/>
        </p:nvSpPr>
        <p:spPr>
          <a:xfrm>
            <a:off x="7048475" y="525525"/>
            <a:ext cx="1836600" cy="381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555555"/>
                </a:solidFill>
                <a:highlight>
                  <a:srgbClr val="FFFFFF"/>
                </a:highlight>
                <a:latin typeface="Century Gothic"/>
                <a:ea typeface="Century Gothic"/>
                <a:cs typeface="Century Gothic"/>
                <a:sym typeface="Century Gothic"/>
              </a:rPr>
              <a:t>Alain Guerra and Neraldo de la Paz</a:t>
            </a:r>
            <a:endParaRPr sz="1800">
              <a:solidFill>
                <a:srgbClr val="555555"/>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555555"/>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rPr lang="en" sz="1800">
                <a:solidFill>
                  <a:srgbClr val="434343"/>
                </a:solidFill>
                <a:highlight>
                  <a:srgbClr val="FFFFFF"/>
                </a:highlight>
                <a:latin typeface="Century Gothic"/>
                <a:ea typeface="Century Gothic"/>
                <a:cs typeface="Century Gothic"/>
                <a:sym typeface="Century Gothic"/>
              </a:rPr>
              <a:t>Made with recycled clothing</a:t>
            </a:r>
            <a:endParaRPr sz="1800">
              <a:solidFill>
                <a:srgbClr val="43434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43434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rgbClr val="333333"/>
                </a:solidFill>
                <a:highlight>
                  <a:srgbClr val="FFFFFF"/>
                </a:highlight>
                <a:latin typeface="Century Gothic"/>
                <a:ea typeface="Century Gothic"/>
                <a:cs typeface="Century Gothic"/>
                <a:sym typeface="Century Gothic"/>
              </a:rPr>
              <a:t>(see website below for more of Guerra &amp; De la Paz’s work)</a:t>
            </a:r>
            <a:endParaRPr sz="1800">
              <a:solidFill>
                <a:srgbClr val="434343"/>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555555"/>
              </a:solidFill>
              <a:highlight>
                <a:srgbClr val="FFFFFF"/>
              </a:highlight>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434343"/>
              </a:solidFill>
              <a:highlight>
                <a:srgbClr val="FFFFFF"/>
              </a:highlight>
              <a:latin typeface="Century Gothic"/>
              <a:ea typeface="Century Gothic"/>
              <a:cs typeface="Century Gothic"/>
              <a:sym typeface="Century Gothic"/>
            </a:endParaRPr>
          </a:p>
        </p:txBody>
      </p:sp>
      <p:pic>
        <p:nvPicPr>
          <p:cNvPr id="153" name="Google Shape;153;p32"/>
          <p:cNvPicPr preferRelativeResize="0"/>
          <p:nvPr/>
        </p:nvPicPr>
        <p:blipFill>
          <a:blip r:embed="rId3">
            <a:alphaModFix/>
          </a:blip>
          <a:stretch>
            <a:fillRect/>
          </a:stretch>
        </p:blipFill>
        <p:spPr>
          <a:xfrm>
            <a:off x="284300" y="242802"/>
            <a:ext cx="6368525" cy="40676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3"/>
          <p:cNvSpPr txBox="1"/>
          <p:nvPr/>
        </p:nvSpPr>
        <p:spPr>
          <a:xfrm>
            <a:off x="3762525" y="939675"/>
            <a:ext cx="1567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entury Gothic"/>
              <a:ea typeface="Century Gothic"/>
              <a:cs typeface="Century Gothic"/>
              <a:sym typeface="Century Gothic"/>
            </a:endParaRPr>
          </a:p>
        </p:txBody>
      </p:sp>
      <p:sp>
        <p:nvSpPr>
          <p:cNvPr id="159" name="Google Shape;159;p33"/>
          <p:cNvSpPr txBox="1"/>
          <p:nvPr/>
        </p:nvSpPr>
        <p:spPr>
          <a:xfrm>
            <a:off x="239850" y="1106600"/>
            <a:ext cx="22254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Tara Donovan</a:t>
            </a:r>
            <a:endParaRPr sz="1800">
              <a:latin typeface="Century Gothic"/>
              <a:ea typeface="Century Gothic"/>
              <a:cs typeface="Century Gothic"/>
              <a:sym typeface="Century Gothic"/>
            </a:endParaRPr>
          </a:p>
          <a:p>
            <a:pPr indent="0" lvl="0" marL="0" rtl="0" algn="l">
              <a:spcBef>
                <a:spcPts val="0"/>
              </a:spcBef>
              <a:spcAft>
                <a:spcPts val="0"/>
              </a:spcAft>
              <a:buNone/>
            </a:pPr>
            <a:r>
              <a:rPr lang="en" sz="1800">
                <a:latin typeface="Century Gothic"/>
                <a:ea typeface="Century Gothic"/>
                <a:cs typeface="Century Gothic"/>
                <a:sym typeface="Century Gothic"/>
              </a:rPr>
              <a:t>“Untitled”</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spcBef>
                <a:spcPts val="0"/>
              </a:spcBef>
              <a:spcAft>
                <a:spcPts val="0"/>
              </a:spcAft>
              <a:buNone/>
            </a:pPr>
            <a:r>
              <a:rPr lang="en" sz="1800">
                <a:latin typeface="Century Gothic"/>
                <a:ea typeface="Century Gothic"/>
                <a:cs typeface="Century Gothic"/>
                <a:sym typeface="Century Gothic"/>
              </a:rPr>
              <a:t>Made with styrofoam cups</a:t>
            </a:r>
            <a:endParaRPr sz="1800">
              <a:latin typeface="Century Gothic"/>
              <a:ea typeface="Century Gothic"/>
              <a:cs typeface="Century Gothic"/>
              <a:sym typeface="Century Gothic"/>
            </a:endParaRPr>
          </a:p>
          <a:p>
            <a:pPr indent="0" lvl="0" marL="0" rtl="0" algn="l">
              <a:spcBef>
                <a:spcPts val="0"/>
              </a:spcBef>
              <a:spcAft>
                <a:spcPts val="0"/>
              </a:spcAft>
              <a:buNone/>
            </a:pPr>
            <a:r>
              <a:t/>
            </a:r>
            <a:endParaRPr sz="1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rgbClr val="333333"/>
                </a:solidFill>
                <a:highlight>
                  <a:srgbClr val="FFFFFF"/>
                </a:highlight>
                <a:latin typeface="Century Gothic"/>
                <a:ea typeface="Century Gothic"/>
                <a:cs typeface="Century Gothic"/>
                <a:sym typeface="Century Gothic"/>
              </a:rPr>
              <a:t>(see website below for more of Tara’s work)</a:t>
            </a:r>
            <a:endParaRPr sz="1800">
              <a:latin typeface="Century Gothic"/>
              <a:ea typeface="Century Gothic"/>
              <a:cs typeface="Century Gothic"/>
              <a:sym typeface="Century Gothic"/>
            </a:endParaRPr>
          </a:p>
        </p:txBody>
      </p:sp>
      <p:pic>
        <p:nvPicPr>
          <p:cNvPr id="160" name="Google Shape;160;p33"/>
          <p:cNvPicPr preferRelativeResize="0"/>
          <p:nvPr/>
        </p:nvPicPr>
        <p:blipFill>
          <a:blip r:embed="rId3">
            <a:alphaModFix/>
          </a:blip>
          <a:stretch>
            <a:fillRect/>
          </a:stretch>
        </p:blipFill>
        <p:spPr>
          <a:xfrm>
            <a:off x="2545197" y="207950"/>
            <a:ext cx="5933475" cy="4598451"/>
          </a:xfrm>
          <a:prstGeom prst="rect">
            <a:avLst/>
          </a:prstGeom>
          <a:noFill/>
          <a:ln>
            <a:noFill/>
          </a:ln>
        </p:spPr>
      </p:pic>
      <p:sp>
        <p:nvSpPr>
          <p:cNvPr id="161" name="Google Shape;161;p33"/>
          <p:cNvSpPr txBox="1"/>
          <p:nvPr/>
        </p:nvSpPr>
        <p:spPr>
          <a:xfrm>
            <a:off x="0" y="4806400"/>
            <a:ext cx="274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https://www.frieze.com/article/tara-donovan</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