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Lst>
  <p:sldSz cy="5143500" cx="9144000"/>
  <p:notesSz cx="6858000" cy="9144000"/>
  <p:embeddedFontLst>
    <p:embeddedFont>
      <p:font typeface="Century Gothic"/>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CenturyGothic-bold.fntdata"/><Relationship Id="rId14" Type="http://schemas.openxmlformats.org/officeDocument/2006/relationships/font" Target="fonts/CenturyGothic-regular.fntdata"/><Relationship Id="rId17" Type="http://schemas.openxmlformats.org/officeDocument/2006/relationships/font" Target="fonts/CenturyGothic-boldItalic.fntdata"/><Relationship Id="rId16" Type="http://schemas.openxmlformats.org/officeDocument/2006/relationships/font" Target="fonts/CenturyGothic-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99151d4a09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99151d4a09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300"/>
              </a:spcBef>
              <a:spcAft>
                <a:spcPts val="300"/>
              </a:spcAft>
              <a:buClr>
                <a:schemeClr val="dk1"/>
              </a:buClr>
              <a:buSzPts val="1100"/>
              <a:buFont typeface="Arial"/>
              <a:buNone/>
            </a:pPr>
            <a:r>
              <a:t/>
            </a:r>
            <a:endParaRPr b="1"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df9c59019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df9c59019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df9c590198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df9c590198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df9c590198_0_2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df9c590198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dfefb4739c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dfefb4739c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df9c590198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df9c590198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df9c590198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df9c590198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ild facing slides"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Font typeface="Century Gothic"/>
              <a:buNone/>
              <a:defRPr sz="5200">
                <a:latin typeface="Century Gothic"/>
                <a:ea typeface="Century Gothic"/>
                <a:cs typeface="Century Gothic"/>
                <a:sym typeface="Century Gothic"/>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Font typeface="Century Gothic"/>
              <a:buNone/>
              <a:defRPr sz="2800">
                <a:latin typeface="Century Gothic"/>
                <a:ea typeface="Century Gothic"/>
                <a:cs typeface="Century Gothic"/>
                <a:sym typeface="Century Gothic"/>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6" name="Google Shape;56;p1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57" name="Google Shape;57;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0" name="Google Shape;60;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3" name="Google Shape;6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64" name="Google Shape;64;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7" name="Google Shape;67;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68" name="Google Shape;68;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69" name="Google Shape;69;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2" name="Google Shape;72;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5" name="Google Shape;75;p19"/>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6" name="Google Shape;7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9" name="Google Shape;79;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21"/>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3" name="Google Shape;83;p21"/>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4" name="Google Shape;84;p21"/>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85" name="Google Shape;85;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Font typeface="Century Gothic"/>
              <a:buNone/>
              <a:defRPr sz="3600">
                <a:latin typeface="Century Gothic"/>
                <a:ea typeface="Century Gothic"/>
                <a:cs typeface="Century Gothic"/>
                <a:sym typeface="Century Gothic"/>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88" name="Google Shape;8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91" name="Google Shape;91;p23"/>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92" name="Google Shape;92;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Font typeface="Century Gothic"/>
              <a:buNone/>
              <a:defRPr>
                <a:latin typeface="Century Gothic"/>
                <a:ea typeface="Century Gothic"/>
                <a:cs typeface="Century Gothic"/>
                <a:sym typeface="Century Gothic"/>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Font typeface="Century Gothic"/>
              <a:buChar char="●"/>
              <a:defRPr>
                <a:latin typeface="Century Gothic"/>
                <a:ea typeface="Century Gothic"/>
                <a:cs typeface="Century Gothic"/>
                <a:sym typeface="Century Gothic"/>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Font typeface="Century Gothic"/>
              <a:buNone/>
              <a:defRPr>
                <a:latin typeface="Century Gothic"/>
                <a:ea typeface="Century Gothic"/>
                <a:cs typeface="Century Gothic"/>
                <a:sym typeface="Century Gothic"/>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rgbClr val="000000"/>
              </a:buClr>
              <a:buSzPts val="1800"/>
              <a:buFont typeface="Century Gothic"/>
              <a:buNone/>
              <a:defRPr>
                <a:solidFill>
                  <a:srgbClr val="000000"/>
                </a:solidFill>
                <a:latin typeface="Century Gothic"/>
                <a:ea typeface="Century Gothic"/>
                <a:cs typeface="Century Gothic"/>
                <a:sym typeface="Century Gothic"/>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hyperlink" Target="http://www.youtube.com/watch?v=nTcFXJT0Fsc" TargetMode="Externa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hyperlink" Target="http://www.youtube.com/watch?v=GYdH0KKGQsk"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5"/>
          <p:cNvSpPr txBox="1"/>
          <p:nvPr>
            <p:ph type="ctrTitle"/>
          </p:nvPr>
        </p:nvSpPr>
        <p:spPr>
          <a:xfrm>
            <a:off x="711458" y="1160425"/>
            <a:ext cx="8520600" cy="2052600"/>
          </a:xfrm>
          <a:prstGeom prst="rect">
            <a:avLst/>
          </a:prstGeom>
        </p:spPr>
        <p:txBody>
          <a:bodyPr anchorCtr="0" anchor="b" bIns="91425" lIns="91425" spcFirstLastPara="1" rIns="91425" wrap="square" tIns="91425">
            <a:noAutofit/>
          </a:bodyPr>
          <a:lstStyle/>
          <a:p>
            <a:pPr indent="0" lvl="0" marL="0" rtl="0" algn="ctr">
              <a:lnSpc>
                <a:spcPct val="115000"/>
              </a:lnSpc>
              <a:spcBef>
                <a:spcPts val="0"/>
              </a:spcBef>
              <a:spcAft>
                <a:spcPts val="0"/>
              </a:spcAft>
              <a:buNone/>
            </a:pPr>
            <a:r>
              <a:rPr lang="en">
                <a:latin typeface="Century Gothic"/>
                <a:ea typeface="Century Gothic"/>
                <a:cs typeface="Century Gothic"/>
                <a:sym typeface="Century Gothic"/>
              </a:rPr>
              <a:t>Library &amp; Listening</a:t>
            </a:r>
            <a:endParaRPr>
              <a:latin typeface="Century Gothic"/>
              <a:ea typeface="Century Gothic"/>
              <a:cs typeface="Century Gothic"/>
              <a:sym typeface="Century Gothic"/>
            </a:endParaRPr>
          </a:p>
          <a:p>
            <a:pPr indent="0" lvl="0" marL="0" rtl="0" algn="ctr">
              <a:spcBef>
                <a:spcPts val="0"/>
              </a:spcBef>
              <a:spcAft>
                <a:spcPts val="0"/>
              </a:spcAft>
              <a:buNone/>
            </a:pPr>
            <a:r>
              <a:rPr lang="en" sz="3300">
                <a:latin typeface="Century Gothic"/>
                <a:ea typeface="Century Gothic"/>
                <a:cs typeface="Century Gothic"/>
                <a:sym typeface="Century Gothic"/>
              </a:rPr>
              <a:t>Unit 4, Week 5 </a:t>
            </a:r>
            <a:endParaRPr sz="3300">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6"/>
          <p:cNvSpPr txBox="1"/>
          <p:nvPr>
            <p:ph idx="1" type="body"/>
          </p:nvPr>
        </p:nvSpPr>
        <p:spPr>
          <a:xfrm>
            <a:off x="0" y="4681800"/>
            <a:ext cx="5855400" cy="461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000"/>
              <a:t>https://www.smilemakersal.com/how-to-conserve-water-while-practicing-good-oral-hygiene/</a:t>
            </a:r>
            <a:endParaRPr sz="1000"/>
          </a:p>
        </p:txBody>
      </p:sp>
      <p:sp>
        <p:nvSpPr>
          <p:cNvPr id="105" name="Google Shape;105;p26"/>
          <p:cNvSpPr txBox="1"/>
          <p:nvPr/>
        </p:nvSpPr>
        <p:spPr>
          <a:xfrm>
            <a:off x="5839475" y="179600"/>
            <a:ext cx="3359100" cy="1015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latin typeface="Century Gothic"/>
                <a:ea typeface="Century Gothic"/>
                <a:cs typeface="Century Gothic"/>
                <a:sym typeface="Century Gothic"/>
              </a:rPr>
              <a:t>When you brush your teeth use a cup and turn the </a:t>
            </a:r>
            <a:r>
              <a:rPr lang="en" sz="1800">
                <a:latin typeface="Century Gothic"/>
                <a:ea typeface="Century Gothic"/>
                <a:cs typeface="Century Gothic"/>
                <a:sym typeface="Century Gothic"/>
              </a:rPr>
              <a:t>faucet</a:t>
            </a:r>
            <a:r>
              <a:rPr lang="en" sz="1800">
                <a:latin typeface="Century Gothic"/>
                <a:ea typeface="Century Gothic"/>
                <a:cs typeface="Century Gothic"/>
                <a:sym typeface="Century Gothic"/>
              </a:rPr>
              <a:t> off</a:t>
            </a:r>
            <a:endParaRPr sz="1800">
              <a:latin typeface="Century Gothic"/>
              <a:ea typeface="Century Gothic"/>
              <a:cs typeface="Century Gothic"/>
              <a:sym typeface="Century Gothic"/>
            </a:endParaRPr>
          </a:p>
        </p:txBody>
      </p:sp>
      <p:pic>
        <p:nvPicPr>
          <p:cNvPr id="106" name="Google Shape;106;p26"/>
          <p:cNvPicPr preferRelativeResize="0"/>
          <p:nvPr/>
        </p:nvPicPr>
        <p:blipFill>
          <a:blip r:embed="rId3">
            <a:alphaModFix/>
          </a:blip>
          <a:stretch>
            <a:fillRect/>
          </a:stretch>
        </p:blipFill>
        <p:spPr>
          <a:xfrm>
            <a:off x="152400" y="793700"/>
            <a:ext cx="5606597" cy="37357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7"/>
          <p:cNvSpPr txBox="1"/>
          <p:nvPr>
            <p:ph idx="1" type="body"/>
          </p:nvPr>
        </p:nvSpPr>
        <p:spPr>
          <a:xfrm>
            <a:off x="0" y="4770300"/>
            <a:ext cx="5783100" cy="37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https://www.gettyimages.com/photos/kids-taking-a-shower</a:t>
            </a:r>
            <a:endParaRPr sz="1000"/>
          </a:p>
        </p:txBody>
      </p:sp>
      <p:sp>
        <p:nvSpPr>
          <p:cNvPr id="112" name="Google Shape;112;p27"/>
          <p:cNvSpPr txBox="1"/>
          <p:nvPr/>
        </p:nvSpPr>
        <p:spPr>
          <a:xfrm>
            <a:off x="5948950" y="326800"/>
            <a:ext cx="23586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latin typeface="Century Gothic"/>
                <a:ea typeface="Century Gothic"/>
                <a:cs typeface="Century Gothic"/>
                <a:sym typeface="Century Gothic"/>
              </a:rPr>
              <a:t>Take short “one song” showers. Turn the water off when you are washing</a:t>
            </a:r>
            <a:endParaRPr sz="1800">
              <a:latin typeface="Century Gothic"/>
              <a:ea typeface="Century Gothic"/>
              <a:cs typeface="Century Gothic"/>
              <a:sym typeface="Century Gothic"/>
            </a:endParaRPr>
          </a:p>
        </p:txBody>
      </p:sp>
      <p:pic>
        <p:nvPicPr>
          <p:cNvPr id="113" name="Google Shape;113;p27"/>
          <p:cNvPicPr preferRelativeResize="0"/>
          <p:nvPr/>
        </p:nvPicPr>
        <p:blipFill>
          <a:blip r:embed="rId3">
            <a:alphaModFix/>
          </a:blip>
          <a:stretch>
            <a:fillRect/>
          </a:stretch>
        </p:blipFill>
        <p:spPr>
          <a:xfrm>
            <a:off x="152400" y="152400"/>
            <a:ext cx="5644150" cy="40025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8"/>
          <p:cNvSpPr txBox="1"/>
          <p:nvPr/>
        </p:nvSpPr>
        <p:spPr>
          <a:xfrm>
            <a:off x="0" y="525513"/>
            <a:ext cx="1499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latin typeface="Century Gothic"/>
              <a:ea typeface="Century Gothic"/>
              <a:cs typeface="Century Gothic"/>
              <a:sym typeface="Century Gothic"/>
            </a:endParaRPr>
          </a:p>
        </p:txBody>
      </p:sp>
      <p:sp>
        <p:nvSpPr>
          <p:cNvPr id="119" name="Google Shape;119;p28"/>
          <p:cNvSpPr txBox="1"/>
          <p:nvPr/>
        </p:nvSpPr>
        <p:spPr>
          <a:xfrm>
            <a:off x="0" y="4831825"/>
            <a:ext cx="4743900" cy="32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900">
                <a:solidFill>
                  <a:schemeClr val="dk1"/>
                </a:solidFill>
              </a:rPr>
              <a:t>https://www.masterfile.com/search/en/black+people+car+wash</a:t>
            </a:r>
            <a:endParaRPr sz="900">
              <a:solidFill>
                <a:schemeClr val="dk1"/>
              </a:solidFill>
            </a:endParaRPr>
          </a:p>
        </p:txBody>
      </p:sp>
      <p:pic>
        <p:nvPicPr>
          <p:cNvPr id="120" name="Google Shape;120;p28"/>
          <p:cNvPicPr preferRelativeResize="0"/>
          <p:nvPr/>
        </p:nvPicPr>
        <p:blipFill>
          <a:blip r:embed="rId3">
            <a:alphaModFix/>
          </a:blip>
          <a:stretch>
            <a:fillRect/>
          </a:stretch>
        </p:blipFill>
        <p:spPr>
          <a:xfrm>
            <a:off x="4317450" y="125750"/>
            <a:ext cx="3137375" cy="4706075"/>
          </a:xfrm>
          <a:prstGeom prst="rect">
            <a:avLst/>
          </a:prstGeom>
          <a:noFill/>
          <a:ln>
            <a:noFill/>
          </a:ln>
        </p:spPr>
      </p:pic>
      <p:sp>
        <p:nvSpPr>
          <p:cNvPr id="121" name="Google Shape;121;p28"/>
          <p:cNvSpPr txBox="1"/>
          <p:nvPr/>
        </p:nvSpPr>
        <p:spPr>
          <a:xfrm>
            <a:off x="413200" y="693675"/>
            <a:ext cx="35046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latin typeface="Century Gothic"/>
                <a:ea typeface="Century Gothic"/>
                <a:cs typeface="Century Gothic"/>
                <a:sym typeface="Century Gothic"/>
              </a:rPr>
              <a:t>Use a bucket when washing a car rather than the hose</a:t>
            </a:r>
            <a:endParaRPr sz="1800">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9"/>
          <p:cNvSpPr txBox="1"/>
          <p:nvPr/>
        </p:nvSpPr>
        <p:spPr>
          <a:xfrm>
            <a:off x="0" y="525513"/>
            <a:ext cx="1499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latin typeface="Century Gothic"/>
              <a:ea typeface="Century Gothic"/>
              <a:cs typeface="Century Gothic"/>
              <a:sym typeface="Century Gothic"/>
            </a:endParaRPr>
          </a:p>
        </p:txBody>
      </p:sp>
      <p:sp>
        <p:nvSpPr>
          <p:cNvPr id="127" name="Google Shape;127;p29"/>
          <p:cNvSpPr txBox="1"/>
          <p:nvPr/>
        </p:nvSpPr>
        <p:spPr>
          <a:xfrm>
            <a:off x="0" y="4831825"/>
            <a:ext cx="4743900" cy="32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900">
                <a:solidFill>
                  <a:schemeClr val="dk1"/>
                </a:solidFill>
              </a:rPr>
              <a:t>https://www.askmen.com/man_skills/home/how-to-fix-a-leaky-faucet.html</a:t>
            </a:r>
            <a:endParaRPr sz="900">
              <a:solidFill>
                <a:schemeClr val="dk1"/>
              </a:solidFill>
            </a:endParaRPr>
          </a:p>
        </p:txBody>
      </p:sp>
      <p:sp>
        <p:nvSpPr>
          <p:cNvPr id="128" name="Google Shape;128;p29"/>
          <p:cNvSpPr txBox="1"/>
          <p:nvPr/>
        </p:nvSpPr>
        <p:spPr>
          <a:xfrm>
            <a:off x="7338625" y="453800"/>
            <a:ext cx="18366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latin typeface="Century Gothic"/>
                <a:ea typeface="Century Gothic"/>
                <a:cs typeface="Century Gothic"/>
                <a:sym typeface="Century Gothic"/>
              </a:rPr>
              <a:t>If the faucet leaks, fix it!</a:t>
            </a:r>
            <a:endParaRPr sz="1800">
              <a:latin typeface="Century Gothic"/>
              <a:ea typeface="Century Gothic"/>
              <a:cs typeface="Century Gothic"/>
              <a:sym typeface="Century Gothic"/>
            </a:endParaRPr>
          </a:p>
        </p:txBody>
      </p:sp>
      <p:pic>
        <p:nvPicPr>
          <p:cNvPr id="129" name="Google Shape;129;p29"/>
          <p:cNvPicPr preferRelativeResize="0"/>
          <p:nvPr/>
        </p:nvPicPr>
        <p:blipFill>
          <a:blip r:embed="rId3">
            <a:alphaModFix/>
          </a:blip>
          <a:stretch>
            <a:fillRect/>
          </a:stretch>
        </p:blipFill>
        <p:spPr>
          <a:xfrm>
            <a:off x="259000" y="453788"/>
            <a:ext cx="7079627" cy="353981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30"/>
          <p:cNvSpPr txBox="1"/>
          <p:nvPr/>
        </p:nvSpPr>
        <p:spPr>
          <a:xfrm>
            <a:off x="4897625" y="505800"/>
            <a:ext cx="40785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latin typeface="Century Gothic"/>
                <a:ea typeface="Century Gothic"/>
                <a:cs typeface="Century Gothic"/>
                <a:sym typeface="Century Gothic"/>
              </a:rPr>
              <a:t>Water Saving Tips and Tricks</a:t>
            </a:r>
            <a:endParaRPr sz="1800">
              <a:latin typeface="Century Gothic"/>
              <a:ea typeface="Century Gothic"/>
              <a:cs typeface="Century Gothic"/>
              <a:sym typeface="Century Gothic"/>
            </a:endParaRPr>
          </a:p>
        </p:txBody>
      </p:sp>
      <p:pic>
        <p:nvPicPr>
          <p:cNvPr descr="Educational video for children to learn how to save water. Water is an indispensable resource for life on planet Earth, that's why we should learn how not to waste it. Did you know that only 0.025% of freshwater on the planet is drinkable? In this video, children will learn how to save water with little tricks like making sure water taps are completely turned off or not using the toilet as a garbage bin, and many more. Excellent resource for elementary school. &#10;&#10;Thanks for visiting us! If you want your children to smile and learn, subscribe! :D&#10;&#10;We only upload our own content, designed by educators so that children smile and learn while watching a video. &#10;&#10;All of our content reinforces educational values, encouraging the use of multiple intelligences and language learning. &#10;&#10;If you like our videos, download Smile and Learn now. You’ll discover more than 5.000 activities for children aged 3 to 12 yeards, all designed by educators. We have 250 games and interactive stories and over 280 videos in five languages: English, Spanish, Portuguese, Italian and French. Try a month for free and start the adventure!" id="135" name="Google Shape;135;p30" title="Water Saving Tips and Tricks - Let's Save the Planet - The Environment for Kids">
            <a:hlinkClick r:id="rId3"/>
          </p:cNvPr>
          <p:cNvPicPr preferRelativeResize="0"/>
          <p:nvPr/>
        </p:nvPicPr>
        <p:blipFill>
          <a:blip r:embed="rId4">
            <a:alphaModFix/>
          </a:blip>
          <a:stretch>
            <a:fillRect/>
          </a:stretch>
        </p:blipFill>
        <p:spPr>
          <a:xfrm>
            <a:off x="152400" y="96750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1"/>
          <p:cNvSpPr txBox="1"/>
          <p:nvPr/>
        </p:nvSpPr>
        <p:spPr>
          <a:xfrm>
            <a:off x="3762525" y="939675"/>
            <a:ext cx="15675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latin typeface="Century Gothic"/>
              <a:ea typeface="Century Gothic"/>
              <a:cs typeface="Century Gothic"/>
              <a:sym typeface="Century Gothic"/>
            </a:endParaRPr>
          </a:p>
        </p:txBody>
      </p:sp>
      <p:sp>
        <p:nvSpPr>
          <p:cNvPr id="141" name="Google Shape;141;p31"/>
          <p:cNvSpPr txBox="1"/>
          <p:nvPr/>
        </p:nvSpPr>
        <p:spPr>
          <a:xfrm>
            <a:off x="319800" y="1119925"/>
            <a:ext cx="3731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latin typeface="Century Gothic"/>
                <a:ea typeface="Century Gothic"/>
                <a:cs typeface="Century Gothic"/>
                <a:sym typeface="Century Gothic"/>
              </a:rPr>
              <a:t>Race to Save Water</a:t>
            </a:r>
            <a:endParaRPr sz="1800">
              <a:latin typeface="Century Gothic"/>
              <a:ea typeface="Century Gothic"/>
              <a:cs typeface="Century Gothic"/>
              <a:sym typeface="Century Gothic"/>
            </a:endParaRPr>
          </a:p>
        </p:txBody>
      </p:sp>
      <p:pic>
        <p:nvPicPr>
          <p:cNvPr descr="Two families compete to see how much water they can save in a week.  Is it possible to wash your hands in 10 seconds?  Rinse your toothbrush in 3 seconds?  Shampoo your hair in 3 minutes?!  Watch and find out!&#10;&#10;Check out the PLUM LANDING website for more fun stuff! http://pbskids.org/plumlanding/&#10;&#10;Follow us on Twitter! https://twitter.com/PlumLandingPBS&#10;&#10;Check out our Facebook page: https://www.facebook.com/PlumLandingPBSKIDS&#10;&#10;We're on Tumblr: http://plumlanding.tumblr.com/&#10;&#10;You can also find us on Pinterest: http://www.pinterest.com/pbsparents/plum-landing-on-pbs-kids/&#10;&#10;YouTube: http://www.youtube.com/user/PlumLanding" id="142" name="Google Shape;142;p31" title="Race to Save Water | PLUM LANDING on PBS KIDS">
            <a:hlinkClick r:id="rId3"/>
          </p:cNvPr>
          <p:cNvPicPr preferRelativeResize="0"/>
          <p:nvPr/>
        </p:nvPicPr>
        <p:blipFill>
          <a:blip r:embed="rId4">
            <a:alphaModFix/>
          </a:blip>
          <a:stretch>
            <a:fillRect/>
          </a:stretch>
        </p:blipFill>
        <p:spPr>
          <a:xfrm>
            <a:off x="3680050" y="474450"/>
            <a:ext cx="4787300" cy="3590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