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04afef3e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04afef3e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04afef3e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04afef3e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04afef3e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04afef3e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04afef3e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04afef3e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e5df0eb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be5df0eb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04afef3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04afef3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04afef3e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04afef3e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04afef3e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04afef3e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04afef3e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04afef3e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04afef3e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04afef3e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04afef3e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04afef3e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04afef3e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04afef3e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04afef3e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04afef3e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Vv7KyNIhMdg"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ZKSx-6MSWIs" TargetMode="External"/><Relationship Id="rId4" Type="http://schemas.openxmlformats.org/officeDocument/2006/relationships/image" Target="../media/image7.jpg"/><Relationship Id="rId5" Type="http://schemas.openxmlformats.org/officeDocument/2006/relationships/hyperlink" Target="http://www.youtube.com/watch?v=2Dsmsm1zsjk" TargetMode="External"/><Relationship Id="rId6" Type="http://schemas.openxmlformats.org/officeDocument/2006/relationships/image" Target="../media/image3.jpg"/><Relationship Id="rId7" Type="http://schemas.openxmlformats.org/officeDocument/2006/relationships/hyperlink" Target="http://www.youtube.com/watch?v=UulqLls38d4" TargetMode="External"/><Relationship Id="rId8"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JEsV5rqbVNQ" TargetMode="External"/><Relationship Id="rId4" Type="http://schemas.openxmlformats.org/officeDocument/2006/relationships/image" Target="../media/image13.jpg"/><Relationship Id="rId5" Type="http://schemas.openxmlformats.org/officeDocument/2006/relationships/hyperlink" Target="http://www.youtube.com/watch?v=nFJ_0JrKAWs" TargetMode="External"/><Relationship Id="rId6" Type="http://schemas.openxmlformats.org/officeDocument/2006/relationships/image" Target="../media/image9.jpg"/><Relationship Id="rId7" Type="http://schemas.openxmlformats.org/officeDocument/2006/relationships/hyperlink" Target="http://www.youtube.com/watch?v=91hEUyLwsZ0" TargetMode="External"/><Relationship Id="rId8"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933900"/>
            <a:ext cx="8520600" cy="30075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None/>
            </a:pPr>
            <a:r>
              <a:rPr lang="en">
                <a:latin typeface="Century Gothic"/>
                <a:ea typeface="Century Gothic"/>
                <a:cs typeface="Century Gothic"/>
                <a:sym typeface="Century Gothic"/>
              </a:rPr>
              <a:t>Library &amp; Listening</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4, Week 3 </a:t>
            </a:r>
            <a:endParaRPr sz="3300">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nvSpPr>
        <p:spPr>
          <a:xfrm rot="-5400000">
            <a:off x="6336650" y="2390100"/>
            <a:ext cx="50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https://www.popularmechanics.com/science/environment/a28910396/amazon-rainforest-importance/</a:t>
            </a:r>
            <a:endParaRPr sz="800"/>
          </a:p>
        </p:txBody>
      </p:sp>
      <p:sp>
        <p:nvSpPr>
          <p:cNvPr id="117" name="Google Shape;117;p22"/>
          <p:cNvSpPr txBox="1"/>
          <p:nvPr/>
        </p:nvSpPr>
        <p:spPr>
          <a:xfrm>
            <a:off x="363725" y="862475"/>
            <a:ext cx="1938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Amazon</a:t>
            </a:r>
            <a:r>
              <a:rPr lang="en" sz="2400">
                <a:latin typeface="Century Gothic"/>
                <a:ea typeface="Century Gothic"/>
                <a:cs typeface="Century Gothic"/>
                <a:sym typeface="Century Gothic"/>
              </a:rPr>
              <a:t> River</a:t>
            </a:r>
            <a:endParaRPr sz="2400">
              <a:latin typeface="Century Gothic"/>
              <a:ea typeface="Century Gothic"/>
              <a:cs typeface="Century Gothic"/>
              <a:sym typeface="Century Gothic"/>
            </a:endParaRPr>
          </a:p>
        </p:txBody>
      </p:sp>
      <p:pic>
        <p:nvPicPr>
          <p:cNvPr id="118" name="Google Shape;118;p22"/>
          <p:cNvPicPr preferRelativeResize="0"/>
          <p:nvPr/>
        </p:nvPicPr>
        <p:blipFill>
          <a:blip r:embed="rId3">
            <a:alphaModFix/>
          </a:blip>
          <a:stretch>
            <a:fillRect/>
          </a:stretch>
        </p:blipFill>
        <p:spPr>
          <a:xfrm>
            <a:off x="2237800" y="233175"/>
            <a:ext cx="6296175" cy="4197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nvSpPr>
        <p:spPr>
          <a:xfrm rot="-5400000">
            <a:off x="6352100" y="2374650"/>
            <a:ext cx="5088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https://www.beautifulworld.com/wp-content/uploads/2016/10/kaieteur-falls-1.jpg</a:t>
            </a:r>
            <a:endParaRPr sz="1000"/>
          </a:p>
        </p:txBody>
      </p:sp>
      <p:sp>
        <p:nvSpPr>
          <p:cNvPr id="124" name="Google Shape;124;p23"/>
          <p:cNvSpPr txBox="1"/>
          <p:nvPr/>
        </p:nvSpPr>
        <p:spPr>
          <a:xfrm>
            <a:off x="363725" y="862475"/>
            <a:ext cx="1934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Kaieteur Falls </a:t>
            </a:r>
            <a:endParaRPr sz="2400">
              <a:latin typeface="Century Gothic"/>
              <a:ea typeface="Century Gothic"/>
              <a:cs typeface="Century Gothic"/>
              <a:sym typeface="Century Gothic"/>
            </a:endParaRPr>
          </a:p>
        </p:txBody>
      </p:sp>
      <p:pic>
        <p:nvPicPr>
          <p:cNvPr id="125" name="Google Shape;125;p23"/>
          <p:cNvPicPr preferRelativeResize="0"/>
          <p:nvPr/>
        </p:nvPicPr>
        <p:blipFill>
          <a:blip r:embed="rId3">
            <a:alphaModFix/>
          </a:blip>
          <a:stretch>
            <a:fillRect/>
          </a:stretch>
        </p:blipFill>
        <p:spPr>
          <a:xfrm>
            <a:off x="2298350" y="381275"/>
            <a:ext cx="6276001" cy="418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nvSpPr>
        <p:spPr>
          <a:xfrm rot="-5400000">
            <a:off x="6352100" y="2374650"/>
            <a:ext cx="5088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p:txBody>
      </p:sp>
      <p:sp>
        <p:nvSpPr>
          <p:cNvPr id="131" name="Google Shape;131;p24"/>
          <p:cNvSpPr txBox="1"/>
          <p:nvPr/>
        </p:nvSpPr>
        <p:spPr>
          <a:xfrm>
            <a:off x="363725" y="862475"/>
            <a:ext cx="2339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Century Gothic"/>
                <a:ea typeface="Century Gothic"/>
                <a:cs typeface="Century Gothic"/>
                <a:sym typeface="Century Gothic"/>
              </a:rPr>
              <a:t>Kaieteur Falls, Guyana</a:t>
            </a:r>
            <a:endParaRPr sz="24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2400">
                <a:solidFill>
                  <a:schemeClr val="dk1"/>
                </a:solidFill>
                <a:latin typeface="Century Gothic"/>
                <a:ea typeface="Century Gothic"/>
                <a:cs typeface="Century Gothic"/>
                <a:sym typeface="Century Gothic"/>
              </a:rPr>
              <a:t>World Tallest single drop Waterfall</a:t>
            </a:r>
            <a:endParaRPr sz="2400">
              <a:latin typeface="Century Gothic"/>
              <a:ea typeface="Century Gothic"/>
              <a:cs typeface="Century Gothic"/>
              <a:sym typeface="Century Gothic"/>
            </a:endParaRPr>
          </a:p>
        </p:txBody>
      </p:sp>
      <p:pic>
        <p:nvPicPr>
          <p:cNvPr descr="Ever wondered what it's like to visit the world's tallest single drop waterfall? At Kaieteur Falls in Guyana, come face to face with one of nature's most spectacular attractions. Four times taller than Niagara Falls, this impressive Guyana waterfall stands high above the dense rainforest.&#10;&#10;With Kaieteur Falls tours from Georgetown happening daily, getting to this waterfall is very simple. A short one hour flight from Georgetown takes you to an airstrip in the middle of the rainforest, where you'll get an amazing aerial view of the waterfall from above. After landing, walk a small track to the look out point.&#10;&#10;In this Kaieteur Falls video I take a unique perspective over the falls with a drone, getting all the best angles to showcase this beauty! So check it out, and then be sure to visit all social media handles @dontforget2move to see more Guyana and travel inspiration." id="132" name="Google Shape;132;p24" title="Kaieteur Falls, Guyana - World's Tallest Single Drop Waterfall">
            <a:hlinkClick r:id="rId3"/>
          </p:cNvPr>
          <p:cNvPicPr preferRelativeResize="0"/>
          <p:nvPr/>
        </p:nvPicPr>
        <p:blipFill>
          <a:blip r:embed="rId4">
            <a:alphaModFix/>
          </a:blip>
          <a:stretch>
            <a:fillRect/>
          </a:stretch>
        </p:blipFill>
        <p:spPr>
          <a:xfrm>
            <a:off x="2703127" y="532788"/>
            <a:ext cx="5363250" cy="4022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238625"/>
            <a:ext cx="7410300" cy="650400"/>
          </a:xfrm>
          <a:prstGeom prst="rect">
            <a:avLst/>
          </a:prstGeom>
          <a:solidFill>
            <a:srgbClr val="FFE599"/>
          </a:solidFill>
        </p:spPr>
        <p:txBody>
          <a:bodyPr anchorCtr="0" anchor="t" bIns="91425" lIns="91425" spcFirstLastPara="1" rIns="91425" wrap="square" tIns="91425">
            <a:normAutofit/>
          </a:bodyPr>
          <a:lstStyle/>
          <a:p>
            <a:pPr indent="0" lvl="0" marL="0" rtl="0" algn="l">
              <a:spcBef>
                <a:spcPts val="0"/>
              </a:spcBef>
              <a:spcAft>
                <a:spcPts val="0"/>
              </a:spcAft>
              <a:buNone/>
            </a:pPr>
            <a:r>
              <a:rPr lang="en" sz="3000">
                <a:latin typeface="Century Gothic"/>
                <a:ea typeface="Century Gothic"/>
                <a:cs typeface="Century Gothic"/>
                <a:sym typeface="Century Gothic"/>
              </a:rPr>
              <a:t>Amazon Rainforest Sounds</a:t>
            </a:r>
            <a:endParaRPr sz="3000">
              <a:latin typeface="Century Gothic"/>
              <a:ea typeface="Century Gothic"/>
              <a:cs typeface="Century Gothic"/>
              <a:sym typeface="Century Gothic"/>
            </a:endParaRPr>
          </a:p>
        </p:txBody>
      </p:sp>
      <p:pic>
        <p:nvPicPr>
          <p:cNvPr descr="Amazon Jungle is a collection of stereo and surround soundscapes recorded on the border between Peru, Bolivia and Brazil. It covers a variety of habitats at all times of day and night at the height of the rainy season. More details at https://mindful-audio.com/amazon-jungle/&#10; &#10;Enjoying the videos I upload on here? Feel free to support me by:&#10;- becoming a patron: https://www.patreon.com/georgevlad​​&#10;- buying my sound effects libraries: http://mindful-audio.com/​​&#10;- buying me a coffee: https://ko-fi.com/georgevlad​​&#10;- buying my soundscape albums: https://wildaesthesia.bandcamp.com​​&#10; &#10;#rainforestsounds #amazonrainforest" id="138" name="Google Shape;138;p25" title="Amazon Jungle sound effects library - nature and wildlife sounds from the Amazon rainforest">
            <a:hlinkClick r:id="rId3"/>
          </p:cNvPr>
          <p:cNvPicPr preferRelativeResize="0"/>
          <p:nvPr/>
        </p:nvPicPr>
        <p:blipFill>
          <a:blip r:embed="rId4">
            <a:alphaModFix/>
          </a:blip>
          <a:stretch>
            <a:fillRect/>
          </a:stretch>
        </p:blipFill>
        <p:spPr>
          <a:xfrm>
            <a:off x="311700" y="1453425"/>
            <a:ext cx="2613200" cy="1959916"/>
          </a:xfrm>
          <a:prstGeom prst="rect">
            <a:avLst/>
          </a:prstGeom>
          <a:noFill/>
          <a:ln>
            <a:noFill/>
          </a:ln>
        </p:spPr>
      </p:pic>
      <p:pic>
        <p:nvPicPr>
          <p:cNvPr descr="Exact coordinates = -9.600761, -55.922792&#10;Bird = Lipaugus vociferans" id="139" name="Google Shape;139;p25" title="sunrise and sounds of the amazon forest">
            <a:hlinkClick r:id="rId5"/>
          </p:cNvPr>
          <p:cNvPicPr preferRelativeResize="0"/>
          <p:nvPr/>
        </p:nvPicPr>
        <p:blipFill>
          <a:blip r:embed="rId6">
            <a:alphaModFix/>
          </a:blip>
          <a:stretch>
            <a:fillRect/>
          </a:stretch>
        </p:blipFill>
        <p:spPr>
          <a:xfrm>
            <a:off x="3265752" y="1453439"/>
            <a:ext cx="2613200" cy="1959878"/>
          </a:xfrm>
          <a:prstGeom prst="rect">
            <a:avLst/>
          </a:prstGeom>
          <a:noFill/>
          <a:ln>
            <a:noFill/>
          </a:ln>
        </p:spPr>
      </p:pic>
      <p:pic>
        <p:nvPicPr>
          <p:cNvPr descr="Download Amazon Jungle sound effects here http://bit.ly/azMRdD &#10; &#10;The sounds include: &#10;Amazon Boat Ride &#10;Parrot Screech 2 &#10;Amazon Night &#10;Amazon River Jungle Ambience &#10;Festive Parrot &#10;frogs insects swamp &#10;Iguassu Falls Jungle &#10;Jungle Ambience 1 &#10;Jungle Ambience 2 &#10;Jungle Chorus Rhebus Monkeys &#10;Jungle Dawn Chorus &#10;Jungle Life &#10;Jungle Night Insects &#10;Jungle Tree Call &#10;Night Insects &#10;Parrot Screech 1 &#10; &#10;Download this sound effects pack now at:  &#10;http://www.reallusion.com/contentstore/ &#10; &#10;Brought to you by: &#10;http://www.partnersinrhyme.com/" id="140" name="Google Shape;140;p25" title="Sounds of the Amazon Jungle from Sound-effect.com">
            <a:hlinkClick r:id="rId7"/>
          </p:cNvPr>
          <p:cNvPicPr preferRelativeResize="0"/>
          <p:nvPr/>
        </p:nvPicPr>
        <p:blipFill>
          <a:blip r:embed="rId8">
            <a:alphaModFix/>
          </a:blip>
          <a:stretch>
            <a:fillRect/>
          </a:stretch>
        </p:blipFill>
        <p:spPr>
          <a:xfrm>
            <a:off x="6273700" y="1453438"/>
            <a:ext cx="2613200" cy="195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3478200" y="152400"/>
            <a:ext cx="4540717" cy="4838701"/>
          </a:xfrm>
          <a:prstGeom prst="rect">
            <a:avLst/>
          </a:prstGeom>
          <a:noFill/>
          <a:ln>
            <a:noFill/>
          </a:ln>
        </p:spPr>
      </p:pic>
      <p:sp>
        <p:nvSpPr>
          <p:cNvPr id="60" name="Google Shape;60;p14"/>
          <p:cNvSpPr txBox="1"/>
          <p:nvPr/>
        </p:nvSpPr>
        <p:spPr>
          <a:xfrm rot="-5400000">
            <a:off x="6352100" y="2374650"/>
            <a:ext cx="5088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https://www.rainforestcruises.com/jungle-blog/where-is-the-amazon-rainforest-located</a:t>
            </a:r>
            <a:endParaRPr sz="1000"/>
          </a:p>
        </p:txBody>
      </p:sp>
      <p:sp>
        <p:nvSpPr>
          <p:cNvPr id="61" name="Google Shape;61;p14"/>
          <p:cNvSpPr txBox="1"/>
          <p:nvPr/>
        </p:nvSpPr>
        <p:spPr>
          <a:xfrm>
            <a:off x="363725" y="862475"/>
            <a:ext cx="2339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Amazon Rainforest Map</a:t>
            </a:r>
            <a:endParaRPr sz="24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rot="-5400000">
            <a:off x="6336650" y="2390100"/>
            <a:ext cx="50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https://www.activewild.com/rainforest-animals-list/</a:t>
            </a:r>
            <a:endParaRPr sz="800"/>
          </a:p>
        </p:txBody>
      </p:sp>
      <p:sp>
        <p:nvSpPr>
          <p:cNvPr id="67" name="Google Shape;67;p15"/>
          <p:cNvSpPr txBox="1"/>
          <p:nvPr/>
        </p:nvSpPr>
        <p:spPr>
          <a:xfrm>
            <a:off x="256025" y="875950"/>
            <a:ext cx="1723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Amazon Rainforest Animals</a:t>
            </a:r>
            <a:endParaRPr sz="2400">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2078025" y="467313"/>
            <a:ext cx="6227026" cy="41533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148275" y="108450"/>
            <a:ext cx="6705300" cy="646500"/>
          </a:xfrm>
          <a:prstGeom prst="rect">
            <a:avLst/>
          </a:prstGeom>
          <a:solidFill>
            <a:srgbClr val="FFE5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Century Gothic"/>
                <a:ea typeface="Century Gothic"/>
                <a:cs typeface="Century Gothic"/>
                <a:sym typeface="Century Gothic"/>
              </a:rPr>
              <a:t>Amazon Rainforest Animal Videos</a:t>
            </a:r>
            <a:endParaRPr sz="3000">
              <a:latin typeface="Century Gothic"/>
              <a:ea typeface="Century Gothic"/>
              <a:cs typeface="Century Gothic"/>
              <a:sym typeface="Century Gothic"/>
            </a:endParaRPr>
          </a:p>
        </p:txBody>
      </p:sp>
      <p:pic>
        <p:nvPicPr>
          <p:cNvPr descr="Visit http://www.virtualfieldtrips.org to learn more&#10;&#10;Introduce your students to the layers of the rainforest and the animals who live there.  Explore the adaptations that have evolved over time." id="74" name="Google Shape;74;p16" title="Virtual Field Trip - Amazon Rainforest">
            <a:hlinkClick r:id="rId3"/>
          </p:cNvPr>
          <p:cNvPicPr preferRelativeResize="0"/>
          <p:nvPr/>
        </p:nvPicPr>
        <p:blipFill>
          <a:blip r:embed="rId4">
            <a:alphaModFix/>
          </a:blip>
          <a:stretch>
            <a:fillRect/>
          </a:stretch>
        </p:blipFill>
        <p:spPr>
          <a:xfrm>
            <a:off x="148275" y="1176650"/>
            <a:ext cx="2597250" cy="1947925"/>
          </a:xfrm>
          <a:prstGeom prst="rect">
            <a:avLst/>
          </a:prstGeom>
          <a:noFill/>
          <a:ln>
            <a:noFill/>
          </a:ln>
        </p:spPr>
      </p:pic>
      <p:pic>
        <p:nvPicPr>
          <p:cNvPr descr="Facts for kids! Which animals live in the rainforest? Is the tapir a mix of wild boar and anteater? And what kind of animal actually is the okapi? You'll find out in our knowledge video! We offer a full transcript of this video on animalfunfacts.net.&#10;&#10;❤️ Give us a LIKE on this video if you want so see more videos about animals! Every like supports us and encourages us to make more videos like this one.&#10;&#10;🔔 SUBSCRIBE to animalfunfacts.net-channel for free: https://www.youtube.com/channel/UCda7dvMrpw2CS2ZLhRXyC0g?sub_confirmation=1&#10;&#10;✅ CHECK OUT out our other learning videos:&#10;Endangered Animal Species: https://youtu.be/M1IDQSeJ1cs&#10;Rainforest Animals: https://youtu.be/nFJ_0JrKAWs&#10;Arctic Animals: https://youtu.be/IFqQALalXUo&#10;Desert Animals: https://youtu.be/3XF42x_72Xs&#10;Hibernation: https://youtu.be/HikaWbfaiyI&#10;Why Do Animals Team Up?: https://youtu.be/r2_npLl4Cyc&#10;Animal Senses: https://youtu.be/zS_DXg8QKOE&#10;Animal Camouflage: https://youtu.be/tG8556WuyDo&#10;Symbiotic Animal Relationships: https://youtu.be/EscV2lAzJb4&#10;Animal Eating Habits: https://youtu.be/D3wN43FUUB0&#10;The Strongest Animals: https://youtu.be/8J2ujCCxWNU&#10;Animal Colors and Patterns: https://youtu.be/dZP8Z8Y1uvM&#10;&#10;Copyright © animalfunfacts.net. All rights reserved. No part of this video or its content may be reproduced without the permission of the copyright holder." id="75" name="Google Shape;75;p16" title="Rainforest Animals 🐅🌴 - Animals for Kids - Educational Video">
            <a:hlinkClick r:id="rId5"/>
          </p:cNvPr>
          <p:cNvPicPr preferRelativeResize="0"/>
          <p:nvPr/>
        </p:nvPicPr>
        <p:blipFill>
          <a:blip r:embed="rId6">
            <a:alphaModFix/>
          </a:blip>
          <a:stretch>
            <a:fillRect/>
          </a:stretch>
        </p:blipFill>
        <p:spPr>
          <a:xfrm>
            <a:off x="2897925" y="1109325"/>
            <a:ext cx="2687000" cy="2015250"/>
          </a:xfrm>
          <a:prstGeom prst="rect">
            <a:avLst/>
          </a:prstGeom>
          <a:noFill/>
          <a:ln>
            <a:noFill/>
          </a:ln>
        </p:spPr>
      </p:pic>
      <p:pic>
        <p:nvPicPr>
          <p:cNvPr descr="This is a short little video of animals that live in the rainforest. Enjoy!&#10;&#10;Anna Navarre's TpT Store&#10;https://www.teacherspayteachers.com/Store/Anna-Navarre" id="76" name="Google Shape;76;p16" title="Rainforest Animals">
            <a:hlinkClick r:id="rId7"/>
          </p:cNvPr>
          <p:cNvPicPr preferRelativeResize="0"/>
          <p:nvPr/>
        </p:nvPicPr>
        <p:blipFill>
          <a:blip r:embed="rId8">
            <a:alphaModFix/>
          </a:blip>
          <a:stretch>
            <a:fillRect/>
          </a:stretch>
        </p:blipFill>
        <p:spPr>
          <a:xfrm>
            <a:off x="5737325" y="1109325"/>
            <a:ext cx="2687000" cy="20152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rot="-5400000">
            <a:off x="6323325" y="2340875"/>
            <a:ext cx="50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https://animalcorner.org/rainforests/canopy-layers/</a:t>
            </a:r>
            <a:endParaRPr sz="800"/>
          </a:p>
        </p:txBody>
      </p:sp>
      <p:sp>
        <p:nvSpPr>
          <p:cNvPr id="82" name="Google Shape;82;p17"/>
          <p:cNvSpPr txBox="1"/>
          <p:nvPr/>
        </p:nvSpPr>
        <p:spPr>
          <a:xfrm>
            <a:off x="363725" y="781675"/>
            <a:ext cx="1938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Rainforest Layers</a:t>
            </a:r>
            <a:endParaRPr sz="2400">
              <a:latin typeface="Century Gothic"/>
              <a:ea typeface="Century Gothic"/>
              <a:cs typeface="Century Gothic"/>
              <a:sym typeface="Century Gothic"/>
            </a:endParaRPr>
          </a:p>
        </p:txBody>
      </p:sp>
      <p:pic>
        <p:nvPicPr>
          <p:cNvPr id="83" name="Google Shape;83;p17"/>
          <p:cNvPicPr preferRelativeResize="0"/>
          <p:nvPr/>
        </p:nvPicPr>
        <p:blipFill>
          <a:blip r:embed="rId3">
            <a:alphaModFix/>
          </a:blip>
          <a:stretch>
            <a:fillRect/>
          </a:stretch>
        </p:blipFill>
        <p:spPr>
          <a:xfrm>
            <a:off x="2868125" y="219725"/>
            <a:ext cx="5703875" cy="455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nvSpPr>
        <p:spPr>
          <a:xfrm rot="-5400000">
            <a:off x="6336650" y="2390100"/>
            <a:ext cx="50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https://animalcorner.org/rainforests/canopy-layers/</a:t>
            </a:r>
            <a:endParaRPr sz="800"/>
          </a:p>
        </p:txBody>
      </p:sp>
      <p:sp>
        <p:nvSpPr>
          <p:cNvPr id="89" name="Google Shape;89;p18"/>
          <p:cNvSpPr txBox="1"/>
          <p:nvPr/>
        </p:nvSpPr>
        <p:spPr>
          <a:xfrm>
            <a:off x="121350" y="835550"/>
            <a:ext cx="1938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Emergent Layer</a:t>
            </a:r>
            <a:endParaRPr sz="2400">
              <a:latin typeface="Century Gothic"/>
              <a:ea typeface="Century Gothic"/>
              <a:cs typeface="Century Gothic"/>
              <a:sym typeface="Century Gothic"/>
            </a:endParaRPr>
          </a:p>
        </p:txBody>
      </p:sp>
      <p:pic>
        <p:nvPicPr>
          <p:cNvPr id="90" name="Google Shape;90;p18"/>
          <p:cNvPicPr preferRelativeResize="0"/>
          <p:nvPr/>
        </p:nvPicPr>
        <p:blipFill>
          <a:blip r:embed="rId3">
            <a:alphaModFix/>
          </a:blip>
          <a:stretch>
            <a:fillRect/>
          </a:stretch>
        </p:blipFill>
        <p:spPr>
          <a:xfrm>
            <a:off x="1808725" y="179325"/>
            <a:ext cx="6748925" cy="4049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nvSpPr>
        <p:spPr>
          <a:xfrm rot="-5400000">
            <a:off x="6336650" y="2390100"/>
            <a:ext cx="50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https://animalcorner.org/rainforests/canopy-layers/</a:t>
            </a:r>
            <a:endParaRPr sz="800"/>
          </a:p>
        </p:txBody>
      </p:sp>
      <p:sp>
        <p:nvSpPr>
          <p:cNvPr id="96" name="Google Shape;96;p19"/>
          <p:cNvSpPr txBox="1"/>
          <p:nvPr/>
        </p:nvSpPr>
        <p:spPr>
          <a:xfrm>
            <a:off x="229075" y="862475"/>
            <a:ext cx="1938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Forest Canopy</a:t>
            </a:r>
            <a:endParaRPr sz="2400">
              <a:latin typeface="Century Gothic"/>
              <a:ea typeface="Century Gothic"/>
              <a:cs typeface="Century Gothic"/>
              <a:sym typeface="Century Gothic"/>
            </a:endParaRPr>
          </a:p>
        </p:txBody>
      </p:sp>
      <p:pic>
        <p:nvPicPr>
          <p:cNvPr id="97" name="Google Shape;97;p19"/>
          <p:cNvPicPr preferRelativeResize="0"/>
          <p:nvPr/>
        </p:nvPicPr>
        <p:blipFill>
          <a:blip r:embed="rId3">
            <a:alphaModFix/>
          </a:blip>
          <a:stretch>
            <a:fillRect/>
          </a:stretch>
        </p:blipFill>
        <p:spPr>
          <a:xfrm>
            <a:off x="1889500" y="273575"/>
            <a:ext cx="6681600" cy="4008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nvSpPr>
        <p:spPr>
          <a:xfrm rot="-5400000">
            <a:off x="6336650" y="2390100"/>
            <a:ext cx="50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https://animalcorner.org/rainforests/canopy-layers/</a:t>
            </a:r>
            <a:endParaRPr sz="800"/>
          </a:p>
        </p:txBody>
      </p:sp>
      <p:sp>
        <p:nvSpPr>
          <p:cNvPr id="103" name="Google Shape;103;p20"/>
          <p:cNvSpPr txBox="1"/>
          <p:nvPr/>
        </p:nvSpPr>
        <p:spPr>
          <a:xfrm>
            <a:off x="163850" y="4353650"/>
            <a:ext cx="336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Understory Layer</a:t>
            </a:r>
            <a:endParaRPr sz="2400">
              <a:latin typeface="Century Gothic"/>
              <a:ea typeface="Century Gothic"/>
              <a:cs typeface="Century Gothic"/>
              <a:sym typeface="Century Gothic"/>
            </a:endParaRPr>
          </a:p>
        </p:txBody>
      </p:sp>
      <p:pic>
        <p:nvPicPr>
          <p:cNvPr id="104" name="Google Shape;104;p20"/>
          <p:cNvPicPr preferRelativeResize="0"/>
          <p:nvPr/>
        </p:nvPicPr>
        <p:blipFill>
          <a:blip r:embed="rId3">
            <a:alphaModFix/>
          </a:blip>
          <a:stretch>
            <a:fillRect/>
          </a:stretch>
        </p:blipFill>
        <p:spPr>
          <a:xfrm>
            <a:off x="1859250" y="312300"/>
            <a:ext cx="6609700" cy="3965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nvSpPr>
        <p:spPr>
          <a:xfrm rot="-5400000">
            <a:off x="6336650" y="2390100"/>
            <a:ext cx="5088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https://animalcorner.org/rainforests/canopy-layers/</a:t>
            </a:r>
            <a:endParaRPr sz="800"/>
          </a:p>
        </p:txBody>
      </p:sp>
      <p:sp>
        <p:nvSpPr>
          <p:cNvPr id="110" name="Google Shape;110;p21"/>
          <p:cNvSpPr txBox="1"/>
          <p:nvPr/>
        </p:nvSpPr>
        <p:spPr>
          <a:xfrm>
            <a:off x="203825" y="369425"/>
            <a:ext cx="1701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entury Gothic"/>
                <a:ea typeface="Century Gothic"/>
                <a:cs typeface="Century Gothic"/>
                <a:sym typeface="Century Gothic"/>
              </a:rPr>
              <a:t>Forest Floor</a:t>
            </a:r>
            <a:endParaRPr sz="2400">
              <a:latin typeface="Century Gothic"/>
              <a:ea typeface="Century Gothic"/>
              <a:cs typeface="Century Gothic"/>
              <a:sym typeface="Century Gothic"/>
            </a:endParaRPr>
          </a:p>
        </p:txBody>
      </p:sp>
      <p:pic>
        <p:nvPicPr>
          <p:cNvPr id="111" name="Google Shape;111;p21"/>
          <p:cNvPicPr preferRelativeResize="0"/>
          <p:nvPr/>
        </p:nvPicPr>
        <p:blipFill>
          <a:blip r:embed="rId3">
            <a:alphaModFix/>
          </a:blip>
          <a:stretch>
            <a:fillRect/>
          </a:stretch>
        </p:blipFill>
        <p:spPr>
          <a:xfrm>
            <a:off x="1758350" y="369425"/>
            <a:ext cx="6647750" cy="3988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