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5143500" cx="9144000"/>
  <p:notesSz cx="6858000" cy="9144000"/>
  <p:embeddedFontLst>
    <p:embeddedFont>
      <p:font typeface="Century Gothic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font" Target="fonts/CenturyGothic-bold.fntdata"/><Relationship Id="rId10" Type="http://schemas.openxmlformats.org/officeDocument/2006/relationships/slide" Target="slides/slide4.xml"/><Relationship Id="rId21" Type="http://schemas.openxmlformats.org/officeDocument/2006/relationships/font" Target="fonts/CenturyGothic-regular.fntdata"/><Relationship Id="rId13" Type="http://schemas.openxmlformats.org/officeDocument/2006/relationships/slide" Target="slides/slide7.xml"/><Relationship Id="rId24" Type="http://schemas.openxmlformats.org/officeDocument/2006/relationships/font" Target="fonts/CenturyGothic-boldItalic.fntdata"/><Relationship Id="rId12" Type="http://schemas.openxmlformats.org/officeDocument/2006/relationships/slide" Target="slides/slide6.xml"/><Relationship Id="rId23" Type="http://schemas.openxmlformats.org/officeDocument/2006/relationships/font" Target="fonts/CenturyGothic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99151d4a09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99151d4a09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e416087ec3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e416087ec3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e416087ec3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e416087ec3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e416087ec3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e416087ec3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e416087ec3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e416087ec3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e09bd6cead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e09bd6cead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e416087ec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e416087ec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e416087ec3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e416087ec3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e416087ec3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e416087ec3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e416087ec3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e416087ec3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e416087ec3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e416087ec3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e416087ec3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e416087ec3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e416087ec3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e416087ec3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e08ba774b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e08ba774b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ild facing slides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Century Gothic"/>
              <a:buNone/>
              <a:defRPr sz="52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entury Gothic"/>
              <a:buNone/>
              <a:defRPr sz="28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Century Gothic"/>
              <a:buNone/>
              <a:defRPr sz="36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Century Gothic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  <a:defRPr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jpg"/><Relationship Id="rId4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jpg"/><Relationship Id="rId4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jpg"/><Relationship Id="rId4" Type="http://schemas.openxmlformats.org/officeDocument/2006/relationships/image" Target="../media/image2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www.youtube.com/watch?v=WogsyIh3Jdw" TargetMode="External"/><Relationship Id="rId4" Type="http://schemas.openxmlformats.org/officeDocument/2006/relationships/image" Target="../media/image24.jpg"/><Relationship Id="rId5" Type="http://schemas.openxmlformats.org/officeDocument/2006/relationships/hyperlink" Target="http://www.youtube.com/watch?v=WIuX3En6HPU" TargetMode="External"/><Relationship Id="rId6" Type="http://schemas.openxmlformats.org/officeDocument/2006/relationships/image" Target="../media/image19.jpg"/><Relationship Id="rId7" Type="http://schemas.openxmlformats.org/officeDocument/2006/relationships/hyperlink" Target="http://www.youtube.com/watch?v=mNFTAT26dKY" TargetMode="External"/><Relationship Id="rId8" Type="http://schemas.openxmlformats.org/officeDocument/2006/relationships/image" Target="../media/image2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wgbh.org/news/local-news/2020/07/09/in-a-time-of-uncertainty-bostonians-embrace-their-community-gardens" TargetMode="External"/><Relationship Id="rId4" Type="http://schemas.openxmlformats.org/officeDocument/2006/relationships/image" Target="../media/image20.png"/><Relationship Id="rId5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gardeningknowhow.com/special/urban/vacant-lot-gardening.htm" TargetMode="External"/><Relationship Id="rId4" Type="http://schemas.openxmlformats.org/officeDocument/2006/relationships/image" Target="../media/image5.jpg"/><Relationship Id="rId5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architectureartdesigns.com/16-small-flower-gardens-will-beautify-outdoor-space/" TargetMode="External"/><Relationship Id="rId4" Type="http://schemas.openxmlformats.org/officeDocument/2006/relationships/image" Target="../media/image6.jpg"/><Relationship Id="rId5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celebrateboston.com/attractions/public-garden-photos.htm" TargetMode="External"/><Relationship Id="rId4" Type="http://schemas.openxmlformats.org/officeDocument/2006/relationships/image" Target="../media/image2.jpg"/><Relationship Id="rId5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jpg"/><Relationship Id="rId4" Type="http://schemas.openxmlformats.org/officeDocument/2006/relationships/image" Target="../media/image1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/>
          <p:nvPr>
            <p:ph type="ctrTitle"/>
          </p:nvPr>
        </p:nvSpPr>
        <p:spPr>
          <a:xfrm>
            <a:off x="711458" y="116042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Art Easel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latin typeface="Century Gothic"/>
                <a:ea typeface="Century Gothic"/>
                <a:cs typeface="Century Gothic"/>
                <a:sym typeface="Century Gothic"/>
              </a:rPr>
              <a:t>Unit 4, Week 7 </a:t>
            </a:r>
            <a:endParaRPr sz="3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0" name="Google Shape;10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2487" y="3325100"/>
            <a:ext cx="2238626" cy="1678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5"/>
          <p:cNvSpPr txBox="1"/>
          <p:nvPr/>
        </p:nvSpPr>
        <p:spPr>
          <a:xfrm rot="-5400000">
            <a:off x="5244975" y="1307100"/>
            <a:ext cx="7334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alibri"/>
                <a:ea typeface="Calibri"/>
                <a:cs typeface="Calibri"/>
                <a:sym typeface="Calibri"/>
              </a:rPr>
              <a:t>Photo by Marina Boni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4"/>
          <p:cNvSpPr txBox="1"/>
          <p:nvPr/>
        </p:nvSpPr>
        <p:spPr>
          <a:xfrm>
            <a:off x="0" y="4712400"/>
            <a:ext cx="4993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Photos by Marina Boni</a:t>
            </a:r>
            <a:endParaRPr sz="800"/>
          </a:p>
        </p:txBody>
      </p:sp>
      <p:pic>
        <p:nvPicPr>
          <p:cNvPr id="169" name="Google Shape;16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45675"/>
            <a:ext cx="3968549" cy="3968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3349" y="973750"/>
            <a:ext cx="4718249" cy="3538687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34"/>
          <p:cNvSpPr txBox="1"/>
          <p:nvPr/>
        </p:nvSpPr>
        <p:spPr>
          <a:xfrm>
            <a:off x="4385725" y="0"/>
            <a:ext cx="2885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Flowers growing in pots and beds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5"/>
          <p:cNvSpPr txBox="1"/>
          <p:nvPr/>
        </p:nvSpPr>
        <p:spPr>
          <a:xfrm>
            <a:off x="0" y="4736225"/>
            <a:ext cx="4993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Photos by Marina Boni</a:t>
            </a:r>
            <a:endParaRPr sz="800"/>
          </a:p>
        </p:txBody>
      </p:sp>
      <p:pic>
        <p:nvPicPr>
          <p:cNvPr id="177" name="Google Shape;177;p35"/>
          <p:cNvPicPr preferRelativeResize="0"/>
          <p:nvPr/>
        </p:nvPicPr>
        <p:blipFill rotWithShape="1">
          <a:blip r:embed="rId3">
            <a:alphaModFix/>
          </a:blip>
          <a:srcRect b="1636" l="0" r="0" t="12681"/>
          <a:stretch/>
        </p:blipFill>
        <p:spPr>
          <a:xfrm>
            <a:off x="98550" y="162350"/>
            <a:ext cx="5259050" cy="337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5"/>
          <p:cNvPicPr preferRelativeResize="0"/>
          <p:nvPr/>
        </p:nvPicPr>
        <p:blipFill rotWithShape="1">
          <a:blip r:embed="rId4">
            <a:alphaModFix/>
          </a:blip>
          <a:srcRect b="0" l="8532" r="15692" t="0"/>
          <a:stretch/>
        </p:blipFill>
        <p:spPr>
          <a:xfrm>
            <a:off x="5541275" y="1517825"/>
            <a:ext cx="3414458" cy="33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5"/>
          <p:cNvSpPr txBox="1"/>
          <p:nvPr/>
        </p:nvSpPr>
        <p:spPr>
          <a:xfrm>
            <a:off x="5461325" y="162350"/>
            <a:ext cx="3124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Backyard Garden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6"/>
          <p:cNvSpPr txBox="1"/>
          <p:nvPr/>
        </p:nvSpPr>
        <p:spPr>
          <a:xfrm rot="-5400000">
            <a:off x="6351125" y="2389200"/>
            <a:ext cx="5084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https://www.ssww.com/blog/3-crafty-ways-to-label-your-vegetable-garden/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5" name="Google Shape;185;p36"/>
          <p:cNvSpPr txBox="1"/>
          <p:nvPr/>
        </p:nvSpPr>
        <p:spPr>
          <a:xfrm>
            <a:off x="117625" y="433025"/>
            <a:ext cx="2535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Gardens Signs 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6" name="Google Shape;18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5049" y="149825"/>
            <a:ext cx="4934575" cy="478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7"/>
          <p:cNvSpPr txBox="1"/>
          <p:nvPr/>
        </p:nvSpPr>
        <p:spPr>
          <a:xfrm rot="-5400000">
            <a:off x="6447750" y="2417850"/>
            <a:ext cx="5084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https://www.dealsan.uk/buy/vegetable-signs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2" name="Google Shape;192;p37"/>
          <p:cNvSpPr txBox="1"/>
          <p:nvPr/>
        </p:nvSpPr>
        <p:spPr>
          <a:xfrm>
            <a:off x="117625" y="433025"/>
            <a:ext cx="2535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Gardens Signs 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3" name="Google Shape;19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39525"/>
            <a:ext cx="361950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7975" y="138925"/>
            <a:ext cx="4591600" cy="344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8"/>
          <p:cNvSpPr txBox="1"/>
          <p:nvPr>
            <p:ph type="title"/>
          </p:nvPr>
        </p:nvSpPr>
        <p:spPr>
          <a:xfrm>
            <a:off x="0" y="62550"/>
            <a:ext cx="4260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Video Resources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38"/>
          <p:cNvSpPr txBox="1"/>
          <p:nvPr/>
        </p:nvSpPr>
        <p:spPr>
          <a:xfrm>
            <a:off x="2965075" y="3468275"/>
            <a:ext cx="2876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38"/>
          <p:cNvSpPr txBox="1"/>
          <p:nvPr/>
        </p:nvSpPr>
        <p:spPr>
          <a:xfrm>
            <a:off x="6112150" y="4491200"/>
            <a:ext cx="270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descr="14 Brick Flower Bed Design Ideas You Can Replicate Instantly | diy garden&#10;#diygarden #gardenideas" id="202" name="Google Shape;202;p38" title="14 Brick Flower Bed Design Ideas You Can Replicate Instantly | diy garden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07675" y="1349075"/>
            <a:ext cx="2669267" cy="2001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op Boston vlogger and blogger, Shannon Shipman, takes you on a complete Boston Public Garden Tour as part of her Boston in Bloom series. &#10;Watch the entire video to see the  stunning tulips blooming throughout the public park as well as popular stopping places in the park.&#10;&#10;Be sure to click on &quot;SHOW MORE&quot; to connect with Shannon!&#10;&#10;&#10;CONNECT WITH SHANNON:&#10;IG: @sunnycoastlines&#10;Pinterest: https://www.pinterest.com/shannonmshipman/pins/&#10;Twitter: https://twitter.com/ShannonMShipman&#10;Facebook: https://www.facebook.com/sunnycoastlines" id="203" name="Google Shape;203;p38" title="The Ultimate Boston Public Garden Tour | Shannon Shipman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57350" y="2852506"/>
            <a:ext cx="2876700" cy="2157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8" title="Ryan's Garden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8126" y="635249"/>
            <a:ext cx="2669275" cy="2001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 txBox="1"/>
          <p:nvPr/>
        </p:nvSpPr>
        <p:spPr>
          <a:xfrm>
            <a:off x="0" y="4736225"/>
            <a:ext cx="6799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https://www.wgbh.org/news/local-news/2020/07/09/in-a-time-of-uncertainty-bostonians-embrace-their-community-gardens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</a:rPr>
              <a:t>http://seedstock.com/2014/05/27/10-american-cities-lead-the-way-with-urban-agriculture-ordinances/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7" name="Google Shape;10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8400" y="155900"/>
            <a:ext cx="6403000" cy="331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86500" y="1943200"/>
            <a:ext cx="285750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6"/>
          <p:cNvSpPr txBox="1"/>
          <p:nvPr/>
        </p:nvSpPr>
        <p:spPr>
          <a:xfrm>
            <a:off x="198400" y="3637600"/>
            <a:ext cx="6779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Community Gardens 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/>
          <p:nvPr/>
        </p:nvSpPr>
        <p:spPr>
          <a:xfrm>
            <a:off x="0" y="4874975"/>
            <a:ext cx="6799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https://www.greenovateboston.org/join_or_start_a_community_garden/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5" name="Google Shape;11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3249" y="490850"/>
            <a:ext cx="7014600" cy="438412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7"/>
          <p:cNvSpPr txBox="1"/>
          <p:nvPr/>
        </p:nvSpPr>
        <p:spPr>
          <a:xfrm>
            <a:off x="70650" y="0"/>
            <a:ext cx="6779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Community Garden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8"/>
          <p:cNvSpPr txBox="1"/>
          <p:nvPr/>
        </p:nvSpPr>
        <p:spPr>
          <a:xfrm>
            <a:off x="0" y="4874975"/>
            <a:ext cx="6799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http://www.uphamscornernews.com/boston-natural-areas-network-bnan-role-in-the-growing-presence-of-community-gardens.html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2" name="Google Shape;12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1067" y="112025"/>
            <a:ext cx="6260834" cy="469562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8"/>
          <p:cNvSpPr txBox="1"/>
          <p:nvPr/>
        </p:nvSpPr>
        <p:spPr>
          <a:xfrm>
            <a:off x="117725" y="553875"/>
            <a:ext cx="2177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Community Garden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9"/>
          <p:cNvSpPr txBox="1"/>
          <p:nvPr/>
        </p:nvSpPr>
        <p:spPr>
          <a:xfrm>
            <a:off x="0" y="4736225"/>
            <a:ext cx="4993800" cy="4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https://www.gardeningknowhow.com/special/urban/vacant-lot-gardening.htm</a:t>
            </a:r>
            <a:endParaRPr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</a:rPr>
              <a:t>https://thenaturalfarmer.org/article/south-street-farm/</a:t>
            </a:r>
            <a:endParaRPr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25" y="1292800"/>
            <a:ext cx="5165124" cy="344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9"/>
          <p:cNvPicPr preferRelativeResize="0"/>
          <p:nvPr/>
        </p:nvPicPr>
        <p:blipFill rotWithShape="1">
          <a:blip r:embed="rId5">
            <a:alphaModFix/>
          </a:blip>
          <a:srcRect b="0" l="0" r="0" t="27357"/>
          <a:stretch/>
        </p:blipFill>
        <p:spPr>
          <a:xfrm>
            <a:off x="4295375" y="148900"/>
            <a:ext cx="4703075" cy="2562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9"/>
          <p:cNvSpPr txBox="1"/>
          <p:nvPr/>
        </p:nvSpPr>
        <p:spPr>
          <a:xfrm>
            <a:off x="353125" y="259600"/>
            <a:ext cx="3719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Community Gardens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0"/>
          <p:cNvSpPr txBox="1"/>
          <p:nvPr/>
        </p:nvSpPr>
        <p:spPr>
          <a:xfrm>
            <a:off x="0" y="4736225"/>
            <a:ext cx="499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https://www.architectureartdesigns.com/16-small-flower-gardens-will-beautify-outdoor-space/</a:t>
            </a:r>
            <a:endParaRPr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http://dklandscaping.com/flowers/four-creative-flower-bed-ideas-to-get-you-going/</a:t>
            </a:r>
            <a:endParaRPr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413" y="367825"/>
            <a:ext cx="4784975" cy="359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95663" y="2306750"/>
            <a:ext cx="3949812" cy="263607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30"/>
          <p:cNvSpPr txBox="1"/>
          <p:nvPr/>
        </p:nvSpPr>
        <p:spPr>
          <a:xfrm>
            <a:off x="104425" y="4037775"/>
            <a:ext cx="4785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Garden Beds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1"/>
          <p:cNvSpPr txBox="1"/>
          <p:nvPr/>
        </p:nvSpPr>
        <p:spPr>
          <a:xfrm>
            <a:off x="0" y="4736225"/>
            <a:ext cx="499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http://www.celebrateboston.com/attractions/public-garden-photos.htm</a:t>
            </a:r>
            <a:endParaRPr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https://www.thenewburyboston.com/journal/art-all-public-garden</a:t>
            </a:r>
            <a:endParaRPr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31"/>
          <p:cNvSpPr txBox="1"/>
          <p:nvPr/>
        </p:nvSpPr>
        <p:spPr>
          <a:xfrm>
            <a:off x="104425" y="4037775"/>
            <a:ext cx="4785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Boston </a:t>
            </a: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Public Garden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6" name="Google Shape;146;p31"/>
          <p:cNvPicPr preferRelativeResize="0"/>
          <p:nvPr/>
        </p:nvPicPr>
        <p:blipFill rotWithShape="1">
          <a:blip r:embed="rId4">
            <a:alphaModFix/>
          </a:blip>
          <a:srcRect b="10706" l="0" r="0" t="0"/>
          <a:stretch/>
        </p:blipFill>
        <p:spPr>
          <a:xfrm>
            <a:off x="4572000" y="2354935"/>
            <a:ext cx="4469400" cy="2565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4841400" cy="3210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2"/>
          <p:cNvSpPr txBox="1"/>
          <p:nvPr/>
        </p:nvSpPr>
        <p:spPr>
          <a:xfrm>
            <a:off x="0" y="4835700"/>
            <a:ext cx="4993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Photos by Marina Boni</a:t>
            </a:r>
            <a:endParaRPr sz="800"/>
          </a:p>
        </p:txBody>
      </p:sp>
      <p:pic>
        <p:nvPicPr>
          <p:cNvPr id="153" name="Google Shape;15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575" y="112000"/>
            <a:ext cx="4431426" cy="4431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4401" y="704450"/>
            <a:ext cx="4267200" cy="42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2"/>
          <p:cNvSpPr txBox="1"/>
          <p:nvPr/>
        </p:nvSpPr>
        <p:spPr>
          <a:xfrm>
            <a:off x="4813975" y="112000"/>
            <a:ext cx="3636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Flower</a:t>
            </a:r>
            <a:r>
              <a:rPr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Beds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3"/>
          <p:cNvSpPr txBox="1"/>
          <p:nvPr/>
        </p:nvSpPr>
        <p:spPr>
          <a:xfrm>
            <a:off x="0" y="4736225"/>
            <a:ext cx="4993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/>
              <a:t>Photos by Marina Boni</a:t>
            </a:r>
            <a:endParaRPr sz="800"/>
          </a:p>
        </p:txBody>
      </p:sp>
      <p:pic>
        <p:nvPicPr>
          <p:cNvPr id="161" name="Google Shape;16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125" y="168175"/>
            <a:ext cx="3382276" cy="4509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79975" y="168175"/>
            <a:ext cx="3382274" cy="4509691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33"/>
          <p:cNvSpPr txBox="1"/>
          <p:nvPr/>
        </p:nvSpPr>
        <p:spPr>
          <a:xfrm>
            <a:off x="3721788" y="853575"/>
            <a:ext cx="1528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Garden</a:t>
            </a:r>
            <a:r>
              <a:rPr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Beds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