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Century Gothic"/>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CenturyGothic-bold.fntdata"/><Relationship Id="rId16" Type="http://schemas.openxmlformats.org/officeDocument/2006/relationships/font" Target="fonts/CenturyGothic-regular.fntdata"/><Relationship Id="rId5" Type="http://schemas.openxmlformats.org/officeDocument/2006/relationships/slideMaster" Target="slideMasters/slideMaster2.xml"/><Relationship Id="rId19" Type="http://schemas.openxmlformats.org/officeDocument/2006/relationships/font" Target="fonts/CenturyGothic-boldItalic.fntdata"/><Relationship Id="rId6" Type="http://schemas.openxmlformats.org/officeDocument/2006/relationships/notesMaster" Target="notesMasters/notesMaster1.xml"/><Relationship Id="rId18" Type="http://schemas.openxmlformats.org/officeDocument/2006/relationships/font" Target="fonts/CenturyGothic-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9151d4a0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9151d4a0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08ba774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08ba774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08ba774b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08ba774b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08ba774bc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08ba774bc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08ba774bc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08ba774bc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08ba774b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08ba774b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08ba774bc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08ba774b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08ba774bc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08ba774bc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09bd6cea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09bd6cea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ild facing slides"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Font typeface="Century Gothic"/>
              <a:buNone/>
              <a:defRPr sz="5200">
                <a:latin typeface="Century Gothic"/>
                <a:ea typeface="Century Gothic"/>
                <a:cs typeface="Century Gothic"/>
                <a:sym typeface="Century Gothi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Century Gothic"/>
              <a:buNone/>
              <a:defRPr sz="2800">
                <a:latin typeface="Century Gothic"/>
                <a:ea typeface="Century Gothic"/>
                <a:cs typeface="Century Gothic"/>
                <a:sym typeface="Century Gothic"/>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Font typeface="Century Gothic"/>
              <a:buNone/>
              <a:defRPr sz="3600">
                <a:latin typeface="Century Gothic"/>
                <a:ea typeface="Century Gothic"/>
                <a:cs typeface="Century Gothic"/>
                <a:sym typeface="Century Gothic"/>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Font typeface="Century Gothic"/>
              <a:buNone/>
              <a:defRPr>
                <a:latin typeface="Century Gothic"/>
                <a:ea typeface="Century Gothic"/>
                <a:cs typeface="Century Gothic"/>
                <a:sym typeface="Century Gothic"/>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Font typeface="Century Gothic"/>
              <a:buChar char="●"/>
              <a:defRPr>
                <a:latin typeface="Century Gothic"/>
                <a:ea typeface="Century Gothic"/>
                <a:cs typeface="Century Gothic"/>
                <a:sym typeface="Century Gothic"/>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Font typeface="Century Gothic"/>
              <a:buNone/>
              <a:defRPr>
                <a:latin typeface="Century Gothic"/>
                <a:ea typeface="Century Gothic"/>
                <a:cs typeface="Century Gothic"/>
                <a:sym typeface="Century Gothic"/>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rgbClr val="000000"/>
              </a:buClr>
              <a:buSzPts val="1800"/>
              <a:buFont typeface="Century Gothic"/>
              <a:buNone/>
              <a:defRPr>
                <a:solidFill>
                  <a:srgbClr val="000000"/>
                </a:solidFill>
                <a:latin typeface="Century Gothic"/>
                <a:ea typeface="Century Gothic"/>
                <a:cs typeface="Century Gothic"/>
                <a:sym typeface="Century Gothic"/>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1.png"/><Relationship Id="rId5" Type="http://schemas.openxmlformats.org/officeDocument/2006/relationships/hyperlink" Target="https://www.anywhere.com/guatemala/destinations/la-antigua/tours/cultural-textile-halfday" TargetMode="External"/><Relationship Id="rId6" Type="http://schemas.openxmlformats.org/officeDocument/2006/relationships/hyperlink" Target="https://www.ancient-origins.net/ancient-places-americas/weaving-world-ancient-mayan-women-00197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www.youtube.com/watch?v=JP0feATfzy0" TargetMode="External"/><Relationship Id="rId4" Type="http://schemas.openxmlformats.org/officeDocument/2006/relationships/image" Target="../media/image2.jpg"/><Relationship Id="rId5" Type="http://schemas.openxmlformats.org/officeDocument/2006/relationships/hyperlink" Target="http://www.youtube.com/watch?v=c1nElXWNgiM" TargetMode="External"/><Relationship Id="rId6"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711458" y="1160425"/>
            <a:ext cx="8520600" cy="20526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a:latin typeface="Century Gothic"/>
                <a:ea typeface="Century Gothic"/>
                <a:cs typeface="Century Gothic"/>
                <a:sym typeface="Century Gothic"/>
              </a:rPr>
              <a:t>Art Easel</a:t>
            </a:r>
            <a:endParaRPr>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4, Week 6 </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6"/>
          <p:cNvPicPr preferRelativeResize="0"/>
          <p:nvPr/>
        </p:nvPicPr>
        <p:blipFill>
          <a:blip r:embed="rId3">
            <a:alphaModFix/>
          </a:blip>
          <a:stretch>
            <a:fillRect/>
          </a:stretch>
        </p:blipFill>
        <p:spPr>
          <a:xfrm>
            <a:off x="4572000" y="1907467"/>
            <a:ext cx="4359199" cy="2965034"/>
          </a:xfrm>
          <a:prstGeom prst="rect">
            <a:avLst/>
          </a:prstGeom>
          <a:noFill/>
          <a:ln>
            <a:noFill/>
          </a:ln>
        </p:spPr>
      </p:pic>
      <p:pic>
        <p:nvPicPr>
          <p:cNvPr id="105" name="Google Shape;105;p26"/>
          <p:cNvPicPr preferRelativeResize="0"/>
          <p:nvPr/>
        </p:nvPicPr>
        <p:blipFill>
          <a:blip r:embed="rId4">
            <a:alphaModFix/>
          </a:blip>
          <a:stretch>
            <a:fillRect/>
          </a:stretch>
        </p:blipFill>
        <p:spPr>
          <a:xfrm>
            <a:off x="173250" y="113000"/>
            <a:ext cx="4157400" cy="3112650"/>
          </a:xfrm>
          <a:prstGeom prst="rect">
            <a:avLst/>
          </a:prstGeom>
          <a:noFill/>
          <a:ln>
            <a:noFill/>
          </a:ln>
        </p:spPr>
      </p:pic>
      <p:sp>
        <p:nvSpPr>
          <p:cNvPr id="106" name="Google Shape;106;p26"/>
          <p:cNvSpPr txBox="1"/>
          <p:nvPr/>
        </p:nvSpPr>
        <p:spPr>
          <a:xfrm>
            <a:off x="0" y="4736225"/>
            <a:ext cx="4993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u="sng">
                <a:solidFill>
                  <a:schemeClr val="accent5"/>
                </a:solidFill>
                <a:hlinkClick r:id="rId5">
                  <a:extLst>
                    <a:ext uri="{A12FA001-AC4F-418D-AE19-62706E023703}">
                      <ahyp:hlinkClr val="tx"/>
                    </a:ext>
                  </a:extLst>
                </a:hlinkClick>
              </a:rPr>
              <a:t>https://www.anywhere.com/guatemala/destinations/la-antigua/tours/cultural-textile-halfday</a:t>
            </a:r>
            <a:endParaRPr sz="800"/>
          </a:p>
          <a:p>
            <a:pPr indent="0" lvl="0" marL="0" rtl="0" algn="l">
              <a:spcBef>
                <a:spcPts val="0"/>
              </a:spcBef>
              <a:spcAft>
                <a:spcPts val="0"/>
              </a:spcAft>
              <a:buClr>
                <a:schemeClr val="dk1"/>
              </a:buClr>
              <a:buSzPts val="1100"/>
              <a:buFont typeface="Arial"/>
              <a:buNone/>
            </a:pPr>
            <a:r>
              <a:rPr lang="en" sz="800" u="sng">
                <a:solidFill>
                  <a:schemeClr val="accent5"/>
                </a:solidFill>
                <a:hlinkClick r:id="rId6">
                  <a:extLst>
                    <a:ext uri="{A12FA001-AC4F-418D-AE19-62706E023703}">
                      <ahyp:hlinkClr val="tx"/>
                    </a:ext>
                  </a:extLst>
                </a:hlinkClick>
              </a:rPr>
              <a:t>https://www.ancient-origins.net/ancient-places-americas/weaving-world-ancient-mayan-women-001976</a:t>
            </a: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7"/>
          <p:cNvSpPr txBox="1"/>
          <p:nvPr/>
        </p:nvSpPr>
        <p:spPr>
          <a:xfrm>
            <a:off x="0" y="4736225"/>
            <a:ext cx="4993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https://www.dreamstime.com/photos-images/traditional-guatemalan-weave.html</a:t>
            </a:r>
            <a:endParaRPr sz="800"/>
          </a:p>
        </p:txBody>
      </p:sp>
      <p:pic>
        <p:nvPicPr>
          <p:cNvPr id="112" name="Google Shape;112;p27"/>
          <p:cNvPicPr preferRelativeResize="0"/>
          <p:nvPr/>
        </p:nvPicPr>
        <p:blipFill>
          <a:blip r:embed="rId3">
            <a:alphaModFix/>
          </a:blip>
          <a:stretch>
            <a:fillRect/>
          </a:stretch>
        </p:blipFill>
        <p:spPr>
          <a:xfrm>
            <a:off x="152400" y="152400"/>
            <a:ext cx="5205050" cy="3467875"/>
          </a:xfrm>
          <a:prstGeom prst="rect">
            <a:avLst/>
          </a:prstGeom>
          <a:noFill/>
          <a:ln>
            <a:noFill/>
          </a:ln>
        </p:spPr>
      </p:pic>
      <p:pic>
        <p:nvPicPr>
          <p:cNvPr id="113" name="Google Shape;113;p27"/>
          <p:cNvPicPr preferRelativeResize="0"/>
          <p:nvPr/>
        </p:nvPicPr>
        <p:blipFill>
          <a:blip r:embed="rId4">
            <a:alphaModFix/>
          </a:blip>
          <a:stretch>
            <a:fillRect/>
          </a:stretch>
        </p:blipFill>
        <p:spPr>
          <a:xfrm>
            <a:off x="5550675" y="2571750"/>
            <a:ext cx="3481750" cy="23197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8"/>
          <p:cNvSpPr txBox="1"/>
          <p:nvPr/>
        </p:nvSpPr>
        <p:spPr>
          <a:xfrm>
            <a:off x="0" y="4835700"/>
            <a:ext cx="6950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https://truthout.org/articles/two-headed-bird-lands-in-guatemala-s-political-arena-mayan-women-fight-to-protect-their-textile-heritage/</a:t>
            </a:r>
            <a:endParaRPr sz="800"/>
          </a:p>
        </p:txBody>
      </p:sp>
      <p:pic>
        <p:nvPicPr>
          <p:cNvPr id="119" name="Google Shape;119;p28"/>
          <p:cNvPicPr preferRelativeResize="0"/>
          <p:nvPr/>
        </p:nvPicPr>
        <p:blipFill>
          <a:blip r:embed="rId3">
            <a:alphaModFix/>
          </a:blip>
          <a:stretch>
            <a:fillRect/>
          </a:stretch>
        </p:blipFill>
        <p:spPr>
          <a:xfrm>
            <a:off x="2202625" y="191975"/>
            <a:ext cx="6591150" cy="4397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9"/>
          <p:cNvSpPr txBox="1"/>
          <p:nvPr/>
        </p:nvSpPr>
        <p:spPr>
          <a:xfrm>
            <a:off x="0" y="4835700"/>
            <a:ext cx="6950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https://mayancalendar.net/weaving-the-thread-of-time-in-the-mayan-calendar/#.YNnIQulKgcg</a:t>
            </a:r>
            <a:endParaRPr sz="800"/>
          </a:p>
        </p:txBody>
      </p:sp>
      <p:pic>
        <p:nvPicPr>
          <p:cNvPr id="125" name="Google Shape;125;p29"/>
          <p:cNvPicPr preferRelativeResize="0"/>
          <p:nvPr/>
        </p:nvPicPr>
        <p:blipFill>
          <a:blip r:embed="rId3">
            <a:alphaModFix/>
          </a:blip>
          <a:stretch>
            <a:fillRect/>
          </a:stretch>
        </p:blipFill>
        <p:spPr>
          <a:xfrm>
            <a:off x="2786675" y="152400"/>
            <a:ext cx="3461425" cy="4605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0"/>
          <p:cNvSpPr txBox="1"/>
          <p:nvPr/>
        </p:nvSpPr>
        <p:spPr>
          <a:xfrm>
            <a:off x="4957025" y="4835700"/>
            <a:ext cx="4187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https://www.yachana.org/teaching/students/webpages/women08/patrickmaya.html</a:t>
            </a:r>
            <a:endParaRPr sz="800"/>
          </a:p>
        </p:txBody>
      </p:sp>
      <p:pic>
        <p:nvPicPr>
          <p:cNvPr id="131" name="Google Shape;131;p30"/>
          <p:cNvPicPr preferRelativeResize="0"/>
          <p:nvPr/>
        </p:nvPicPr>
        <p:blipFill>
          <a:blip r:embed="rId3">
            <a:alphaModFix/>
          </a:blip>
          <a:stretch>
            <a:fillRect/>
          </a:stretch>
        </p:blipFill>
        <p:spPr>
          <a:xfrm>
            <a:off x="152400" y="152400"/>
            <a:ext cx="6003893" cy="468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1"/>
          <p:cNvSpPr txBox="1"/>
          <p:nvPr/>
        </p:nvSpPr>
        <p:spPr>
          <a:xfrm>
            <a:off x="0" y="4835700"/>
            <a:ext cx="6969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http://nationalclothing.org/america/82-guatemala/253-traditional-blouse-of-guatemala-maya-women-weave-their-folk-clothing-on-backstrap-loom.html</a:t>
            </a:r>
            <a:endParaRPr sz="800"/>
          </a:p>
        </p:txBody>
      </p:sp>
      <p:pic>
        <p:nvPicPr>
          <p:cNvPr id="137" name="Google Shape;137;p31"/>
          <p:cNvPicPr preferRelativeResize="0"/>
          <p:nvPr/>
        </p:nvPicPr>
        <p:blipFill>
          <a:blip r:embed="rId3">
            <a:alphaModFix/>
          </a:blip>
          <a:stretch>
            <a:fillRect/>
          </a:stretch>
        </p:blipFill>
        <p:spPr>
          <a:xfrm>
            <a:off x="1432275" y="338950"/>
            <a:ext cx="7506800" cy="4338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2"/>
          <p:cNvSpPr txBox="1"/>
          <p:nvPr/>
        </p:nvSpPr>
        <p:spPr>
          <a:xfrm>
            <a:off x="5903100" y="4816500"/>
            <a:ext cx="3240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https://walkingarizona.blogspot.com/2012/08/mayan-textiles.html</a:t>
            </a:r>
            <a:endParaRPr sz="800"/>
          </a:p>
        </p:txBody>
      </p:sp>
      <p:pic>
        <p:nvPicPr>
          <p:cNvPr id="143" name="Google Shape;143;p32"/>
          <p:cNvPicPr preferRelativeResize="0"/>
          <p:nvPr/>
        </p:nvPicPr>
        <p:blipFill>
          <a:blip r:embed="rId3">
            <a:alphaModFix/>
          </a:blip>
          <a:stretch>
            <a:fillRect/>
          </a:stretch>
        </p:blipFill>
        <p:spPr>
          <a:xfrm>
            <a:off x="224200" y="327000"/>
            <a:ext cx="6744800" cy="4489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3"/>
          <p:cNvSpPr txBox="1"/>
          <p:nvPr>
            <p:ph type="title"/>
          </p:nvPr>
        </p:nvSpPr>
        <p:spPr>
          <a:xfrm>
            <a:off x="0" y="62550"/>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Century Gothic"/>
                <a:ea typeface="Century Gothic"/>
                <a:cs typeface="Century Gothic"/>
                <a:sym typeface="Century Gothic"/>
              </a:rPr>
              <a:t>Video Resources</a:t>
            </a:r>
            <a:endParaRPr sz="2400">
              <a:latin typeface="Century Gothic"/>
              <a:ea typeface="Century Gothic"/>
              <a:cs typeface="Century Gothic"/>
              <a:sym typeface="Century Gothic"/>
            </a:endParaRPr>
          </a:p>
        </p:txBody>
      </p:sp>
      <p:pic>
        <p:nvPicPr>
          <p:cNvPr descr="This is the Yabal cooperative in rural Mayan communities of Santa Catarina Ixtahuacan re-purposing plastic bag waste into beautiful handwoven textiles. The plastic bags are turned into threads that are then woven into the weft of the fabric and used to create traditional Mayan brocade artwork. The weft in naturally dyed cotton thread." id="149" name="Google Shape;149;p33" title="Plastic Bag Weaving">
            <a:hlinkClick r:id="rId3"/>
          </p:cNvPr>
          <p:cNvPicPr preferRelativeResize="0"/>
          <p:nvPr/>
        </p:nvPicPr>
        <p:blipFill>
          <a:blip r:embed="rId4">
            <a:alphaModFix/>
          </a:blip>
          <a:stretch>
            <a:fillRect/>
          </a:stretch>
        </p:blipFill>
        <p:spPr>
          <a:xfrm>
            <a:off x="193225" y="867875"/>
            <a:ext cx="3841400" cy="2881050"/>
          </a:xfrm>
          <a:prstGeom prst="rect">
            <a:avLst/>
          </a:prstGeom>
          <a:noFill/>
          <a:ln>
            <a:noFill/>
          </a:ln>
        </p:spPr>
      </p:pic>
      <p:sp>
        <p:nvSpPr>
          <p:cNvPr id="150" name="Google Shape;150;p33"/>
          <p:cNvSpPr txBox="1"/>
          <p:nvPr/>
        </p:nvSpPr>
        <p:spPr>
          <a:xfrm>
            <a:off x="2965075" y="3468275"/>
            <a:ext cx="2876700" cy="400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t/>
            </a:r>
            <a:endParaRPr>
              <a:latin typeface="Century Gothic"/>
              <a:ea typeface="Century Gothic"/>
              <a:cs typeface="Century Gothic"/>
              <a:sym typeface="Century Gothic"/>
            </a:endParaRPr>
          </a:p>
        </p:txBody>
      </p:sp>
      <p:sp>
        <p:nvSpPr>
          <p:cNvPr id="151" name="Google Shape;151;p33"/>
          <p:cNvSpPr txBox="1"/>
          <p:nvPr/>
        </p:nvSpPr>
        <p:spPr>
          <a:xfrm>
            <a:off x="6112150" y="4491200"/>
            <a:ext cx="270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a:p>
        </p:txBody>
      </p:sp>
      <p:pic>
        <p:nvPicPr>
          <p:cNvPr descr="Yabal's cooperative of 37 women weavers in the communities of Pacutama and Chuicutama in the Western Highlands of Guatemala handweave each cotton textile. Using the centuries-old technique of back-strap loom weaving, they weave masterful brocade embroideries into their fabrics using traditional designs and symbols that have been passed on from mother to daughter through generations." id="152" name="Google Shape;152;p33" title="Back-strap Loom Weaving">
            <a:hlinkClick r:id="rId5"/>
          </p:cNvPr>
          <p:cNvPicPr preferRelativeResize="0"/>
          <p:nvPr/>
        </p:nvPicPr>
        <p:blipFill>
          <a:blip r:embed="rId6">
            <a:alphaModFix/>
          </a:blip>
          <a:stretch>
            <a:fillRect/>
          </a:stretch>
        </p:blipFill>
        <p:spPr>
          <a:xfrm>
            <a:off x="4704375" y="1552425"/>
            <a:ext cx="4217966" cy="3163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