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5143500" cx="9144000"/>
  <p:notesSz cx="6858000" cy="9144000"/>
  <p:embeddedFontLst>
    <p:embeddedFont>
      <p:font typeface="Century Gothic"/>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font" Target="fonts/CenturyGothic-boldItalic.fntdata"/><Relationship Id="rId9" Type="http://schemas.openxmlformats.org/officeDocument/2006/relationships/font" Target="fonts/CenturyGothic-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CenturyGothic-regular.fntdata"/><Relationship Id="rId8" Type="http://schemas.openxmlformats.org/officeDocument/2006/relationships/font" Target="fonts/CenturyGothic-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59ec92317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59ec92317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		 	 	 		</a:t>
            </a:r>
            <a:endParaRPr/>
          </a:p>
          <a:p>
            <a:pPr indent="0" lvl="0" marL="0" rtl="0" algn="l">
              <a:spcBef>
                <a:spcPts val="1600"/>
              </a:spcBef>
              <a:spcAft>
                <a:spcPts val="0"/>
              </a:spcAft>
              <a:buClr>
                <a:schemeClr val="dk1"/>
              </a:buClr>
              <a:buSzPts val="1100"/>
              <a:buFont typeface="Arial"/>
              <a:buNone/>
            </a:pPr>
            <a:r>
              <a:rPr lang="en"/>
              <a:t>			 		</a:t>
            </a:r>
            <a:endParaRPr/>
          </a:p>
          <a:p>
            <a:pPr indent="0" lvl="0" marL="0" rtl="0" algn="l">
              <a:spcBef>
                <a:spcPts val="1600"/>
              </a:spcBef>
              <a:spcAft>
                <a:spcPts val="0"/>
              </a:spcAft>
              <a:buClr>
                <a:schemeClr val="dk1"/>
              </a:buClr>
              <a:buSzPts val="1100"/>
              <a:buFont typeface="Arial"/>
              <a:buNone/>
            </a:pPr>
            <a:r>
              <a:rPr lang="en"/>
              <a:t>		</a:t>
            </a:r>
            <a:endParaRPr/>
          </a:p>
          <a:p>
            <a:pPr indent="0" lvl="0" marL="0" rtl="0" algn="l">
              <a:spcBef>
                <a:spcPts val="1600"/>
              </a:spcBef>
              <a:spcAft>
                <a:spcPts val="0"/>
              </a:spcAft>
              <a:buClr>
                <a:schemeClr val="dk1"/>
              </a:buClr>
              <a:buSzPts val="1100"/>
              <a:buFont typeface="Arial"/>
              <a:buNone/>
            </a:pPr>
            <a:r>
              <a:rPr lang="en"/>
              <a:t>			 		</a:t>
            </a:r>
            <a:endParaRPr/>
          </a:p>
          <a:p>
            <a:pPr indent="0" lvl="0" marL="0" rtl="0" algn="l">
              <a:spcBef>
                <a:spcPts val="1600"/>
              </a:spcBef>
              <a:spcAft>
                <a:spcPts val="1600"/>
              </a:spcAft>
              <a:buNone/>
            </a:pPr>
            <a:r>
              <a:t/>
            </a:r>
            <a:endParaRPr/>
          </a:p>
        </p:txBody>
      </p:sp>
      <p:pic>
        <p:nvPicPr>
          <p:cNvPr id="55" name="Google Shape;55;p13"/>
          <p:cNvPicPr preferRelativeResize="0"/>
          <p:nvPr/>
        </p:nvPicPr>
        <p:blipFill rotWithShape="1">
          <a:blip r:embed="rId3">
            <a:alphaModFix/>
          </a:blip>
          <a:srcRect b="26664" l="0" r="0" t="3750"/>
          <a:stretch/>
        </p:blipFill>
        <p:spPr>
          <a:xfrm>
            <a:off x="1738463" y="156900"/>
            <a:ext cx="5667075" cy="3138700"/>
          </a:xfrm>
          <a:prstGeom prst="rect">
            <a:avLst/>
          </a:prstGeom>
          <a:noFill/>
          <a:ln>
            <a:noFill/>
          </a:ln>
        </p:spPr>
      </p:pic>
      <p:sp>
        <p:nvSpPr>
          <p:cNvPr id="56" name="Google Shape;56;p13"/>
          <p:cNvSpPr txBox="1"/>
          <p:nvPr>
            <p:ph idx="1" type="body"/>
          </p:nvPr>
        </p:nvSpPr>
        <p:spPr>
          <a:xfrm>
            <a:off x="472450" y="3295600"/>
            <a:ext cx="8520600" cy="1762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latin typeface="Century Gothic"/>
                <a:ea typeface="Century Gothic"/>
                <a:cs typeface="Century Gothic"/>
                <a:sym typeface="Century Gothic"/>
              </a:rPr>
              <a:t>It takes much less energy and creates less pollution to make new glass from old glass. The glass is crushed and remelted.  Next, recycled liquid glass is poured into formed machines and stamped into new glass products. The sad, lime, and soda ash don’t have to be dug again, which would waste natural resources and destroy forests and fields.</a:t>
            </a:r>
            <a:endParaRPr>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