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2094C4D-962B-4CBC-BA36-06C61CF4CB44}">
  <a:tblStyle styleId="{C2094C4D-962B-4CBC-BA36-06C61CF4CB4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9" Type="http://schemas.openxmlformats.org/officeDocument/2006/relationships/font" Target="fonts/CenturyGothic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691925" y="183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{C2094C4D-962B-4CBC-BA36-06C61CF4CB44}</a:tableStyleId>
              </a:tblPr>
              <a:tblGrid>
                <a:gridCol w="2489100"/>
                <a:gridCol w="5346550"/>
              </a:tblGrid>
              <a:tr h="3994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Think, Triad, Share</a:t>
                      </a:r>
                      <a:endParaRPr b="1" sz="1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63500" marB="63500" marR="63500" marL="63500">
                    <a:solidFill>
                      <a:srgbClr val="F3F3F3"/>
                    </a:solidFill>
                  </a:tcPr>
                </a:tc>
                <a:tc hMerge="1"/>
              </a:tr>
              <a:tr h="83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 typeface="Century Gothic"/>
                        <a:buAutoNum type="arabicPeriod"/>
                      </a:pPr>
                      <a:r>
                        <a:rPr lang="en" sz="1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Face one an</a:t>
                      </a:r>
                      <a:r>
                        <a:rPr lang="en" sz="1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other</a:t>
                      </a:r>
                      <a:r>
                        <a:rPr lang="en" sz="1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. </a:t>
                      </a:r>
                      <a:endParaRPr sz="1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63500" marB="63500" marR="63500" marL="63500" anchor="ctr">
                    <a:solidFill>
                      <a:srgbClr val="EFEFEF"/>
                    </a:solidFill>
                  </a:tcPr>
                </a:tc>
              </a:tr>
              <a:tr h="1021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2.   </a:t>
                      </a:r>
                      <a:r>
                        <a:rPr lang="en" sz="1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Think about your ideas. </a:t>
                      </a:r>
                      <a:endParaRPr sz="1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63500" marB="63500" marR="63500" marL="63500" anchor="ctr">
                    <a:solidFill>
                      <a:srgbClr val="EFEFEF"/>
                    </a:solidFill>
                  </a:tcPr>
                </a:tc>
              </a:tr>
              <a:tr h="1395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3.    </a:t>
                      </a:r>
                      <a:r>
                        <a:rPr lang="en" sz="1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“Discussion Starter” shares ideas.</a:t>
                      </a:r>
                      <a:endParaRPr sz="1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4.    Discuss ideas. Every person participates.</a:t>
                      </a:r>
                      <a:endParaRPr sz="1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63500" marB="63500" marR="63500" marL="63500" anchor="ctr">
                    <a:solidFill>
                      <a:srgbClr val="EFEFEF"/>
                    </a:solidFill>
                  </a:tcPr>
                </a:tc>
              </a:tr>
              <a:tr h="1124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 </a:t>
                      </a:r>
                      <a:endParaRPr sz="1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5. </a:t>
                      </a:r>
                      <a:r>
                        <a:rPr lang="en" sz="1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 The “Reporter” shares out.</a:t>
                      </a:r>
                      <a:endParaRPr sz="1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63500" marB="63500" marR="63500" marL="63500" anchor="ctr"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4075" y="4051925"/>
            <a:ext cx="666750" cy="695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31450" y="586400"/>
            <a:ext cx="1294725" cy="86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50175" y="1586925"/>
            <a:ext cx="1057275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406450" y="2750338"/>
            <a:ext cx="944712" cy="862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