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Century Gothic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enturyGothic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italic.fntdata"/><Relationship Id="rId6" Type="http://schemas.openxmlformats.org/officeDocument/2006/relationships/slide" Target="slides/slide1.xml"/><Relationship Id="rId18" Type="http://schemas.openxmlformats.org/officeDocument/2006/relationships/font" Target="fonts/CenturyGothic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poco%20com%C3%BAn" TargetMode="External"/><Relationship Id="rId3" Type="http://schemas.openxmlformats.org/officeDocument/2006/relationships/hyperlink" Target="https://www.spanishdict.com/pronunciation/poco%20com%C3%BAn" TargetMode="External"/><Relationship Id="rId4" Type="http://schemas.openxmlformats.org/officeDocument/2006/relationships/hyperlink" Target="https://www.spanishdict.com/pronunciation/poco%20com%C3%BAn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depender" TargetMode="External"/><Relationship Id="rId3" Type="http://schemas.openxmlformats.org/officeDocument/2006/relationships/hyperlink" Target="https://www.spanishdict.com/pronunciation/depender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antepasado" TargetMode="External"/><Relationship Id="rId3" Type="http://schemas.openxmlformats.org/officeDocument/2006/relationships/hyperlink" Target="https://www.spanishdict.com/pronunciation/antepasado" TargetMode="External"/><Relationship Id="rId4" Type="http://schemas.openxmlformats.org/officeDocument/2006/relationships/hyperlink" Target="https://www.spanishdict.com/pronunciation/antepasado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destruir" TargetMode="External"/><Relationship Id="rId3" Type="http://schemas.openxmlformats.org/officeDocument/2006/relationships/hyperlink" Target="https://www.spanishdict.com/pronunciation/destruir" TargetMode="External"/><Relationship Id="rId4" Type="http://schemas.openxmlformats.org/officeDocument/2006/relationships/hyperlink" Target="https://www.spanishdict.com/pronunciation/arruinar" TargetMode="External"/><Relationship Id="rId5" Type="http://schemas.openxmlformats.org/officeDocument/2006/relationships/hyperlink" Target="https://www.spanishdict.com/pronunciation/arruinar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futuro" TargetMode="External"/><Relationship Id="rId3" Type="http://schemas.openxmlformats.org/officeDocument/2006/relationships/hyperlink" Target="https://www.spanishdict.com/pronunciation/futuro" TargetMode="External"/><Relationship Id="rId4" Type="http://schemas.openxmlformats.org/officeDocument/2006/relationships/hyperlink" Target="https://www.spanishdict.com/pronunciation/futuro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strongly need and receive help from somebody or something in order to live and be well.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ancestor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older member of a family who lived a long time ago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destroy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ruin; to hurt or break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ruin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to destroy; to hurt or break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time that has not yet happened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rare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unusual,not often found or seen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0a85024d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d0a85024d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poco común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poh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-koh koh-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moon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unusual, not often found or seen.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”Rare.”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/r/ sound at the beginning of the word.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These are images from the book </a:t>
            </a:r>
            <a:r>
              <a:rPr i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World is Not a Rectangle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—do you remember it?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 learned that the buildings Zaha Hadid designed were rare or unusual. We don’t find many buildings like this in our city or around the world.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d0a85024d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d0a85024d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rare bird. We have none like this in Boston or even in Massachusetts. Scientists found it in the Philippines after many years of looking for one! It’s called a South Philippine Dwarf Kingfisher.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1 syllable.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“Rare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rare, rare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631cac4bc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631cac4bc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depender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deh-pehn-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dehr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 means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need and receive help from somebody or something in order to live and be well.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/d/ sound at the beginning of the word.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toddler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depends on grown up to eat. The toddler doesn’t yet know how to cook or even feed himself!</a:t>
            </a:r>
            <a:endParaRPr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31cac4bc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31cac4bc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Apples need rain to grow and turn into mature fruits. Apples depend on water to grow.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e-pend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2 syllables.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while clapping the syllables.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De-pend, de-pend, de-pend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31cac4b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31cac4b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ancestor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el antepasado, la antepasada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ahn-teh-pah-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sah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-doh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/ dah).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ancestor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older member of a family or someone who lived a long time ago.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ancestor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”A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ncestor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ancestor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/a/</a:t>
            </a:r>
            <a:r>
              <a:rPr lang="en" sz="16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ancestor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picture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ancestor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baby is in the arms of his great-grandmother. She is his ancestor. She is the grandmother of his mother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was born a long time ago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31cac4bc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31cac4bc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ancestor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ancestor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young woman has a picture of her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ancestors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home.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people were her grandfather and great-great-grandmother, who are no longer living.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ancestor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n-ces-tor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3 syllables.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ancestor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“A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n-ces-tor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an-ces-tor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an-ces-tor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31cac4bc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31cac4bc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destroy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Another word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they are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destruir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dehs-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trweer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arruinar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ah-rrwee-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5"/>
              </a:rPr>
              <a:t>nahr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estroy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ruin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 the same thing; they are synonyms. They mean to break.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destroy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estroy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destroy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/d/ sound at the beginning of the word.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destroy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 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”Ruin.”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/r/ sound at the beginning of the word.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destroy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ruin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machine is destroying the building. It is ruining the building.  People will no longer be able to live there.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3720db1e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3720db1e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destroy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ruin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destroy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ruin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picture a man is sawing a tree. He is destroying a tree and ruining the habitat of the animals who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 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tree.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destroy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Des-troy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2 syllables.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destroy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Des-troy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d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es-troy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d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es-troy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h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Ru-in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2 syllables.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Ru-in, ru-in, ru-in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3a7e32c1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b3a7e32c1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futuro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foo-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too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-roh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time that has not yet happened.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Future.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/f/ sound at the beginning of the word.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f.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We see a smiling baby now. We don’t know how this baby will be like as a child, in 10 years. We don’t know how this person will change in the future.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3a7e32c1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b3a7e32c1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picture shows a type of car we have now and a car of the future.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“Fu-ture.” 2 syllables.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Fu-ture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fu-ture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,f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u-ture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watch?v=B-WlMMl0g4k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bellybelly.com.au/baby/when-do-babies-start-talking/" TargetMode="External"/><Relationship Id="rId4" Type="http://schemas.openxmlformats.org/officeDocument/2006/relationships/image" Target="../media/image3.jpg"/><Relationship Id="rId5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9738" y="152400"/>
            <a:ext cx="3964523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239200"/>
            <a:ext cx="85206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rare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22"/>
          <p:cNvSpPr txBox="1"/>
          <p:nvPr/>
        </p:nvSpPr>
        <p:spPr>
          <a:xfrm>
            <a:off x="156525" y="4696250"/>
            <a:ext cx="86757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https://www.youtube.com/watch?v=B-WlMMl0g4k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, https://en.wikipedia.org/wiki/Signature_Towers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3450" y="1170100"/>
            <a:ext cx="2428557" cy="337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5875" y="1170100"/>
            <a:ext cx="2222225" cy="337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311700" y="190550"/>
            <a:ext cx="85206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rare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3"/>
          <p:cNvSpPr txBox="1"/>
          <p:nvPr/>
        </p:nvSpPr>
        <p:spPr>
          <a:xfrm>
            <a:off x="172275" y="4774350"/>
            <a:ext cx="88494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https://happymag.tv/this-super-rare-bird-has-been-photographed-for-the-first-time/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6025" y="1170050"/>
            <a:ext cx="5731938" cy="345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230100" y="200625"/>
            <a:ext cx="85206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depend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311700" y="4738250"/>
            <a:ext cx="83574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230100" y="4744100"/>
            <a:ext cx="8520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https://www.firstthingsfirst.org/parent-kit/starting-solid-food-solids/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3850" y="1183050"/>
            <a:ext cx="5753097" cy="340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155850"/>
            <a:ext cx="8520600" cy="8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depend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155875" y="4817200"/>
            <a:ext cx="7827300" cy="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http://appleharvester.blogspot.com/2010/09/apple-picking-day-9-rainy-mornings-and.html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8925" y="1240800"/>
            <a:ext cx="4471132" cy="335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143950"/>
            <a:ext cx="8520600" cy="8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ancestor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106750" y="4755300"/>
            <a:ext cx="87255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https://www.today.com/parents/cutest-photo-gallery-babies-meet-their-great-grandparents-t47596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4988" y="1017852"/>
            <a:ext cx="2834025" cy="34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190550"/>
            <a:ext cx="85206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ancestor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/>
        </p:nvSpPr>
        <p:spPr>
          <a:xfrm>
            <a:off x="172275" y="4774350"/>
            <a:ext cx="88494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https://www.cnn.com/2018/05/04/us/my-immigrant-ancestors-built-america-trnd/index.html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6550" y="1099200"/>
            <a:ext cx="3855778" cy="345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0575" y="1950263"/>
            <a:ext cx="3175975" cy="189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239200"/>
            <a:ext cx="85206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destroy - ruin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156525" y="4696250"/>
            <a:ext cx="86757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https://www.smithsonianmag.com/smart-news/rise-and-fall-wrecking-ball-180957752/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2925" y="1123325"/>
            <a:ext cx="5058156" cy="337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190550"/>
            <a:ext cx="85206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estroy - ruin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/>
        </p:nvSpPr>
        <p:spPr>
          <a:xfrm>
            <a:off x="172275" y="4774350"/>
            <a:ext cx="88494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https://www.npr.org/2012/09/06/160171565/guess-whos-chopping-down-the-amazon-now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1980538" y="1170050"/>
            <a:ext cx="5182915" cy="345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239200"/>
            <a:ext cx="85206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future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156525" y="4696250"/>
            <a:ext cx="86757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https://www.bellybelly.com.au/baby/when-do-babies-start-talking/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, https://en.m.wikipedia.org/wiki/File:Blue_question_mark_icon.svg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925" y="1472338"/>
            <a:ext cx="4438637" cy="231208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/>
        </p:nvSpPr>
        <p:spPr>
          <a:xfrm>
            <a:off x="1803975" y="3963288"/>
            <a:ext cx="1230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today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4474" y="1501175"/>
            <a:ext cx="2283250" cy="228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/>
        </p:nvSpPr>
        <p:spPr>
          <a:xfrm>
            <a:off x="6208150" y="3963288"/>
            <a:ext cx="1755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in 10 years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190550"/>
            <a:ext cx="85206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future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1"/>
          <p:cNvSpPr txBox="1"/>
          <p:nvPr/>
        </p:nvSpPr>
        <p:spPr>
          <a:xfrm>
            <a:off x="172275" y="4774350"/>
            <a:ext cx="88494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550" y="1552825"/>
            <a:ext cx="3377913" cy="190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5225" y="1552825"/>
            <a:ext cx="4437078" cy="190006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 txBox="1"/>
          <p:nvPr/>
        </p:nvSpPr>
        <p:spPr>
          <a:xfrm>
            <a:off x="1016975" y="3589275"/>
            <a:ext cx="2487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present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21"/>
          <p:cNvSpPr txBox="1"/>
          <p:nvPr/>
        </p:nvSpPr>
        <p:spPr>
          <a:xfrm>
            <a:off x="5622225" y="3589275"/>
            <a:ext cx="2344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future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