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recurso" TargetMode="External"/><Relationship Id="rId3" Type="http://schemas.openxmlformats.org/officeDocument/2006/relationships/hyperlink" Target="https://www.spanishdict.com/pronunciation/recurso" TargetMode="External"/><Relationship Id="rId4" Type="http://schemas.openxmlformats.org/officeDocument/2006/relationships/hyperlink" Target="https://www.spanishdict.com/pronunciation/recurso"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malgastar" TargetMode="External"/><Relationship Id="rId3" Type="http://schemas.openxmlformats.org/officeDocument/2006/relationships/hyperlink" Target="https://www.spanishdict.com/pronunciation/malgasta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energ%C3%ADa" TargetMode="External"/><Relationship Id="rId3" Type="http://schemas.openxmlformats.org/officeDocument/2006/relationships/hyperlink" Target="https://www.spanishdict.com/pronunciation/energ%C3%ADa" TargetMode="External"/><Relationship Id="rId4" Type="http://schemas.openxmlformats.org/officeDocument/2006/relationships/hyperlink" Target="https://www.spanishdict.com/pronunciation/energ%C3%AD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l%C3%ADquido" TargetMode="External"/><Relationship Id="rId3" Type="http://schemas.openxmlformats.org/officeDocument/2006/relationships/hyperlink" Target="https://www.spanishdict.com/pronunciation/l%C3%ADquido"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poluci%C3%B3n" TargetMode="External"/><Relationship Id="rId3" Type="http://schemas.openxmlformats.org/officeDocument/2006/relationships/hyperlink" Target="https://www.spanishdict.com/pronunciation/poluci%C3%B3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highlight>
                  <a:srgbClr val="FFFFFF"/>
                </a:highlight>
                <a:latin typeface="Calibri"/>
                <a:ea typeface="Calibri"/>
                <a:cs typeface="Calibri"/>
                <a:sym typeface="Calibri"/>
              </a:rPr>
              <a:t>waste:</a:t>
            </a:r>
            <a:r>
              <a:rPr b="1" lang="en" sz="1200">
                <a:highlight>
                  <a:srgbClr val="FFFFFF"/>
                </a:highlight>
                <a:latin typeface="Calibri"/>
                <a:ea typeface="Calibri"/>
                <a:cs typeface="Calibri"/>
                <a:sym typeface="Calibri"/>
              </a:rPr>
              <a:t> </a:t>
            </a:r>
            <a:r>
              <a:rPr lang="en" sz="1200">
                <a:solidFill>
                  <a:schemeClr val="dk1"/>
                </a:solidFill>
                <a:latin typeface="Calibri"/>
                <a:ea typeface="Calibri"/>
                <a:cs typeface="Calibri"/>
                <a:sym typeface="Calibri"/>
              </a:rPr>
              <a:t>to use in a careless way.  The opposite is save.</a:t>
            </a:r>
            <a:endParaRPr b="1" sz="1200">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highlight>
                  <a:srgbClr val="FFFFFF"/>
                </a:highlight>
                <a:latin typeface="Calibri"/>
                <a:ea typeface="Calibri"/>
                <a:cs typeface="Calibri"/>
                <a:sym typeface="Calibri"/>
              </a:rPr>
              <a:t>energy:</a:t>
            </a:r>
            <a:r>
              <a:rPr b="1" lang="en" sz="1200">
                <a:highlight>
                  <a:srgbClr val="FFFFFF"/>
                </a:highlight>
                <a:latin typeface="Calibri"/>
                <a:ea typeface="Calibri"/>
                <a:cs typeface="Calibri"/>
                <a:sym typeface="Calibri"/>
              </a:rPr>
              <a:t>  </a:t>
            </a:r>
            <a:r>
              <a:rPr lang="en" sz="1200">
                <a:solidFill>
                  <a:schemeClr val="dk1"/>
                </a:solidFill>
                <a:latin typeface="Calibri"/>
                <a:ea typeface="Calibri"/>
                <a:cs typeface="Calibri"/>
                <a:sym typeface="Calibri"/>
              </a:rPr>
              <a:t>the amount of power needed to make something</a:t>
            </a:r>
            <a:endParaRPr b="1" sz="1200">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highlight>
                  <a:srgbClr val="FFFFFF"/>
                </a:highlight>
                <a:latin typeface="Calibri"/>
                <a:ea typeface="Calibri"/>
                <a:cs typeface="Calibri"/>
                <a:sym typeface="Calibri"/>
              </a:rPr>
              <a:t>liquid: </a:t>
            </a:r>
            <a:r>
              <a:rPr lang="en" sz="1200">
                <a:solidFill>
                  <a:schemeClr val="dk1"/>
                </a:solidFill>
                <a:latin typeface="Calibri"/>
                <a:ea typeface="Calibri"/>
                <a:cs typeface="Calibri"/>
                <a:sym typeface="Calibri"/>
              </a:rPr>
              <a:t>a form of matter that flows easily and is neither a solid nor a gas. Liquid can take on the shape of any container it is poured into.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highlight>
                  <a:srgbClr val="FFFFFF"/>
                </a:highlight>
                <a:latin typeface="Calibri"/>
                <a:ea typeface="Calibri"/>
                <a:cs typeface="Calibri"/>
                <a:sym typeface="Calibri"/>
              </a:rPr>
              <a:t>pollution:</a:t>
            </a:r>
            <a:r>
              <a:rPr b="1" lang="en" sz="1200">
                <a:highlight>
                  <a:srgbClr val="FFFFFF"/>
                </a:highlight>
                <a:latin typeface="Calibri"/>
                <a:ea typeface="Calibri"/>
                <a:cs typeface="Calibri"/>
                <a:sym typeface="Calibri"/>
              </a:rPr>
              <a:t> </a:t>
            </a:r>
            <a:r>
              <a:rPr lang="en" sz="1200">
                <a:solidFill>
                  <a:schemeClr val="dk1"/>
                </a:solidFill>
                <a:latin typeface="Calibri"/>
                <a:ea typeface="Calibri"/>
                <a:cs typeface="Calibri"/>
                <a:sym typeface="Calibri"/>
              </a:rPr>
              <a:t>is what people create when they dirty the air, water, and land and turn it unhealthy</a:t>
            </a:r>
            <a:endParaRPr b="1"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resource:</a:t>
            </a:r>
            <a:r>
              <a:rPr b="1" lang="en" sz="1200">
                <a:latin typeface="Calibri"/>
                <a:ea typeface="Calibri"/>
                <a:cs typeface="Calibri"/>
                <a:sym typeface="Calibri"/>
              </a:rPr>
              <a:t> </a:t>
            </a:r>
            <a:r>
              <a:rPr lang="en" sz="1200">
                <a:solidFill>
                  <a:schemeClr val="dk1"/>
                </a:solidFill>
                <a:latin typeface="Calibri"/>
                <a:ea typeface="Calibri"/>
                <a:cs typeface="Calibri"/>
                <a:sym typeface="Calibri"/>
              </a:rPr>
              <a:t>a thing we use or need to make something</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b="1"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decb6636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decb6636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book is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recurso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rreh-</a:t>
            </a:r>
            <a:r>
              <a:rPr b="1" lang="en" sz="1600">
                <a:highlight>
                  <a:srgbClr val="FFFFFF"/>
                </a:highlight>
                <a:uFill>
                  <a:noFill/>
                </a:uFill>
                <a:latin typeface="Calibri"/>
                <a:ea typeface="Calibri"/>
                <a:cs typeface="Calibri"/>
                <a:sym typeface="Calibri"/>
                <a:hlinkClick r:id="rId3"/>
              </a:rPr>
              <a:t>koor</a:t>
            </a:r>
            <a:r>
              <a:rPr lang="en" sz="1600">
                <a:highlight>
                  <a:srgbClr val="FFFFFF"/>
                </a:highlight>
                <a:uFill>
                  <a:noFill/>
                </a:uFill>
                <a:latin typeface="Calibri"/>
                <a:ea typeface="Calibri"/>
                <a:cs typeface="Calibri"/>
                <a:sym typeface="Calibri"/>
                <a:hlinkClick r:id="rId4"/>
              </a:rPr>
              <a:t>-soh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A</a:t>
            </a:r>
            <a:r>
              <a:rPr b="1" lang="en" sz="1600">
                <a:solidFill>
                  <a:schemeClr val="dk1"/>
                </a:solidFill>
                <a:latin typeface="Calibri"/>
                <a:ea typeface="Calibri"/>
                <a:cs typeface="Calibri"/>
                <a:sym typeface="Calibri"/>
              </a:rPr>
              <a:t> resource</a:t>
            </a:r>
            <a:r>
              <a:rPr lang="en" sz="1600">
                <a:solidFill>
                  <a:schemeClr val="dk1"/>
                </a:solidFill>
                <a:latin typeface="Calibri"/>
                <a:ea typeface="Calibri"/>
                <a:cs typeface="Calibri"/>
                <a:sym typeface="Calibri"/>
              </a:rPr>
              <a:t> is a thing we use or need to make something.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”Resource.” When you say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I hear the /r/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r</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These are school resources. You use scissors, crayons, paper, and colored pens to create projects.</a:t>
            </a:r>
            <a:endParaRPr sz="16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decb6636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decb6636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Fish are a natural resource. We catch them to eat, and provide a healthy source of food.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“Re-source.”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Re-source</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re-source</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re-source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book is </a:t>
            </a:r>
            <a:r>
              <a:rPr b="1" lang="en" sz="1600">
                <a:solidFill>
                  <a:schemeClr val="dk1"/>
                </a:solidFill>
                <a:latin typeface="Calibri"/>
                <a:ea typeface="Calibri"/>
                <a:cs typeface="Calibri"/>
                <a:sym typeface="Calibri"/>
              </a:rPr>
              <a:t>waste.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malgastar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mahl-gahs-</a:t>
            </a:r>
            <a:r>
              <a:rPr b="1" lang="en" sz="1600">
                <a:highlight>
                  <a:srgbClr val="FFFFFF"/>
                </a:highlight>
                <a:uFill>
                  <a:noFill/>
                </a:uFill>
                <a:latin typeface="Calibri"/>
                <a:ea typeface="Calibri"/>
                <a:cs typeface="Calibri"/>
                <a:sym typeface="Calibri"/>
                <a:hlinkClick r:id="rId3"/>
              </a:rPr>
              <a:t>tahr</a:t>
            </a:r>
            <a:r>
              <a:rPr lang="en" sz="1600">
                <a:highlight>
                  <a:srgbClr val="FFFFFF"/>
                </a:highlight>
                <a:latin typeface="Calibri"/>
                <a:ea typeface="Calibri"/>
                <a:cs typeface="Calibri"/>
                <a:sym typeface="Calibri"/>
              </a:rPr>
              <a:t>).</a:t>
            </a:r>
            <a:endParaRPr sz="1600">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1B85E5"/>
              </a:solidFill>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Waste is something we do when we use more of something than we need. The opposite is save.</a:t>
            </a:r>
            <a:endParaRPr b="1" sz="20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waste</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I hear the /w/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w</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When we leave the faucet open and let the water run when we are not using it, we are wasting water. We are using water when we don’t need it.</a:t>
            </a:r>
            <a:endParaRPr>
              <a:solidFill>
                <a:srgbClr val="98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631cac4b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31cac4b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person has too much food. They cannot eat it all, and now they </a:t>
            </a:r>
            <a:r>
              <a:rPr lang="en" sz="1600">
                <a:solidFill>
                  <a:schemeClr val="dk1"/>
                </a:solidFill>
                <a:latin typeface="Calibri"/>
                <a:ea typeface="Calibri"/>
                <a:cs typeface="Calibri"/>
                <a:sym typeface="Calibri"/>
              </a:rPr>
              <a:t>throw</a:t>
            </a:r>
            <a:r>
              <a:rPr lang="en" sz="1600">
                <a:solidFill>
                  <a:schemeClr val="dk1"/>
                </a:solidFill>
                <a:latin typeface="Calibri"/>
                <a:ea typeface="Calibri"/>
                <a:cs typeface="Calibri"/>
                <a:sym typeface="Calibri"/>
              </a:rPr>
              <a:t> it in the trash. This person is wasting food that someone else could have eaten.</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a:t>
            </a:r>
            <a:r>
              <a:rPr lang="en" sz="1600">
                <a:solidFill>
                  <a:schemeClr val="dk1"/>
                </a:solidFill>
                <a:latin typeface="Calibri"/>
                <a:ea typeface="Calibri"/>
                <a:cs typeface="Calibri"/>
                <a:sym typeface="Calibri"/>
              </a:rPr>
              <a:t>aste</a:t>
            </a:r>
            <a:r>
              <a:rPr lang="en" sz="1600">
                <a:solidFill>
                  <a:schemeClr val="dk1"/>
                </a:solidFill>
                <a:latin typeface="Calibri"/>
                <a:ea typeface="Calibri"/>
                <a:cs typeface="Calibri"/>
                <a:sym typeface="Calibri"/>
              </a:rPr>
              <a:t>.”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waste</a:t>
            </a:r>
            <a:r>
              <a:rPr lang="en" sz="1600">
                <a:solidFill>
                  <a:schemeClr val="dk1"/>
                </a:solidFill>
                <a:latin typeface="Calibri"/>
                <a:ea typeface="Calibri"/>
                <a:cs typeface="Calibri"/>
                <a:sym typeface="Calibri"/>
              </a:rPr>
              <a:t> three times while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Waste, waste, waste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book is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lang="en" sz="1600">
                <a:latin typeface="Calibri"/>
                <a:ea typeface="Calibri"/>
                <a:cs typeface="Calibri"/>
                <a:sym typeface="Calibri"/>
              </a:rPr>
              <a:t> </a:t>
            </a:r>
            <a:r>
              <a:rPr b="1" lang="en" sz="1600">
                <a:highlight>
                  <a:srgbClr val="FFFFFF"/>
                </a:highlight>
                <a:latin typeface="Calibri"/>
                <a:ea typeface="Calibri"/>
                <a:cs typeface="Calibri"/>
                <a:sym typeface="Calibri"/>
              </a:rPr>
              <a:t>energía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eh-nehr-</a:t>
            </a:r>
            <a:r>
              <a:rPr b="1" lang="en" sz="1600">
                <a:highlight>
                  <a:srgbClr val="FFFFFF"/>
                </a:highlight>
                <a:uFill>
                  <a:noFill/>
                </a:uFill>
                <a:latin typeface="Calibri"/>
                <a:ea typeface="Calibri"/>
                <a:cs typeface="Calibri"/>
                <a:sym typeface="Calibri"/>
                <a:hlinkClick r:id="rId3"/>
              </a:rPr>
              <a:t>hee</a:t>
            </a:r>
            <a:r>
              <a:rPr lang="en" sz="1600">
                <a:highlight>
                  <a:srgbClr val="FFFFFF"/>
                </a:highlight>
                <a:uFill>
                  <a:noFill/>
                </a:uFill>
                <a:latin typeface="Calibri"/>
                <a:ea typeface="Calibri"/>
                <a:cs typeface="Calibri"/>
                <a:sym typeface="Calibri"/>
                <a:hlinkClick r:id="rId4"/>
              </a:rPr>
              <a:t>-ah</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is</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the amount of power needed to make or do something.</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”Energy.” When you say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I hear the </a:t>
            </a:r>
            <a:r>
              <a:rPr lang="en" sz="1600">
                <a:latin typeface="Calibri"/>
                <a:ea typeface="Calibri"/>
                <a:cs typeface="Calibri"/>
                <a:sym typeface="Calibri"/>
              </a:rPr>
              <a:t>/e/</a:t>
            </a:r>
            <a:r>
              <a:rPr lang="en" sz="1600">
                <a:solidFill>
                  <a:srgbClr val="980000"/>
                </a:solidFill>
                <a:latin typeface="Calibri"/>
                <a:ea typeface="Calibri"/>
                <a:cs typeface="Calibri"/>
                <a:sym typeface="Calibri"/>
              </a:rPr>
              <a:t> </a:t>
            </a:r>
            <a:r>
              <a:rPr lang="en" sz="1600">
                <a:solidFill>
                  <a:schemeClr val="dk1"/>
                </a:solidFill>
                <a:latin typeface="Calibri"/>
                <a:ea typeface="Calibri"/>
                <a:cs typeface="Calibri"/>
                <a:sym typeface="Calibri"/>
              </a:rPr>
              <a:t>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picture shows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The sun is a good source of energy, or power. These panels absorb sunlight and turn it into electricity. We use electric energy to charge our phones and computers, to have light when it is dark, to make refrigerators work, and much more.</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fire in this stove burner produces energy to cook a meal.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“E-ner-gy.” 3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E-ner-gy</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e-ner-gy</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e-ner-gy</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book is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líquido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lee</a:t>
            </a:r>
            <a:r>
              <a:rPr lang="en" sz="1600">
                <a:highlight>
                  <a:srgbClr val="FFFFFF"/>
                </a:highlight>
                <a:uFill>
                  <a:noFill/>
                </a:uFill>
                <a:latin typeface="Calibri"/>
                <a:ea typeface="Calibri"/>
                <a:cs typeface="Calibri"/>
                <a:sym typeface="Calibri"/>
                <a:hlinkClick r:id="rId3"/>
              </a:rPr>
              <a:t>-kee-doh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Liquid </a:t>
            </a:r>
            <a:r>
              <a:rPr lang="en" sz="1600">
                <a:solidFill>
                  <a:schemeClr val="dk1"/>
                </a:solidFill>
                <a:latin typeface="Calibri"/>
                <a:ea typeface="Calibri"/>
                <a:cs typeface="Calibri"/>
                <a:sym typeface="Calibri"/>
              </a:rPr>
              <a:t>is </a:t>
            </a:r>
            <a:r>
              <a:rPr lang="en" sz="1600">
                <a:solidFill>
                  <a:schemeClr val="dk1"/>
                </a:solidFill>
                <a:latin typeface="Calibri"/>
                <a:ea typeface="Calibri"/>
                <a:cs typeface="Calibri"/>
                <a:sym typeface="Calibri"/>
              </a:rPr>
              <a:t>a form of matter that flows easily and is neither a solid nor a gas. Liquid can take on the shape of any container it is poured into.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”Liquid.” When you say </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 I hear the /l/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l</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The water we drink is a liquid. It always takes the shape of the container we pour it into: a glass, a bottle, a saucepan, a bucket.</a:t>
            </a:r>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3720db1e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3720db1e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child is getting a liquid medicine. For some children a liquid is easier to swallow than a pill.</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highlight>
                  <a:srgbClr val="FFFFFF"/>
                </a:highlight>
                <a:latin typeface="Calibri"/>
                <a:ea typeface="Calibri"/>
                <a:cs typeface="Calibri"/>
                <a:sym typeface="Calibri"/>
              </a:rPr>
              <a:t>Li-quid</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lang="en" sz="1600">
                <a:solidFill>
                  <a:schemeClr val="dk1"/>
                </a:solidFill>
                <a:latin typeface="Calibri"/>
                <a:ea typeface="Calibri"/>
                <a:cs typeface="Calibri"/>
                <a:sym typeface="Calibri"/>
              </a:rPr>
              <a:t> </a:t>
            </a:r>
            <a:r>
              <a:rPr b="1" lang="en" sz="1600">
                <a:solidFill>
                  <a:schemeClr val="dk1"/>
                </a:solidFill>
                <a:latin typeface="Calibri"/>
                <a:ea typeface="Calibri"/>
                <a:cs typeface="Calibri"/>
                <a:sym typeface="Calibri"/>
              </a:rPr>
              <a:t>liquid</a:t>
            </a:r>
            <a:r>
              <a:rPr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highlight>
                  <a:schemeClr val="lt1"/>
                </a:highlight>
                <a:latin typeface="Calibri"/>
                <a:ea typeface="Calibri"/>
                <a:cs typeface="Calibri"/>
                <a:sym typeface="Calibri"/>
              </a:rPr>
              <a:t>Li-quid</a:t>
            </a:r>
            <a:r>
              <a:rPr lang="en" sz="1600">
                <a:solidFill>
                  <a:schemeClr val="dk1"/>
                </a:solidFill>
                <a:highlight>
                  <a:schemeClr val="lt1"/>
                </a:highlight>
                <a:latin typeface="Calibri"/>
                <a:ea typeface="Calibri"/>
                <a:cs typeface="Calibri"/>
                <a:sym typeface="Calibri"/>
              </a:rPr>
              <a:t>, l</a:t>
            </a:r>
            <a:r>
              <a:rPr lang="en" sz="1600">
                <a:solidFill>
                  <a:schemeClr val="dk1"/>
                </a:solidFill>
                <a:highlight>
                  <a:schemeClr val="lt1"/>
                </a:highlight>
                <a:latin typeface="Calibri"/>
                <a:ea typeface="Calibri"/>
                <a:cs typeface="Calibri"/>
                <a:sym typeface="Calibri"/>
              </a:rPr>
              <a:t>i-quid</a:t>
            </a:r>
            <a:r>
              <a:rPr lang="en" sz="1600">
                <a:solidFill>
                  <a:schemeClr val="dk1"/>
                </a:solidFill>
                <a:highlight>
                  <a:schemeClr val="lt1"/>
                </a:highlight>
                <a:latin typeface="Calibri"/>
                <a:ea typeface="Calibri"/>
                <a:cs typeface="Calibri"/>
                <a:sym typeface="Calibri"/>
              </a:rPr>
              <a:t>, l</a:t>
            </a:r>
            <a:r>
              <a:rPr lang="en" sz="1600">
                <a:solidFill>
                  <a:schemeClr val="dk1"/>
                </a:solidFill>
                <a:highlight>
                  <a:schemeClr val="lt1"/>
                </a:highlight>
                <a:latin typeface="Calibri"/>
                <a:ea typeface="Calibri"/>
                <a:cs typeface="Calibri"/>
                <a:sym typeface="Calibri"/>
              </a:rPr>
              <a:t>i-quid</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decb663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decb663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book is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polución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poh-loo-</a:t>
            </a:r>
            <a:r>
              <a:rPr b="1" lang="en" sz="1600">
                <a:highlight>
                  <a:srgbClr val="FFFFFF"/>
                </a:highlight>
                <a:uFill>
                  <a:noFill/>
                </a:uFill>
                <a:latin typeface="Calibri"/>
                <a:ea typeface="Calibri"/>
                <a:cs typeface="Calibri"/>
                <a:sym typeface="Calibri"/>
                <a:hlinkClick r:id="rId3"/>
              </a:rPr>
              <a:t>syohn</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what people create when we dirty the air, water, or land, making it unhealthy.</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I hear the /p/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p</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The trash creates pollution—it makes the place dirty and unhealthy for animals to live in and for people to enjoy.</a:t>
            </a:r>
            <a:endParaRPr sz="16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decb6636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decb6636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When there is pollution in the air, people wear masks to protect themselves. The air is unhealthy to breathe.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“Pol-lu-tion.” 3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pollution</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Pol-lu-tion</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pol-lu-tion</a:t>
            </a:r>
            <a:r>
              <a:rPr lang="en" sz="1600">
                <a:solidFill>
                  <a:schemeClr val="dk1"/>
                </a:solidFill>
                <a:highlight>
                  <a:schemeClr val="lt1"/>
                </a:highlight>
                <a:latin typeface="Calibri"/>
                <a:ea typeface="Calibri"/>
                <a:cs typeface="Calibri"/>
                <a:sym typeface="Calibri"/>
              </a:rPr>
              <a:t>, p</a:t>
            </a:r>
            <a:r>
              <a:rPr lang="en" sz="1600">
                <a:solidFill>
                  <a:schemeClr val="dk1"/>
                </a:solidFill>
                <a:latin typeface="Calibri"/>
                <a:ea typeface="Calibri"/>
                <a:cs typeface="Calibri"/>
                <a:sym typeface="Calibri"/>
              </a:rPr>
              <a:t>ol-lu-tion</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lveusa.com/brass-burners.html"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nn.com/2019/07/10/asia/china-wuhan-pollution-problems-intl-hnk/index.html" TargetMode="External"/><Relationship Id="rId4" Type="http://schemas.openxmlformats.org/officeDocument/2006/relationships/image" Target="../media/image10.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58063" y="152400"/>
            <a:ext cx="6027873" cy="483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resource</a:t>
            </a:r>
            <a:endParaRPr b="1" sz="4400">
              <a:latin typeface="Century Gothic"/>
              <a:ea typeface="Century Gothic"/>
              <a:cs typeface="Century Gothic"/>
              <a:sym typeface="Century Gothic"/>
            </a:endParaRPr>
          </a:p>
        </p:txBody>
      </p:sp>
      <p:sp>
        <p:nvSpPr>
          <p:cNvPr id="118" name="Google Shape;118;p22"/>
          <p:cNvSpPr txBox="1"/>
          <p:nvPr/>
        </p:nvSpPr>
        <p:spPr>
          <a:xfrm>
            <a:off x="156525" y="4882175"/>
            <a:ext cx="86757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https://www.superprof.co.uk/blog/help-support-a-deaf-child-with-this-handy-set-of-tips/</a:t>
            </a:r>
            <a:endParaRPr sz="800">
              <a:latin typeface="Century Gothic"/>
              <a:ea typeface="Century Gothic"/>
              <a:cs typeface="Century Gothic"/>
              <a:sym typeface="Century Gothic"/>
            </a:endParaRPr>
          </a:p>
        </p:txBody>
      </p:sp>
      <p:pic>
        <p:nvPicPr>
          <p:cNvPr id="119" name="Google Shape;119;p22"/>
          <p:cNvPicPr preferRelativeResize="0"/>
          <p:nvPr/>
        </p:nvPicPr>
        <p:blipFill>
          <a:blip r:embed="rId3">
            <a:alphaModFix/>
          </a:blip>
          <a:stretch>
            <a:fillRect/>
          </a:stretch>
        </p:blipFill>
        <p:spPr>
          <a:xfrm>
            <a:off x="2041675" y="1170100"/>
            <a:ext cx="5060626" cy="337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resource</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25" name="Google Shape;125;p23"/>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https://www.veganfoodandliving.com/why-vegan/animal-impact/fishing-nets-make-up-almost-half-of-ocean-plastic-pollution/</a:t>
            </a:r>
            <a:endParaRPr sz="800">
              <a:latin typeface="Century Gothic"/>
              <a:ea typeface="Century Gothic"/>
              <a:cs typeface="Century Gothic"/>
              <a:sym typeface="Century Gothic"/>
            </a:endParaRPr>
          </a:p>
        </p:txBody>
      </p:sp>
      <p:pic>
        <p:nvPicPr>
          <p:cNvPr id="126" name="Google Shape;126;p23"/>
          <p:cNvPicPr preferRelativeResize="0"/>
          <p:nvPr/>
        </p:nvPicPr>
        <p:blipFill>
          <a:blip r:embed="rId3">
            <a:alphaModFix/>
          </a:blip>
          <a:stretch>
            <a:fillRect/>
          </a:stretch>
        </p:blipFill>
        <p:spPr>
          <a:xfrm>
            <a:off x="2864700" y="1170050"/>
            <a:ext cx="3280021" cy="345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30100" y="200625"/>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waste</a:t>
            </a:r>
            <a:endParaRPr b="1" sz="4400">
              <a:latin typeface="Century Gothic"/>
              <a:ea typeface="Century Gothic"/>
              <a:cs typeface="Century Gothic"/>
              <a:sym typeface="Century Gothic"/>
            </a:endParaRPr>
          </a:p>
        </p:txBody>
      </p:sp>
      <p:sp>
        <p:nvSpPr>
          <p:cNvPr id="60" name="Google Shape;60;p14"/>
          <p:cNvSpPr txBox="1"/>
          <p:nvPr/>
        </p:nvSpPr>
        <p:spPr>
          <a:xfrm>
            <a:off x="311700" y="4738250"/>
            <a:ext cx="83574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entury Gothic"/>
              <a:ea typeface="Century Gothic"/>
              <a:cs typeface="Century Gothic"/>
              <a:sym typeface="Century Gothic"/>
            </a:endParaRPr>
          </a:p>
        </p:txBody>
      </p:sp>
      <p:sp>
        <p:nvSpPr>
          <p:cNvPr id="61" name="Google Shape;61;p14"/>
          <p:cNvSpPr txBox="1"/>
          <p:nvPr/>
        </p:nvSpPr>
        <p:spPr>
          <a:xfrm>
            <a:off x="230100" y="4732400"/>
            <a:ext cx="8520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https://www.chesterpaul.com/blog/3-effective-ways-companies-can-combat-water-waste/</a:t>
            </a:r>
            <a:endParaRPr sz="800">
              <a:latin typeface="Century Gothic"/>
              <a:ea typeface="Century Gothic"/>
              <a:cs typeface="Century Gothic"/>
              <a:sym typeface="Century Gothic"/>
            </a:endParaRPr>
          </a:p>
        </p:txBody>
      </p:sp>
      <p:pic>
        <p:nvPicPr>
          <p:cNvPr id="62" name="Google Shape;62;p14"/>
          <p:cNvPicPr preferRelativeResize="0"/>
          <p:nvPr/>
        </p:nvPicPr>
        <p:blipFill>
          <a:blip r:embed="rId3">
            <a:alphaModFix/>
          </a:blip>
          <a:stretch>
            <a:fillRect/>
          </a:stretch>
        </p:blipFill>
        <p:spPr>
          <a:xfrm>
            <a:off x="1932500" y="1027725"/>
            <a:ext cx="5115799" cy="339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155850"/>
            <a:ext cx="85206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waste</a:t>
            </a:r>
            <a:endParaRPr b="1" sz="4400">
              <a:latin typeface="Century Gothic"/>
              <a:ea typeface="Century Gothic"/>
              <a:cs typeface="Century Gothic"/>
              <a:sym typeface="Century Gothic"/>
            </a:endParaRPr>
          </a:p>
        </p:txBody>
      </p:sp>
      <p:sp>
        <p:nvSpPr>
          <p:cNvPr id="68" name="Google Shape;68;p15"/>
          <p:cNvSpPr txBox="1"/>
          <p:nvPr/>
        </p:nvSpPr>
        <p:spPr>
          <a:xfrm>
            <a:off x="155875" y="4675900"/>
            <a:ext cx="7827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latin typeface="Century Gothic"/>
                <a:ea typeface="Century Gothic"/>
                <a:cs typeface="Century Gothic"/>
                <a:sym typeface="Century Gothic"/>
              </a:rPr>
              <a:t>https://www.newfoodmagazine.com/article/107809/waste-not-want-not/</a:t>
            </a:r>
            <a:endParaRPr sz="800">
              <a:latin typeface="Century Gothic"/>
              <a:ea typeface="Century Gothic"/>
              <a:cs typeface="Century Gothic"/>
              <a:sym typeface="Century Gothic"/>
            </a:endParaRPr>
          </a:p>
        </p:txBody>
      </p:sp>
      <p:pic>
        <p:nvPicPr>
          <p:cNvPr id="69" name="Google Shape;69;p15"/>
          <p:cNvPicPr preferRelativeResize="0"/>
          <p:nvPr/>
        </p:nvPicPr>
        <p:blipFill>
          <a:blip r:embed="rId3">
            <a:alphaModFix/>
          </a:blip>
          <a:stretch>
            <a:fillRect/>
          </a:stretch>
        </p:blipFill>
        <p:spPr>
          <a:xfrm>
            <a:off x="2036700" y="1017750"/>
            <a:ext cx="5070576" cy="3374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energy</a:t>
            </a:r>
            <a:endParaRPr b="1" sz="4400">
              <a:latin typeface="Century Gothic"/>
              <a:ea typeface="Century Gothic"/>
              <a:cs typeface="Century Gothic"/>
              <a:sym typeface="Century Gothic"/>
            </a:endParaRPr>
          </a:p>
        </p:txBody>
      </p:sp>
      <p:sp>
        <p:nvSpPr>
          <p:cNvPr id="75" name="Google Shape;75;p16"/>
          <p:cNvSpPr txBox="1"/>
          <p:nvPr/>
        </p:nvSpPr>
        <p:spPr>
          <a:xfrm>
            <a:off x="106750" y="4755300"/>
            <a:ext cx="87255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latin typeface="Century Gothic"/>
                <a:ea typeface="Century Gothic"/>
                <a:cs typeface="Century Gothic"/>
                <a:sym typeface="Century Gothic"/>
              </a:rPr>
              <a:t>https://uptothepoint.com/solar-panels-cheapest-renewable-source-energy/</a:t>
            </a:r>
            <a:endParaRPr sz="800">
              <a:latin typeface="Century Gothic"/>
              <a:ea typeface="Century Gothic"/>
              <a:cs typeface="Century Gothic"/>
              <a:sym typeface="Century Gothic"/>
            </a:endParaRPr>
          </a:p>
        </p:txBody>
      </p:sp>
      <p:pic>
        <p:nvPicPr>
          <p:cNvPr id="76" name="Google Shape;76;p16"/>
          <p:cNvPicPr preferRelativeResize="0"/>
          <p:nvPr/>
        </p:nvPicPr>
        <p:blipFill>
          <a:blip r:embed="rId3">
            <a:alphaModFix/>
          </a:blip>
          <a:stretch>
            <a:fillRect/>
          </a:stretch>
        </p:blipFill>
        <p:spPr>
          <a:xfrm>
            <a:off x="1984338" y="1170050"/>
            <a:ext cx="5175322" cy="34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energy</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82" name="Google Shape;82;p17"/>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u="sng">
                <a:latin typeface="Century Gothic"/>
                <a:ea typeface="Century Gothic"/>
                <a:cs typeface="Century Gothic"/>
                <a:sym typeface="Century Gothic"/>
                <a:hlinkClick r:id="rId3"/>
              </a:rPr>
              <a:t>https://www.ilveusa.com/brass-burners.html</a:t>
            </a:r>
            <a:r>
              <a:rPr lang="en" sz="800" u="sng">
                <a:latin typeface="Century Gothic"/>
                <a:ea typeface="Century Gothic"/>
                <a:cs typeface="Century Gothic"/>
                <a:sym typeface="Century Gothic"/>
              </a:rPr>
              <a:t>          </a:t>
            </a:r>
            <a:endParaRPr sz="800" u="sng">
              <a:latin typeface="Century Gothic"/>
              <a:ea typeface="Century Gothic"/>
              <a:cs typeface="Century Gothic"/>
              <a:sym typeface="Century Gothic"/>
            </a:endParaRPr>
          </a:p>
        </p:txBody>
      </p:sp>
      <p:pic>
        <p:nvPicPr>
          <p:cNvPr id="83" name="Google Shape;83;p17"/>
          <p:cNvPicPr preferRelativeResize="0"/>
          <p:nvPr/>
        </p:nvPicPr>
        <p:blipFill>
          <a:blip r:embed="rId4">
            <a:alphaModFix/>
          </a:blip>
          <a:stretch>
            <a:fillRect/>
          </a:stretch>
        </p:blipFill>
        <p:spPr>
          <a:xfrm>
            <a:off x="3167287" y="1230425"/>
            <a:ext cx="2460288" cy="30999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liquid</a:t>
            </a:r>
            <a:endParaRPr b="1" sz="4400">
              <a:latin typeface="Century Gothic"/>
              <a:ea typeface="Century Gothic"/>
              <a:cs typeface="Century Gothic"/>
              <a:sym typeface="Century Gothic"/>
            </a:endParaRPr>
          </a:p>
        </p:txBody>
      </p:sp>
      <p:sp>
        <p:nvSpPr>
          <p:cNvPr id="89" name="Google Shape;89;p18"/>
          <p:cNvSpPr txBox="1"/>
          <p:nvPr/>
        </p:nvSpPr>
        <p:spPr>
          <a:xfrm>
            <a:off x="156525" y="4696250"/>
            <a:ext cx="8675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https://www.verywellhealth.com/medical-diets-and-ibd-1942698</a:t>
            </a:r>
            <a:endParaRPr sz="800">
              <a:latin typeface="Century Gothic"/>
              <a:ea typeface="Century Gothic"/>
              <a:cs typeface="Century Gothic"/>
              <a:sym typeface="Century Gothic"/>
            </a:endParaRPr>
          </a:p>
        </p:txBody>
      </p:sp>
      <p:pic>
        <p:nvPicPr>
          <p:cNvPr id="90" name="Google Shape;90;p18"/>
          <p:cNvPicPr preferRelativeResize="0"/>
          <p:nvPr/>
        </p:nvPicPr>
        <p:blipFill>
          <a:blip r:embed="rId3">
            <a:alphaModFix/>
          </a:blip>
          <a:stretch>
            <a:fillRect/>
          </a:stretch>
        </p:blipFill>
        <p:spPr>
          <a:xfrm>
            <a:off x="1885288" y="1155400"/>
            <a:ext cx="5218175" cy="306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liquid</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6" name="Google Shape;96;p19"/>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https://www.healthychildren.org/English/safety-prevention/at-home/medication-safety/Pages/Using-Liquid-Medicines.aspx</a:t>
            </a:r>
            <a:endParaRPr sz="800">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1284475" y="1170050"/>
            <a:ext cx="6575049" cy="345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pollution</a:t>
            </a:r>
            <a:endParaRPr b="1" sz="4400">
              <a:latin typeface="Century Gothic"/>
              <a:ea typeface="Century Gothic"/>
              <a:cs typeface="Century Gothic"/>
              <a:sym typeface="Century Gothic"/>
            </a:endParaRPr>
          </a:p>
        </p:txBody>
      </p:sp>
      <p:sp>
        <p:nvSpPr>
          <p:cNvPr id="103" name="Google Shape;103;p20"/>
          <p:cNvSpPr txBox="1"/>
          <p:nvPr/>
        </p:nvSpPr>
        <p:spPr>
          <a:xfrm>
            <a:off x="156525" y="4882175"/>
            <a:ext cx="86757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https://www.history.com/topics/natural-disasters-and-environment/water-and-air-pollution</a:t>
            </a:r>
            <a:endParaRPr sz="800">
              <a:latin typeface="Century Gothic"/>
              <a:ea typeface="Century Gothic"/>
              <a:cs typeface="Century Gothic"/>
              <a:sym typeface="Century Gothic"/>
            </a:endParaRPr>
          </a:p>
        </p:txBody>
      </p:sp>
      <p:pic>
        <p:nvPicPr>
          <p:cNvPr id="104" name="Google Shape;104;p20"/>
          <p:cNvPicPr preferRelativeResize="0"/>
          <p:nvPr/>
        </p:nvPicPr>
        <p:blipFill>
          <a:blip r:embed="rId3">
            <a:alphaModFix/>
          </a:blip>
          <a:stretch>
            <a:fillRect/>
          </a:stretch>
        </p:blipFill>
        <p:spPr>
          <a:xfrm>
            <a:off x="2885125" y="1170100"/>
            <a:ext cx="3373749" cy="3373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pollution</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0" name="Google Shape;110;p21"/>
          <p:cNvSpPr txBox="1"/>
          <p:nvPr/>
        </p:nvSpPr>
        <p:spPr>
          <a:xfrm>
            <a:off x="0" y="4707850"/>
            <a:ext cx="9021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uFill>
                  <a:noFill/>
                </a:uFill>
                <a:latin typeface="Century Gothic"/>
                <a:ea typeface="Century Gothic"/>
                <a:cs typeface="Century Gothic"/>
                <a:sym typeface="Century Gothic"/>
                <a:hlinkClick r:id="rId3"/>
              </a:rPr>
              <a:t>https://www.cnn.com/2019/07/10/asia/china-wuhan-pollution-problems-intl-hnk/index.html</a:t>
            </a:r>
            <a:r>
              <a:rPr lang="en" sz="800">
                <a:latin typeface="Century Gothic"/>
                <a:ea typeface="Century Gothic"/>
                <a:cs typeface="Century Gothic"/>
                <a:sym typeface="Century Gothic"/>
              </a:rPr>
              <a:t> , https://www.dnaindia.com/world/report-china-winning-the-battle-against-smog-life-expectancy-could-rise-by-2-years-us-study-2593472</a:t>
            </a:r>
            <a:endParaRPr sz="800">
              <a:latin typeface="Century Gothic"/>
              <a:ea typeface="Century Gothic"/>
              <a:cs typeface="Century Gothic"/>
              <a:sym typeface="Century Gothic"/>
            </a:endParaRPr>
          </a:p>
        </p:txBody>
      </p:sp>
      <p:pic>
        <p:nvPicPr>
          <p:cNvPr id="111" name="Google Shape;111;p21"/>
          <p:cNvPicPr preferRelativeResize="0"/>
          <p:nvPr/>
        </p:nvPicPr>
        <p:blipFill>
          <a:blip r:embed="rId4">
            <a:alphaModFix/>
          </a:blip>
          <a:stretch>
            <a:fillRect/>
          </a:stretch>
        </p:blipFill>
        <p:spPr>
          <a:xfrm>
            <a:off x="1529863" y="1170050"/>
            <a:ext cx="6134233" cy="3451900"/>
          </a:xfrm>
          <a:prstGeom prst="rect">
            <a:avLst/>
          </a:prstGeom>
          <a:noFill/>
          <a:ln>
            <a:noFill/>
          </a:ln>
        </p:spPr>
      </p:pic>
      <p:pic>
        <p:nvPicPr>
          <p:cNvPr id="112" name="Google Shape;112;p21"/>
          <p:cNvPicPr preferRelativeResize="0"/>
          <p:nvPr/>
        </p:nvPicPr>
        <p:blipFill>
          <a:blip r:embed="rId5">
            <a:alphaModFix/>
          </a:blip>
          <a:stretch>
            <a:fillRect/>
          </a:stretch>
        </p:blipFill>
        <p:spPr>
          <a:xfrm>
            <a:off x="5301900" y="2897913"/>
            <a:ext cx="2362200" cy="172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