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Roboto"/>
      <p:regular r:id="rId17"/>
      <p:bold r:id="rId18"/>
      <p:italic r:id="rId19"/>
      <p:boldItalic r:id="rId20"/>
    </p:embeddedFont>
    <p:embeddedFont>
      <p:font typeface="Century Gothic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Italic.fntdata"/><Relationship Id="rId11" Type="http://schemas.openxmlformats.org/officeDocument/2006/relationships/slide" Target="slides/slide6.xml"/><Relationship Id="rId22" Type="http://schemas.openxmlformats.org/officeDocument/2006/relationships/font" Target="fonts/CenturyGothic-bold.fntdata"/><Relationship Id="rId10" Type="http://schemas.openxmlformats.org/officeDocument/2006/relationships/slide" Target="slides/slide5.xml"/><Relationship Id="rId21" Type="http://schemas.openxmlformats.org/officeDocument/2006/relationships/font" Target="fonts/CenturyGothic-regular.fntdata"/><Relationship Id="rId13" Type="http://schemas.openxmlformats.org/officeDocument/2006/relationships/slide" Target="slides/slide8.xml"/><Relationship Id="rId24" Type="http://schemas.openxmlformats.org/officeDocument/2006/relationships/font" Target="fonts/CenturyGothic-boldItalic.fntdata"/><Relationship Id="rId12" Type="http://schemas.openxmlformats.org/officeDocument/2006/relationships/slide" Target="slides/slide7.xml"/><Relationship Id="rId23" Type="http://schemas.openxmlformats.org/officeDocument/2006/relationships/font" Target="fonts/CenturyGothic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italic.fntdata"/><Relationship Id="rId6" Type="http://schemas.openxmlformats.org/officeDocument/2006/relationships/slide" Target="slides/slide1.xml"/><Relationship Id="rId18" Type="http://schemas.openxmlformats.org/officeDocument/2006/relationships/font" Target="fonts/Robo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panishdict.com/pronunciation/aburrido" TargetMode="External"/><Relationship Id="rId3" Type="http://schemas.openxmlformats.org/officeDocument/2006/relationships/hyperlink" Target="https://www.spanishdict.com/pronunciation/aburrido" TargetMode="External"/><Relationship Id="rId4" Type="http://schemas.openxmlformats.org/officeDocument/2006/relationships/hyperlink" Target="https://www.spanishdict.com/pronunciation/aburrido" TargetMode="Externa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panishdict.com/pronunciation/tejer" TargetMode="External"/><Relationship Id="rId3" Type="http://schemas.openxmlformats.org/officeDocument/2006/relationships/hyperlink" Target="https://www.spanishdict.com/pronunciation/tejer" TargetMode="Externa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panishdict.com/pronunciation/hilo" TargetMode="External"/><Relationship Id="rId3" Type="http://schemas.openxmlformats.org/officeDocument/2006/relationships/hyperlink" Target="https://www.spanishdict.com/pronunciation/hilo" TargetMode="Externa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panishdict.com/pronunciation/telar" TargetMode="External"/><Relationship Id="rId3" Type="http://schemas.openxmlformats.org/officeDocument/2006/relationships/hyperlink" Target="https://www.spanishdict.com/pronunciation/telar" TargetMode="Externa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panishdict.com/pronunciation/tirar%20basura" TargetMode="External"/><Relationship Id="rId3" Type="http://schemas.openxmlformats.org/officeDocument/2006/relationships/hyperlink" Target="https://www.spanishdict.com/pronunciation/tirar%20basura" TargetMode="External"/><Relationship Id="rId4" Type="http://schemas.openxmlformats.org/officeDocument/2006/relationships/hyperlink" Target="https://www.spanishdict.com/pronunciation/tirar%20basura" TargetMode="External"/><Relationship Id="rId5" Type="http://schemas.openxmlformats.org/officeDocument/2006/relationships/hyperlink" Target="https://www.spanishdict.com/pronunciation/tirar%20basura" TargetMode="External"/><Relationship Id="rId6" Type="http://schemas.openxmlformats.org/officeDocument/2006/relationships/hyperlink" Target="https://www.spanishdict.com/pronunciation/tirar%20basura" TargetMode="Externa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weave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to make (fabric) by passing threads or strips over and under each other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thread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a fine cord used in sewing and weaving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loom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a machine for weaving cloth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litter (v)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to make messy by scattering trash or other objects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dull:</a:t>
            </a: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interesting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db24c72395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db24c72395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word in the story is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dull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Spanish it is </a:t>
            </a:r>
            <a:r>
              <a:rPr b="1" lang="en" sz="16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aburrido </a:t>
            </a: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ah-boo-</a:t>
            </a:r>
            <a:r>
              <a:rPr b="1" lang="en" sz="1600">
                <a:solidFill>
                  <a:schemeClr val="dk1"/>
                </a:solidFill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rree</a:t>
            </a: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-doh</a:t>
            </a: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" sz="16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ull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not interesting.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Let’s say the word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dull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together. Ready?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”Dull.” When you say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dull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 hear the /d/ sound at the beginning of the word.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Look,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dull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begins with the letter d.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 picture that shows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dull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The beige cloth is dull, doesn’t have much interest.  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db24c72395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db24c72395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another picture of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dull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does this picture show the meaning of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dull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Turn and talk to your partner.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girl has a dull expression. She seems bored.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 syllables are in the word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dull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Let’s find out by clapping. Ready?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“Dull.” 1 syllable.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Now, let’s say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dull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three times by clapping the syllables. Ready? 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“Dull, dull, dull.”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631cac4bcf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631cac4bcf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word in the story is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weave.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Spanish it is </a:t>
            </a:r>
            <a:r>
              <a:rPr b="1"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tejer </a:t>
            </a:r>
            <a:r>
              <a:rPr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" sz="1600"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2"/>
              </a:rPr>
              <a:t>teh-</a:t>
            </a:r>
            <a:r>
              <a:rPr b="1" lang="en" sz="1600"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/>
              </a:rPr>
              <a:t>hehr</a:t>
            </a:r>
            <a:r>
              <a:rPr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weave is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make something such as fabric by passing threads or strips over and under each other.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Let’s say the word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weave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together. Ready?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”Weave.” When you say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weave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 hear the /w/ sound at the beginning of the word.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Look,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weave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begins with the letter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 picture that shows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weave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Someone weaves a piece of cloth.  This person is passing threads over and under, over and under in a pattern to create the design and make a strong piece of cloth. </a:t>
            </a:r>
            <a:endParaRPr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631cac4bcf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631cac4bcf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another picture of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weave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does this picture show the meaning of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weave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Turn and talk to your partner.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person is weaving a basket using fibers from some kind of plant.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 syllables are in the word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weave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Let’s find out by clapping. Ready?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“Weave.” 1 syllable.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Now, let’s say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weave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three times while clapping the syllables. Ready?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Weave, weave, weave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631cac4bc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631cac4bc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Another word in the story is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thread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Spanish it is</a:t>
            </a: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hilo </a:t>
            </a:r>
            <a:r>
              <a:rPr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b="1" lang="en" sz="1600"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2"/>
              </a:rPr>
              <a:t>ee</a:t>
            </a:r>
            <a:r>
              <a:rPr lang="en" sz="1600"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/>
              </a:rPr>
              <a:t>-loh</a:t>
            </a:r>
            <a:r>
              <a:rPr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).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hread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fine cord, or string, used in sewing and weaving.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Let’s say the word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thread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together. Ready?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”Thread.” When you say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thread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 hear the </a:t>
            </a: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/th/</a:t>
            </a:r>
            <a:r>
              <a:rPr lang="en" sz="16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sound at the beginning of the word.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Look,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thread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begins with the digraph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picture shows spools of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thread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Thread is dyed many different colors. When some people sew buttons on a shirt they like to match the color of the thread with that of the button. Some prefer a contrasting, or different, color thread.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631cac4bcf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631cac4bcf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another picture of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thread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does this picture show the meaning of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thread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Turn and talk to your partner.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are four different colored threads in this work: green, yellow, orange, and red.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 syllables are in the word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thread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Let’s find out by clapping. Ready?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“Thread.” 1 syllable.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Now, let’s say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thread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three times by clapping the syllables. Ready? 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Thread</a:t>
            </a:r>
            <a:r>
              <a:rPr lang="en" sz="16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thread</a:t>
            </a:r>
            <a:r>
              <a:rPr lang="en" sz="16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thread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631cac4bcf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631cac4bcf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word in the story is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loom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Spanish it is </a:t>
            </a:r>
            <a:r>
              <a:rPr b="1"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telar </a:t>
            </a:r>
            <a:r>
              <a:rPr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" sz="1600"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2"/>
              </a:rPr>
              <a:t>teh-</a:t>
            </a:r>
            <a:r>
              <a:rPr b="1" lang="en" sz="1600"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/>
              </a:rPr>
              <a:t>lahr</a:t>
            </a:r>
            <a:r>
              <a:rPr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" sz="16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5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 </a:t>
            </a:r>
            <a:r>
              <a:rPr b="1" lang="en" sz="135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loom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machine for weaving cloth. Looms can be powered by people or by electricity.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Let’s say the word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loom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together. Ready?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”Loom.” When you say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loom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 hear the /l/ sound at the beginning of the word.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Look,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loom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begins with the letter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 picture that shows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loom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This is a wooden floor loom. People use these looms to weave cloth and to make rugs, towels, scarves, and other things by hand. 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b3720db1e0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b3720db1e0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another picture of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loom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does this picture show the meaning of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loom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Turn and talk to your partner.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children are using a standing loom. They are weaving threads under and over and helping each other make a piece of cloth.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 syllables are in the word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loom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Let’s find out by clapping. Ready?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Loom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 1 syllable.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Now, let’s say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loom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three times by clapping the syllables. Ready? 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" sz="16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Loom, loom, loom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b3a7e32c16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b3a7e32c16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word in the story is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litter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Spanish it is </a:t>
            </a:r>
            <a:r>
              <a:rPr b="1"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tirar basura </a:t>
            </a:r>
            <a:r>
              <a:rPr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" sz="1600"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2"/>
              </a:rPr>
              <a:t>tee-</a:t>
            </a:r>
            <a:r>
              <a:rPr b="1" lang="en" sz="1600"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/>
              </a:rPr>
              <a:t>rahr</a:t>
            </a:r>
            <a:r>
              <a:rPr lang="en" sz="1600"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4"/>
              </a:rPr>
              <a:t> bah-</a:t>
            </a:r>
            <a:r>
              <a:rPr b="1" lang="en" sz="1600"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5"/>
              </a:rPr>
              <a:t>soo</a:t>
            </a:r>
            <a:r>
              <a:rPr lang="en" sz="1600"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6"/>
              </a:rPr>
              <a:t>-rah</a:t>
            </a:r>
            <a:r>
              <a:rPr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" sz="16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itter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to make a place messy by scattering trash or other objects.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Let’s say the word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litter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together. Ready?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”Litt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 When you say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litter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 hear the /l/ sound at the beginning of the word.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Look,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litter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begins with the letter l.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 picture that shows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litter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People littered the streets in the city.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b3a7e32c16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b3a7e32c16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another picture of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litter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does this picture show the meaning of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litter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Turn and talk to your partner.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sorts of objects litter the beach.  The two young women collect them to clean up the beach.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 syllables are in the word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litter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Let’s find out by clapping. Ready?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“Lit-ter.” 2 syllables.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Now, let’s say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litter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three times by clapping the syllables. Ready? 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“Lit-ter, lit-ter, lit-ter.”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ww.marvictextiles.co.uk/curtain-fabrics/serafina-beige" TargetMode="External"/><Relationship Id="rId4" Type="http://schemas.openxmlformats.org/officeDocument/2006/relationships/image" Target="../media/image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6550" y="53225"/>
            <a:ext cx="4371650" cy="492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/>
          <p:nvPr>
            <p:ph type="title"/>
          </p:nvPr>
        </p:nvSpPr>
        <p:spPr>
          <a:xfrm>
            <a:off x="311700" y="148900"/>
            <a:ext cx="8520600" cy="6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dull</a:t>
            </a:r>
            <a:endParaRPr b="1" sz="4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7" name="Google Shape;117;p22"/>
          <p:cNvSpPr txBox="1"/>
          <p:nvPr/>
        </p:nvSpPr>
        <p:spPr>
          <a:xfrm>
            <a:off x="156525" y="4696250"/>
            <a:ext cx="8675700" cy="4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uFill>
                  <a:noFill/>
                </a:uFill>
                <a:latin typeface="Century Gothic"/>
                <a:ea typeface="Century Gothic"/>
                <a:cs typeface="Century Gothic"/>
                <a:sym typeface="Century Gothic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https://www.marvictextiles.co.uk/curtain-fabrics/serafina-beige</a:t>
            </a: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8" name="Google Shape;11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05450" y="974129"/>
            <a:ext cx="3933094" cy="3430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/>
          <p:nvPr>
            <p:ph type="title"/>
          </p:nvPr>
        </p:nvSpPr>
        <p:spPr>
          <a:xfrm>
            <a:off x="311700" y="190550"/>
            <a:ext cx="8520600" cy="82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dull</a:t>
            </a:r>
            <a:endParaRPr sz="4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4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4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23"/>
          <p:cNvSpPr txBox="1"/>
          <p:nvPr/>
        </p:nvSpPr>
        <p:spPr>
          <a:xfrm>
            <a:off x="172275" y="4774350"/>
            <a:ext cx="88494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https://www.pinterest.com/pin/449726712765271187/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5" name="Google Shape;12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1325" y="1170050"/>
            <a:ext cx="2741344" cy="345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230100" y="200625"/>
            <a:ext cx="8520600" cy="82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weave</a:t>
            </a:r>
            <a:endParaRPr b="1" sz="4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" name="Google Shape;60;p14"/>
          <p:cNvSpPr txBox="1"/>
          <p:nvPr/>
        </p:nvSpPr>
        <p:spPr>
          <a:xfrm>
            <a:off x="311700" y="4738250"/>
            <a:ext cx="8357400" cy="2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" name="Google Shape;61;p14"/>
          <p:cNvSpPr txBox="1"/>
          <p:nvPr/>
        </p:nvSpPr>
        <p:spPr>
          <a:xfrm>
            <a:off x="393300" y="4732400"/>
            <a:ext cx="8357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https://thekindcraft.com/cusco-peru-textiles-cttc/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55338" y="1183050"/>
            <a:ext cx="2270128" cy="33998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155850"/>
            <a:ext cx="8520600" cy="86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weave</a:t>
            </a:r>
            <a:endParaRPr b="1" sz="4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" name="Google Shape;68;p15"/>
          <p:cNvSpPr txBox="1"/>
          <p:nvPr/>
        </p:nvSpPr>
        <p:spPr>
          <a:xfrm>
            <a:off x="155875" y="4675900"/>
            <a:ext cx="7827300" cy="3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https://pfollansbee.wordpress.com/tag/basket-weaving/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7388" y="1170150"/>
            <a:ext cx="5009234" cy="3353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143950"/>
            <a:ext cx="8520600" cy="87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thread</a:t>
            </a:r>
            <a:endParaRPr b="1" sz="4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" name="Google Shape;75;p16"/>
          <p:cNvSpPr txBox="1"/>
          <p:nvPr/>
        </p:nvSpPr>
        <p:spPr>
          <a:xfrm>
            <a:off x="106750" y="4755300"/>
            <a:ext cx="8725500" cy="2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https://www.flipkart.com/goelx-shiny-silk-thread-5-spools-wrapping/p/itmendcj35yuywcm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4062" y="1170250"/>
            <a:ext cx="3535887" cy="343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311700" y="190550"/>
            <a:ext cx="8520600" cy="82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thread</a:t>
            </a:r>
            <a:endParaRPr b="1" sz="4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4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4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7"/>
          <p:cNvSpPr txBox="1"/>
          <p:nvPr/>
        </p:nvSpPr>
        <p:spPr>
          <a:xfrm>
            <a:off x="172275" y="4774350"/>
            <a:ext cx="88494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https://spinoffmagazine.com/visible-mending-7-tricks-know-sew/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71025" y="1170050"/>
            <a:ext cx="3451900" cy="345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311700" y="239200"/>
            <a:ext cx="85206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loom</a:t>
            </a:r>
            <a:endParaRPr b="1" sz="4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9" name="Google Shape;89;p18"/>
          <p:cNvSpPr txBox="1"/>
          <p:nvPr/>
        </p:nvSpPr>
        <p:spPr>
          <a:xfrm>
            <a:off x="156525" y="4855925"/>
            <a:ext cx="8675700" cy="1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https://en.wiktionary.org/wiki/loom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0" name="Google Shape;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5213" y="1170100"/>
            <a:ext cx="4498332" cy="3373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>
            <p:ph type="title"/>
          </p:nvPr>
        </p:nvSpPr>
        <p:spPr>
          <a:xfrm>
            <a:off x="311700" y="190550"/>
            <a:ext cx="8520600" cy="82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loom</a:t>
            </a:r>
            <a:endParaRPr sz="4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9"/>
          <p:cNvSpPr txBox="1"/>
          <p:nvPr/>
        </p:nvSpPr>
        <p:spPr>
          <a:xfrm>
            <a:off x="172275" y="4774350"/>
            <a:ext cx="88494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https://www.discountschoolsupply.com/arts-crafts/arts-crafts-supplies/fabric-felt-yarn/the-classroom-loom/p/26658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71025" y="1170050"/>
            <a:ext cx="3451900" cy="345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/>
          <p:nvPr>
            <p:ph type="title"/>
          </p:nvPr>
        </p:nvSpPr>
        <p:spPr>
          <a:xfrm>
            <a:off x="311700" y="239200"/>
            <a:ext cx="85206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litter</a:t>
            </a:r>
            <a:endParaRPr b="1" sz="4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" name="Google Shape;103;p20"/>
          <p:cNvSpPr txBox="1"/>
          <p:nvPr/>
        </p:nvSpPr>
        <p:spPr>
          <a:xfrm>
            <a:off x="156525" y="4696250"/>
            <a:ext cx="8675700" cy="4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https://www.theguardian.com/cities/2016/oct/27/which-is-the-worlds-most-wasteful-city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4" name="Google Shape;10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3713" y="1017700"/>
            <a:ext cx="4581328" cy="3373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/>
          <p:nvPr>
            <p:ph type="title"/>
          </p:nvPr>
        </p:nvSpPr>
        <p:spPr>
          <a:xfrm>
            <a:off x="311700" y="190550"/>
            <a:ext cx="8520600" cy="82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litter</a:t>
            </a:r>
            <a:endParaRPr sz="4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4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4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21"/>
          <p:cNvSpPr txBox="1"/>
          <p:nvPr/>
        </p:nvSpPr>
        <p:spPr>
          <a:xfrm>
            <a:off x="172275" y="4774350"/>
            <a:ext cx="88494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https://www.dreamstime.com/photos-images/litter-garbage.html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1" name="Google Shape;11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1363" y="1084325"/>
            <a:ext cx="2301267" cy="345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