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Century Gothic"/>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CenturyGothic-bold.fntdata"/><Relationship Id="rId10" Type="http://schemas.openxmlformats.org/officeDocument/2006/relationships/slide" Target="slides/slide5.xml"/><Relationship Id="rId21" Type="http://schemas.openxmlformats.org/officeDocument/2006/relationships/font" Target="fonts/CenturyGothic-regular.fntdata"/><Relationship Id="rId13" Type="http://schemas.openxmlformats.org/officeDocument/2006/relationships/slide" Target="slides/slide8.xml"/><Relationship Id="rId24" Type="http://schemas.openxmlformats.org/officeDocument/2006/relationships/font" Target="fonts/CenturyGothic-boldItalic.fntdata"/><Relationship Id="rId12" Type="http://schemas.openxmlformats.org/officeDocument/2006/relationships/slide" Target="slides/slide7.xml"/><Relationship Id="rId23" Type="http://schemas.openxmlformats.org/officeDocument/2006/relationships/font" Target="fonts/CenturyGothic-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panishdict.com/pronunciation/guardar" TargetMode="External"/><Relationship Id="rId3" Type="http://schemas.openxmlformats.org/officeDocument/2006/relationships/hyperlink" Target="https://www.spanishdict.com/pronunciation/guardar"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panishdict.com/pronunciation/superficie" TargetMode="External"/><Relationship Id="rId3" Type="http://schemas.openxmlformats.org/officeDocument/2006/relationships/hyperlink" Target="https://www.spanishdict.com/pronunciation/superficie" TargetMode="External"/><Relationship Id="rId4" Type="http://schemas.openxmlformats.org/officeDocument/2006/relationships/hyperlink" Target="https://www.spanishdict.com/pronunciation/superficie"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panishdict.com/pronunciation/gas"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panishdict.com/pronunciation/%C3%BAtil" TargetMode="External"/><Relationship Id="rId3" Type="http://schemas.openxmlformats.org/officeDocument/2006/relationships/hyperlink" Target="https://www.spanishdict.com/pronunciation/%C3%BAtil"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panishdict.com/pronunciation/savia" TargetMode="External"/><Relationship Id="rId3" Type="http://schemas.openxmlformats.org/officeDocument/2006/relationships/hyperlink" Target="https://www.spanishdict.com/pronunciation/savia"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panishdict.com/pronunciation/corteza" TargetMode="External"/><Relationship Id="rId3" Type="http://schemas.openxmlformats.org/officeDocument/2006/relationships/hyperlink" Target="https://www.spanishdict.com/pronunciation/corteza" TargetMode="External"/><Relationship Id="rId4" Type="http://schemas.openxmlformats.org/officeDocument/2006/relationships/hyperlink" Target="https://www.spanishdict.com/pronunciation/corteza"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panishdict.com/pronunciation/refugio" TargetMode="External"/><Relationship Id="rId3" Type="http://schemas.openxmlformats.org/officeDocument/2006/relationships/hyperlink" Target="https://www.spanishdict.com/pronunciation/refugio" TargetMode="External"/><Relationship Id="rId4" Type="http://schemas.openxmlformats.org/officeDocument/2006/relationships/hyperlink" Target="https://www.spanishdict.com/pronunciation/refugio"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useful</a:t>
            </a:r>
            <a:r>
              <a:rPr lang="en" sz="1200">
                <a:solidFill>
                  <a:schemeClr val="dk1"/>
                </a:solidFill>
                <a:latin typeface="Calibri"/>
                <a:ea typeface="Calibri"/>
                <a:cs typeface="Calibri"/>
                <a:sym typeface="Calibri"/>
              </a:rPr>
              <a:t>: can be used for many things, helpful</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sap</a:t>
            </a:r>
            <a:r>
              <a:rPr lang="en" sz="1200">
                <a:solidFill>
                  <a:schemeClr val="dk1"/>
                </a:solidFill>
                <a:latin typeface="Calibri"/>
                <a:ea typeface="Calibri"/>
                <a:cs typeface="Calibri"/>
                <a:sym typeface="Calibri"/>
              </a:rPr>
              <a:t>:</a:t>
            </a:r>
            <a:r>
              <a:rPr b="1" lang="en" sz="12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a sticky fluid that comes from trees</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bark</a:t>
            </a:r>
            <a:r>
              <a:rPr lang="en" sz="1200">
                <a:solidFill>
                  <a:schemeClr val="dk1"/>
                </a:solidFill>
                <a:latin typeface="Calibri"/>
                <a:ea typeface="Calibri"/>
                <a:cs typeface="Calibri"/>
                <a:sym typeface="Calibri"/>
              </a:rPr>
              <a:t>: the protective outer layer of a tree</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shelter</a:t>
            </a:r>
            <a:r>
              <a:rPr lang="en" sz="1200">
                <a:solidFill>
                  <a:schemeClr val="dk1"/>
                </a:solidFill>
                <a:latin typeface="Calibri"/>
                <a:ea typeface="Calibri"/>
                <a:cs typeface="Calibri"/>
                <a:sym typeface="Calibri"/>
              </a:rPr>
              <a:t>:</a:t>
            </a:r>
            <a:r>
              <a:rPr b="1" lang="en" sz="12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a place that gives protection against weather or danger</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store</a:t>
            </a:r>
            <a:r>
              <a:rPr lang="en" sz="1200">
                <a:solidFill>
                  <a:schemeClr val="dk1"/>
                </a:solidFill>
                <a:latin typeface="Calibri"/>
                <a:ea typeface="Calibri"/>
                <a:cs typeface="Calibri"/>
                <a:sym typeface="Calibri"/>
              </a:rPr>
              <a:t>: to keep for future use</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surface</a:t>
            </a:r>
            <a:r>
              <a:rPr lang="en" sz="1200">
                <a:solidFill>
                  <a:schemeClr val="dk1"/>
                </a:solidFill>
                <a:latin typeface="Calibri"/>
                <a:ea typeface="Calibri"/>
                <a:cs typeface="Calibri"/>
                <a:sym typeface="Calibri"/>
              </a:rPr>
              <a:t>: the top layer of something</a:t>
            </a:r>
            <a:endParaRPr sz="1200">
              <a:solidFill>
                <a:schemeClr val="dk1"/>
              </a:solidFill>
              <a:latin typeface="Calibri"/>
              <a:ea typeface="Calibri"/>
              <a:cs typeface="Calibri"/>
              <a:sym typeface="Calibri"/>
            </a:endParaRPr>
          </a:p>
          <a:p>
            <a:pPr indent="0" lvl="0" marL="0" rtl="0" algn="l">
              <a:spcBef>
                <a:spcPts val="300"/>
              </a:spcBef>
              <a:spcAft>
                <a:spcPts val="300"/>
              </a:spcAft>
              <a:buClr>
                <a:schemeClr val="dk1"/>
              </a:buClr>
              <a:buSzPts val="1100"/>
              <a:buFont typeface="Arial"/>
              <a:buNone/>
            </a:pPr>
            <a:r>
              <a:rPr b="1" lang="en" sz="1200">
                <a:solidFill>
                  <a:schemeClr val="dk1"/>
                </a:solidFill>
                <a:latin typeface="Calibri"/>
                <a:ea typeface="Calibri"/>
                <a:cs typeface="Calibri"/>
                <a:sym typeface="Calibri"/>
              </a:rPr>
              <a:t>gas</a:t>
            </a:r>
            <a:r>
              <a:rPr lang="en" sz="1200">
                <a:solidFill>
                  <a:schemeClr val="dk1"/>
                </a:solidFill>
                <a:latin typeface="Calibri"/>
                <a:ea typeface="Calibri"/>
                <a:cs typeface="Calibri"/>
                <a:sym typeface="Calibri"/>
              </a:rPr>
              <a:t>:</a:t>
            </a:r>
            <a:r>
              <a:rPr b="1" lang="en" sz="12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a form of matter that is neither liquid, like water, nor solid like wood.</a:t>
            </a:r>
            <a:endParaRPr b="1"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d0c1fffb2f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d0c1fffb2f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 word in the story is </a:t>
            </a:r>
            <a:r>
              <a:rPr b="1" lang="en" sz="1600">
                <a:solidFill>
                  <a:schemeClr val="dk1"/>
                </a:solidFill>
                <a:latin typeface="Calibri"/>
                <a:ea typeface="Calibri"/>
                <a:cs typeface="Calibri"/>
                <a:sym typeface="Calibri"/>
              </a:rPr>
              <a:t>store</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In Spanish it is </a:t>
            </a:r>
            <a:r>
              <a:rPr b="1" lang="en" sz="1600">
                <a:highlight>
                  <a:srgbClr val="FFFFFF"/>
                </a:highlight>
                <a:latin typeface="Calibri"/>
                <a:ea typeface="Calibri"/>
                <a:cs typeface="Calibri"/>
                <a:sym typeface="Calibri"/>
              </a:rPr>
              <a:t>guardar </a:t>
            </a:r>
            <a:r>
              <a:rPr lang="en" sz="1600">
                <a:highlight>
                  <a:srgbClr val="FFFFFF"/>
                </a:highlight>
                <a:latin typeface="Calibri"/>
                <a:ea typeface="Calibri"/>
                <a:cs typeface="Calibri"/>
                <a:sym typeface="Calibri"/>
              </a:rPr>
              <a:t>(</a:t>
            </a:r>
            <a:r>
              <a:rPr b="1" lang="en" sz="1600">
                <a:highlight>
                  <a:srgbClr val="FFFFFF"/>
                </a:highlight>
                <a:uFill>
                  <a:noFill/>
                </a:uFill>
                <a:latin typeface="Calibri"/>
                <a:ea typeface="Calibri"/>
                <a:cs typeface="Calibri"/>
                <a:sym typeface="Calibri"/>
                <a:hlinkClick r:id="rId2"/>
              </a:rPr>
              <a:t>gwahr</a:t>
            </a:r>
            <a:r>
              <a:rPr lang="en" sz="1600">
                <a:highlight>
                  <a:srgbClr val="FFFFFF"/>
                </a:highlight>
                <a:uFill>
                  <a:noFill/>
                </a:uFill>
                <a:latin typeface="Calibri"/>
                <a:ea typeface="Calibri"/>
                <a:cs typeface="Calibri"/>
                <a:sym typeface="Calibri"/>
                <a:hlinkClick r:id="rId3"/>
              </a:rPr>
              <a:t>-dahr</a:t>
            </a:r>
            <a:r>
              <a:rPr lang="en" sz="1600">
                <a:highlight>
                  <a:srgbClr val="FFFFFF"/>
                </a:highlight>
                <a:latin typeface="Calibri"/>
                <a:ea typeface="Calibri"/>
                <a:cs typeface="Calibri"/>
                <a:sym typeface="Calibri"/>
              </a:rPr>
              <a:t>)</a:t>
            </a:r>
            <a:r>
              <a:rPr lang="en" sz="1600">
                <a:solidFill>
                  <a:srgbClr val="222222"/>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lang="en" sz="1600">
                <a:solidFill>
                  <a:schemeClr val="dk1"/>
                </a:solidFill>
                <a:latin typeface="Calibri"/>
                <a:ea typeface="Calibri"/>
                <a:cs typeface="Calibri"/>
                <a:sym typeface="Calibri"/>
              </a:rPr>
              <a:t>Have you heard this word before? What do you know about it? [Gather a few ideas from the children.]</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In this text,</a:t>
            </a:r>
            <a:r>
              <a:rPr b="1" lang="en" sz="1600">
                <a:solidFill>
                  <a:schemeClr val="dk1"/>
                </a:solidFill>
                <a:latin typeface="Calibri"/>
                <a:ea typeface="Calibri"/>
                <a:cs typeface="Calibri"/>
                <a:sym typeface="Calibri"/>
              </a:rPr>
              <a:t> store</a:t>
            </a:r>
            <a:r>
              <a:rPr lang="en" sz="1600">
                <a:solidFill>
                  <a:schemeClr val="dk1"/>
                </a:solidFill>
                <a:latin typeface="Calibri"/>
                <a:ea typeface="Calibri"/>
                <a:cs typeface="Calibri"/>
                <a:sym typeface="Calibri"/>
              </a:rPr>
              <a:t> means to keep for future use.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Let’s say the word </a:t>
            </a:r>
            <a:r>
              <a:rPr b="1" lang="en" sz="1600">
                <a:solidFill>
                  <a:schemeClr val="dk1"/>
                </a:solidFill>
                <a:latin typeface="Calibri"/>
                <a:ea typeface="Calibri"/>
                <a:cs typeface="Calibri"/>
                <a:sym typeface="Calibri"/>
              </a:rPr>
              <a:t>store</a:t>
            </a:r>
            <a:r>
              <a:rPr lang="en" sz="1600">
                <a:solidFill>
                  <a:schemeClr val="dk1"/>
                </a:solidFill>
                <a:latin typeface="Calibri"/>
                <a:ea typeface="Calibri"/>
                <a:cs typeface="Calibri"/>
                <a:sym typeface="Calibri"/>
              </a:rPr>
              <a:t> together.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”Store.” When you say </a:t>
            </a:r>
            <a:r>
              <a:rPr b="1" lang="en" sz="1600">
                <a:solidFill>
                  <a:schemeClr val="dk1"/>
                </a:solidFill>
                <a:latin typeface="Calibri"/>
                <a:ea typeface="Calibri"/>
                <a:cs typeface="Calibri"/>
                <a:sym typeface="Calibri"/>
              </a:rPr>
              <a:t>store</a:t>
            </a:r>
            <a:r>
              <a:rPr lang="en" sz="1600">
                <a:solidFill>
                  <a:schemeClr val="dk1"/>
                </a:solidFill>
                <a:latin typeface="Calibri"/>
                <a:ea typeface="Calibri"/>
                <a:cs typeface="Calibri"/>
                <a:sym typeface="Calibri"/>
              </a:rPr>
              <a:t>, I hear the /s/ sound at the beginning of the word.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Look, </a:t>
            </a:r>
            <a:r>
              <a:rPr b="1" lang="en" sz="1600">
                <a:solidFill>
                  <a:schemeClr val="dk1"/>
                </a:solidFill>
                <a:latin typeface="Calibri"/>
                <a:ea typeface="Calibri"/>
                <a:cs typeface="Calibri"/>
                <a:sym typeface="Calibri"/>
              </a:rPr>
              <a:t>store</a:t>
            </a:r>
            <a:r>
              <a:rPr lang="en" sz="1600">
                <a:solidFill>
                  <a:schemeClr val="dk1"/>
                </a:solidFill>
                <a:latin typeface="Calibri"/>
                <a:ea typeface="Calibri"/>
                <a:cs typeface="Calibri"/>
                <a:sym typeface="Calibri"/>
              </a:rPr>
              <a:t> begins with the letter </a:t>
            </a:r>
            <a:r>
              <a:rPr b="1" lang="en" sz="1600">
                <a:solidFill>
                  <a:schemeClr val="dk1"/>
                </a:solidFill>
                <a:latin typeface="Calibri"/>
                <a:ea typeface="Calibri"/>
                <a:cs typeface="Calibri"/>
                <a:sym typeface="Calibri"/>
              </a:rPr>
              <a:t>s</a:t>
            </a:r>
            <a:r>
              <a:rPr lang="en"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 picture that shows </a:t>
            </a:r>
            <a:r>
              <a:rPr b="1" lang="en" sz="1600">
                <a:solidFill>
                  <a:schemeClr val="dk1"/>
                </a:solidFill>
                <a:latin typeface="Calibri"/>
                <a:ea typeface="Calibri"/>
                <a:cs typeface="Calibri"/>
                <a:sym typeface="Calibri"/>
              </a:rPr>
              <a:t>store</a:t>
            </a:r>
            <a:r>
              <a:rPr lang="en" sz="1600">
                <a:solidFill>
                  <a:schemeClr val="dk1"/>
                </a:solidFill>
                <a:latin typeface="Calibri"/>
                <a:ea typeface="Calibri"/>
                <a:cs typeface="Calibri"/>
                <a:sym typeface="Calibri"/>
              </a:rPr>
              <a:t>. This family stores pasta, beans, and rice in plastic containers.</a:t>
            </a:r>
            <a:endParaRPr sz="1600">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d0c1fffb2f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d0c1fffb2f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another picture of </a:t>
            </a:r>
            <a:r>
              <a:rPr b="1" lang="en" sz="1600">
                <a:solidFill>
                  <a:schemeClr val="dk1"/>
                </a:solidFill>
                <a:latin typeface="Calibri"/>
                <a:ea typeface="Calibri"/>
                <a:cs typeface="Calibri"/>
                <a:sym typeface="Calibri"/>
              </a:rPr>
              <a:t>store</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does this picture show the meaning of </a:t>
            </a:r>
            <a:r>
              <a:rPr b="1" lang="en" sz="1600">
                <a:solidFill>
                  <a:schemeClr val="dk1"/>
                </a:solidFill>
                <a:latin typeface="Calibri"/>
                <a:ea typeface="Calibri"/>
                <a:cs typeface="Calibri"/>
                <a:sym typeface="Calibri"/>
              </a:rPr>
              <a:t>store</a:t>
            </a:r>
            <a:r>
              <a:rPr lang="en" sz="1600">
                <a:solidFill>
                  <a:schemeClr val="dk1"/>
                </a:solidFill>
                <a:latin typeface="Calibri"/>
                <a:ea typeface="Calibri"/>
                <a:cs typeface="Calibri"/>
                <a:sym typeface="Calibri"/>
              </a:rPr>
              <a:t>? Turn and talk to your partner.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When summer comes, some people choose to store their sweaters in bins until the following winter.</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many syllables are in the word </a:t>
            </a:r>
            <a:r>
              <a:rPr b="1" lang="en" sz="1600">
                <a:solidFill>
                  <a:schemeClr val="dk1"/>
                </a:solidFill>
                <a:latin typeface="Calibri"/>
                <a:ea typeface="Calibri"/>
                <a:cs typeface="Calibri"/>
                <a:sym typeface="Calibri"/>
              </a:rPr>
              <a:t>store</a:t>
            </a:r>
            <a:r>
              <a:rPr lang="en" sz="1600">
                <a:solidFill>
                  <a:schemeClr val="dk1"/>
                </a:solidFill>
                <a:latin typeface="Calibri"/>
                <a:ea typeface="Calibri"/>
                <a:cs typeface="Calibri"/>
                <a:sym typeface="Calibri"/>
              </a:rPr>
              <a:t>? Let’s find out by clapping.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“Store.” 1 syllable.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Now, let’s say </a:t>
            </a:r>
            <a:r>
              <a:rPr b="1" lang="en" sz="1600">
                <a:solidFill>
                  <a:schemeClr val="dk1"/>
                </a:solidFill>
                <a:latin typeface="Calibri"/>
                <a:ea typeface="Calibri"/>
                <a:cs typeface="Calibri"/>
                <a:sym typeface="Calibri"/>
              </a:rPr>
              <a:t>store</a:t>
            </a:r>
            <a:r>
              <a:rPr lang="en" sz="1600">
                <a:solidFill>
                  <a:schemeClr val="dk1"/>
                </a:solidFill>
                <a:latin typeface="Calibri"/>
                <a:ea typeface="Calibri"/>
                <a:cs typeface="Calibri"/>
                <a:sym typeface="Calibri"/>
              </a:rPr>
              <a:t> three times by clapping the syllables.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t>
            </a:r>
            <a:r>
              <a:rPr lang="en" sz="1600">
                <a:solidFill>
                  <a:schemeClr val="dk1"/>
                </a:solidFill>
                <a:latin typeface="Calibri"/>
                <a:ea typeface="Calibri"/>
                <a:cs typeface="Calibri"/>
                <a:sym typeface="Calibri"/>
              </a:rPr>
              <a:t>Store, store, store</a:t>
            </a:r>
            <a:r>
              <a:rPr lang="en" sz="1600">
                <a:solidFill>
                  <a:schemeClr val="dk1"/>
                </a:solidFill>
                <a:latin typeface="Calibri"/>
                <a:ea typeface="Calibri"/>
                <a:cs typeface="Calibri"/>
                <a:sym typeface="Calibri"/>
              </a:rPr>
              <a:t>.”</a:t>
            </a:r>
            <a:endParaRPr>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d0c1fffb2f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d0c1fffb2f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 word in the story is </a:t>
            </a:r>
            <a:r>
              <a:rPr b="1" lang="en" sz="1600">
                <a:solidFill>
                  <a:schemeClr val="dk1"/>
                </a:solidFill>
                <a:latin typeface="Calibri"/>
                <a:ea typeface="Calibri"/>
                <a:cs typeface="Calibri"/>
                <a:sym typeface="Calibri"/>
              </a:rPr>
              <a:t>surface</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In Spanish it is </a:t>
            </a:r>
            <a:r>
              <a:rPr b="1" lang="en" sz="1600">
                <a:highlight>
                  <a:srgbClr val="FFFFFF"/>
                </a:highlight>
                <a:latin typeface="Calibri"/>
                <a:ea typeface="Calibri"/>
                <a:cs typeface="Calibri"/>
                <a:sym typeface="Calibri"/>
              </a:rPr>
              <a:t>superficie </a:t>
            </a:r>
            <a:r>
              <a:rPr lang="en" sz="1600">
                <a:highlight>
                  <a:srgbClr val="FFFFFF"/>
                </a:highlight>
                <a:latin typeface="Calibri"/>
                <a:ea typeface="Calibri"/>
                <a:cs typeface="Calibri"/>
                <a:sym typeface="Calibri"/>
              </a:rPr>
              <a:t>(</a:t>
            </a:r>
            <a:r>
              <a:rPr lang="en" sz="1600">
                <a:highlight>
                  <a:srgbClr val="FFFFFF"/>
                </a:highlight>
                <a:uFill>
                  <a:noFill/>
                </a:uFill>
                <a:latin typeface="Calibri"/>
                <a:ea typeface="Calibri"/>
                <a:cs typeface="Calibri"/>
                <a:sym typeface="Calibri"/>
                <a:hlinkClick r:id="rId2"/>
              </a:rPr>
              <a:t>soo-pehr-</a:t>
            </a:r>
            <a:r>
              <a:rPr b="1" lang="en" sz="1600">
                <a:highlight>
                  <a:srgbClr val="FFFFFF"/>
                </a:highlight>
                <a:uFill>
                  <a:noFill/>
                </a:uFill>
                <a:latin typeface="Calibri"/>
                <a:ea typeface="Calibri"/>
                <a:cs typeface="Calibri"/>
                <a:sym typeface="Calibri"/>
                <a:hlinkClick r:id="rId3"/>
              </a:rPr>
              <a:t>fee</a:t>
            </a:r>
            <a:r>
              <a:rPr lang="en" sz="1600">
                <a:highlight>
                  <a:srgbClr val="FFFFFF"/>
                </a:highlight>
                <a:uFill>
                  <a:noFill/>
                </a:uFill>
                <a:latin typeface="Calibri"/>
                <a:ea typeface="Calibri"/>
                <a:cs typeface="Calibri"/>
                <a:sym typeface="Calibri"/>
                <a:hlinkClick r:id="rId4"/>
              </a:rPr>
              <a:t>-syeh</a:t>
            </a:r>
            <a:r>
              <a:rPr lang="en" sz="1600">
                <a:highlight>
                  <a:srgbClr val="FFFFFF"/>
                </a:highlight>
                <a:latin typeface="Calibri"/>
                <a:ea typeface="Calibri"/>
                <a:cs typeface="Calibri"/>
                <a:sym typeface="Calibri"/>
              </a:rPr>
              <a:t>)</a:t>
            </a:r>
            <a:r>
              <a:rPr lang="en" sz="1600">
                <a:solidFill>
                  <a:srgbClr val="222222"/>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600">
                <a:solidFill>
                  <a:schemeClr val="dk1"/>
                </a:solidFill>
                <a:latin typeface="Calibri"/>
                <a:ea typeface="Calibri"/>
                <a:cs typeface="Calibri"/>
                <a:sym typeface="Calibri"/>
              </a:rPr>
              <a:t>Surface</a:t>
            </a:r>
            <a:r>
              <a:rPr lang="en" sz="1600">
                <a:solidFill>
                  <a:schemeClr val="dk1"/>
                </a:solidFill>
                <a:latin typeface="Calibri"/>
                <a:ea typeface="Calibri"/>
                <a:cs typeface="Calibri"/>
                <a:sym typeface="Calibri"/>
              </a:rPr>
              <a:t> is the top layer of something.</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Let’s say the word </a:t>
            </a:r>
            <a:r>
              <a:rPr b="1" lang="en" sz="1600">
                <a:solidFill>
                  <a:schemeClr val="dk1"/>
                </a:solidFill>
                <a:latin typeface="Calibri"/>
                <a:ea typeface="Calibri"/>
                <a:cs typeface="Calibri"/>
                <a:sym typeface="Calibri"/>
              </a:rPr>
              <a:t>surface</a:t>
            </a:r>
            <a:r>
              <a:rPr lang="en" sz="1600">
                <a:solidFill>
                  <a:schemeClr val="dk1"/>
                </a:solidFill>
                <a:latin typeface="Calibri"/>
                <a:ea typeface="Calibri"/>
                <a:cs typeface="Calibri"/>
                <a:sym typeface="Calibri"/>
              </a:rPr>
              <a:t> together.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t>
            </a:r>
            <a:r>
              <a:rPr lang="en" sz="1600">
                <a:solidFill>
                  <a:schemeClr val="dk1"/>
                </a:solidFill>
                <a:latin typeface="Calibri"/>
                <a:ea typeface="Calibri"/>
                <a:cs typeface="Calibri"/>
                <a:sym typeface="Calibri"/>
              </a:rPr>
              <a:t>Surface</a:t>
            </a:r>
            <a:r>
              <a:rPr lang="en" sz="1600">
                <a:solidFill>
                  <a:schemeClr val="dk1"/>
                </a:solidFill>
                <a:latin typeface="Calibri"/>
                <a:ea typeface="Calibri"/>
                <a:cs typeface="Calibri"/>
                <a:sym typeface="Calibri"/>
              </a:rPr>
              <a:t>.” When you say </a:t>
            </a:r>
            <a:r>
              <a:rPr b="1" lang="en" sz="1600">
                <a:solidFill>
                  <a:schemeClr val="dk1"/>
                </a:solidFill>
                <a:latin typeface="Calibri"/>
                <a:ea typeface="Calibri"/>
                <a:cs typeface="Calibri"/>
                <a:sym typeface="Calibri"/>
              </a:rPr>
              <a:t>surface</a:t>
            </a:r>
            <a:r>
              <a:rPr lang="en" sz="1600">
                <a:solidFill>
                  <a:schemeClr val="dk1"/>
                </a:solidFill>
                <a:latin typeface="Calibri"/>
                <a:ea typeface="Calibri"/>
                <a:cs typeface="Calibri"/>
                <a:sym typeface="Calibri"/>
              </a:rPr>
              <a:t>, I hear the /s/ sound at the beginning of the word.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Look, </a:t>
            </a:r>
            <a:r>
              <a:rPr b="1" lang="en" sz="1600">
                <a:solidFill>
                  <a:schemeClr val="dk1"/>
                </a:solidFill>
                <a:latin typeface="Calibri"/>
                <a:ea typeface="Calibri"/>
                <a:cs typeface="Calibri"/>
                <a:sym typeface="Calibri"/>
              </a:rPr>
              <a:t>surface</a:t>
            </a:r>
            <a:r>
              <a:rPr lang="en" sz="1600">
                <a:solidFill>
                  <a:schemeClr val="dk1"/>
                </a:solidFill>
                <a:latin typeface="Calibri"/>
                <a:ea typeface="Calibri"/>
                <a:cs typeface="Calibri"/>
                <a:sym typeface="Calibri"/>
              </a:rPr>
              <a:t> begins with the letter </a:t>
            </a:r>
            <a:r>
              <a:rPr b="1" lang="en" sz="1600">
                <a:solidFill>
                  <a:schemeClr val="dk1"/>
                </a:solidFill>
                <a:latin typeface="Calibri"/>
                <a:ea typeface="Calibri"/>
                <a:cs typeface="Calibri"/>
                <a:sym typeface="Calibri"/>
              </a:rPr>
              <a:t>s</a:t>
            </a:r>
            <a:r>
              <a:rPr lang="en"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 picture that shows </a:t>
            </a:r>
            <a:r>
              <a:rPr b="1" lang="en" sz="1600">
                <a:solidFill>
                  <a:schemeClr val="dk1"/>
                </a:solidFill>
                <a:latin typeface="Calibri"/>
                <a:ea typeface="Calibri"/>
                <a:cs typeface="Calibri"/>
                <a:sym typeface="Calibri"/>
              </a:rPr>
              <a:t>surface</a:t>
            </a:r>
            <a:r>
              <a:rPr lang="en" sz="1600">
                <a:solidFill>
                  <a:schemeClr val="dk1"/>
                </a:solidFill>
                <a:latin typeface="Calibri"/>
                <a:ea typeface="Calibri"/>
                <a:cs typeface="Calibri"/>
                <a:sym typeface="Calibri"/>
              </a:rPr>
              <a:t>. On very cold days last winter, the surface of the Charles River was frozen and covered with snow.</a:t>
            </a:r>
            <a:endParaRPr sz="1600">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d0c1fffb2f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d0c1fffb2f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another picture of </a:t>
            </a:r>
            <a:r>
              <a:rPr b="1" lang="en" sz="1600">
                <a:solidFill>
                  <a:schemeClr val="dk1"/>
                </a:solidFill>
                <a:latin typeface="Calibri"/>
                <a:ea typeface="Calibri"/>
                <a:cs typeface="Calibri"/>
                <a:sym typeface="Calibri"/>
              </a:rPr>
              <a:t>surface</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does this picture show the meaning of </a:t>
            </a:r>
            <a:r>
              <a:rPr b="1" lang="en" sz="1600">
                <a:solidFill>
                  <a:schemeClr val="dk1"/>
                </a:solidFill>
                <a:latin typeface="Calibri"/>
                <a:ea typeface="Calibri"/>
                <a:cs typeface="Calibri"/>
                <a:sym typeface="Calibri"/>
              </a:rPr>
              <a:t>surface</a:t>
            </a:r>
            <a:r>
              <a:rPr lang="en" sz="1600">
                <a:solidFill>
                  <a:schemeClr val="dk1"/>
                </a:solidFill>
                <a:latin typeface="Calibri"/>
                <a:ea typeface="Calibri"/>
                <a:cs typeface="Calibri"/>
                <a:sym typeface="Calibri"/>
              </a:rPr>
              <a:t>? Turn and talk to your partner.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The children are cleaning the surface of the table after finishing their artwork.</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many syllables are in the word </a:t>
            </a:r>
            <a:r>
              <a:rPr b="1" lang="en" sz="1600">
                <a:solidFill>
                  <a:schemeClr val="dk1"/>
                </a:solidFill>
                <a:latin typeface="Calibri"/>
                <a:ea typeface="Calibri"/>
                <a:cs typeface="Calibri"/>
                <a:sym typeface="Calibri"/>
              </a:rPr>
              <a:t>surface</a:t>
            </a:r>
            <a:r>
              <a:rPr lang="en" sz="1600">
                <a:solidFill>
                  <a:schemeClr val="dk1"/>
                </a:solidFill>
                <a:latin typeface="Calibri"/>
                <a:ea typeface="Calibri"/>
                <a:cs typeface="Calibri"/>
                <a:sym typeface="Calibri"/>
              </a:rPr>
              <a:t>? Let’s find out by clapping.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“Sur-face.” 2 syllables.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Now, let’s say </a:t>
            </a:r>
            <a:r>
              <a:rPr b="1" lang="en" sz="1600">
                <a:solidFill>
                  <a:schemeClr val="dk1"/>
                </a:solidFill>
                <a:latin typeface="Calibri"/>
                <a:ea typeface="Calibri"/>
                <a:cs typeface="Calibri"/>
                <a:sym typeface="Calibri"/>
              </a:rPr>
              <a:t>surface</a:t>
            </a:r>
            <a:r>
              <a:rPr lang="en" sz="1600">
                <a:solidFill>
                  <a:schemeClr val="dk1"/>
                </a:solidFill>
                <a:latin typeface="Calibri"/>
                <a:ea typeface="Calibri"/>
                <a:cs typeface="Calibri"/>
                <a:sym typeface="Calibri"/>
              </a:rPr>
              <a:t> three times by clapping the syllables.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“S</a:t>
            </a:r>
            <a:r>
              <a:rPr lang="en" sz="1600">
                <a:solidFill>
                  <a:schemeClr val="dk1"/>
                </a:solidFill>
                <a:latin typeface="Calibri"/>
                <a:ea typeface="Calibri"/>
                <a:cs typeface="Calibri"/>
                <a:sym typeface="Calibri"/>
              </a:rPr>
              <a:t>ur-face, sur-face, sur-face</a:t>
            </a:r>
            <a:r>
              <a:rPr lang="en" sz="1600">
                <a:solidFill>
                  <a:schemeClr val="dk1"/>
                </a:solidFill>
                <a:latin typeface="Calibri"/>
                <a:ea typeface="Calibri"/>
                <a:cs typeface="Calibri"/>
                <a:sym typeface="Calibri"/>
              </a:rPr>
              <a:t>.”</a:t>
            </a:r>
            <a:endParaRPr>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d0c1fffb2f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d0c1fffb2f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 word in the story is </a:t>
            </a:r>
            <a:r>
              <a:rPr b="1" lang="en" sz="1600">
                <a:solidFill>
                  <a:schemeClr val="dk1"/>
                </a:solidFill>
                <a:latin typeface="Calibri"/>
                <a:ea typeface="Calibri"/>
                <a:cs typeface="Calibri"/>
                <a:sym typeface="Calibri"/>
              </a:rPr>
              <a:t>gas</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In Spanish it is also </a:t>
            </a:r>
            <a:r>
              <a:rPr b="1" lang="en" sz="1600">
                <a:highlight>
                  <a:srgbClr val="FFFFFF"/>
                </a:highlight>
                <a:latin typeface="Calibri"/>
                <a:ea typeface="Calibri"/>
                <a:cs typeface="Calibri"/>
                <a:sym typeface="Calibri"/>
              </a:rPr>
              <a:t>gas </a:t>
            </a:r>
            <a:r>
              <a:rPr lang="en" sz="1600">
                <a:highlight>
                  <a:srgbClr val="FFFFFF"/>
                </a:highlight>
                <a:latin typeface="Calibri"/>
                <a:ea typeface="Calibri"/>
                <a:cs typeface="Calibri"/>
                <a:sym typeface="Calibri"/>
              </a:rPr>
              <a:t>(</a:t>
            </a:r>
            <a:r>
              <a:rPr b="1" lang="en" sz="1600">
                <a:highlight>
                  <a:srgbClr val="FFFFFF"/>
                </a:highlight>
                <a:uFill>
                  <a:noFill/>
                </a:uFill>
                <a:latin typeface="Calibri"/>
                <a:ea typeface="Calibri"/>
                <a:cs typeface="Calibri"/>
                <a:sym typeface="Calibri"/>
                <a:hlinkClick r:id="rId2"/>
              </a:rPr>
              <a:t>gahs</a:t>
            </a:r>
            <a:r>
              <a:rPr lang="en" sz="1600">
                <a:highlight>
                  <a:srgbClr val="FFFFFF"/>
                </a:highlight>
                <a:latin typeface="Calibri"/>
                <a:ea typeface="Calibri"/>
                <a:cs typeface="Calibri"/>
                <a:sym typeface="Calibri"/>
              </a:rPr>
              <a:t>)</a:t>
            </a:r>
            <a:r>
              <a:rPr lang="en" sz="1600">
                <a:solidFill>
                  <a:srgbClr val="222222"/>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lang="en" sz="1600">
                <a:solidFill>
                  <a:schemeClr val="dk1"/>
                </a:solidFill>
                <a:latin typeface="Calibri"/>
                <a:ea typeface="Calibri"/>
                <a:cs typeface="Calibri"/>
                <a:sym typeface="Calibri"/>
              </a:rPr>
              <a:t>Have you heard this word before? What do you know about it? [Gather a few ideas from the children.]</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In this text,</a:t>
            </a:r>
            <a:r>
              <a:rPr b="1" lang="en" sz="1600">
                <a:solidFill>
                  <a:schemeClr val="dk1"/>
                </a:solidFill>
                <a:latin typeface="Calibri"/>
                <a:ea typeface="Calibri"/>
                <a:cs typeface="Calibri"/>
                <a:sym typeface="Calibri"/>
              </a:rPr>
              <a:t> g</a:t>
            </a:r>
            <a:r>
              <a:rPr b="1" lang="en" sz="1600">
                <a:solidFill>
                  <a:schemeClr val="dk1"/>
                </a:solidFill>
                <a:latin typeface="Calibri"/>
                <a:ea typeface="Calibri"/>
                <a:cs typeface="Calibri"/>
                <a:sym typeface="Calibri"/>
              </a:rPr>
              <a:t>as</a:t>
            </a:r>
            <a:r>
              <a:rPr lang="en" sz="1600">
                <a:solidFill>
                  <a:schemeClr val="dk1"/>
                </a:solidFill>
                <a:latin typeface="Calibri"/>
                <a:ea typeface="Calibri"/>
                <a:cs typeface="Calibri"/>
                <a:sym typeface="Calibri"/>
              </a:rPr>
              <a:t> is </a:t>
            </a:r>
            <a:r>
              <a:rPr lang="en" sz="1600">
                <a:solidFill>
                  <a:schemeClr val="dk1"/>
                </a:solidFill>
                <a:latin typeface="Calibri"/>
                <a:ea typeface="Calibri"/>
                <a:cs typeface="Calibri"/>
                <a:sym typeface="Calibri"/>
              </a:rPr>
              <a:t>a form of matter that is neither liquid, like water, nor solid, like wood.</a:t>
            </a:r>
            <a:endParaRPr b="1"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lang="en" sz="1600">
                <a:solidFill>
                  <a:schemeClr val="dk1"/>
                </a:solidFill>
                <a:latin typeface="Calibri"/>
                <a:ea typeface="Calibri"/>
                <a:cs typeface="Calibri"/>
                <a:sym typeface="Calibri"/>
              </a:rPr>
              <a:t>Let’s say the word </a:t>
            </a:r>
            <a:r>
              <a:rPr b="1" lang="en" sz="1600">
                <a:solidFill>
                  <a:schemeClr val="dk1"/>
                </a:solidFill>
                <a:latin typeface="Calibri"/>
                <a:ea typeface="Calibri"/>
                <a:cs typeface="Calibri"/>
                <a:sym typeface="Calibri"/>
              </a:rPr>
              <a:t>gas</a:t>
            </a:r>
            <a:r>
              <a:rPr lang="en" sz="1600">
                <a:solidFill>
                  <a:schemeClr val="dk1"/>
                </a:solidFill>
                <a:latin typeface="Calibri"/>
                <a:ea typeface="Calibri"/>
                <a:cs typeface="Calibri"/>
                <a:sym typeface="Calibri"/>
              </a:rPr>
              <a:t> together.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”Gas.” When you say </a:t>
            </a:r>
            <a:r>
              <a:rPr b="1" lang="en" sz="1600">
                <a:solidFill>
                  <a:schemeClr val="dk1"/>
                </a:solidFill>
                <a:latin typeface="Calibri"/>
                <a:ea typeface="Calibri"/>
                <a:cs typeface="Calibri"/>
                <a:sym typeface="Calibri"/>
              </a:rPr>
              <a:t>gas</a:t>
            </a:r>
            <a:r>
              <a:rPr lang="en" sz="1600">
                <a:solidFill>
                  <a:schemeClr val="dk1"/>
                </a:solidFill>
                <a:latin typeface="Calibri"/>
                <a:ea typeface="Calibri"/>
                <a:cs typeface="Calibri"/>
                <a:sym typeface="Calibri"/>
              </a:rPr>
              <a:t>, I hear the /g/ sound at the beginning of the word.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Look, </a:t>
            </a:r>
            <a:r>
              <a:rPr b="1" lang="en" sz="1600">
                <a:solidFill>
                  <a:schemeClr val="dk1"/>
                </a:solidFill>
                <a:latin typeface="Calibri"/>
                <a:ea typeface="Calibri"/>
                <a:cs typeface="Calibri"/>
                <a:sym typeface="Calibri"/>
              </a:rPr>
              <a:t>gas</a:t>
            </a:r>
            <a:r>
              <a:rPr lang="en" sz="1600">
                <a:solidFill>
                  <a:schemeClr val="dk1"/>
                </a:solidFill>
                <a:latin typeface="Calibri"/>
                <a:ea typeface="Calibri"/>
                <a:cs typeface="Calibri"/>
                <a:sym typeface="Calibri"/>
              </a:rPr>
              <a:t> begins with the letter </a:t>
            </a:r>
            <a:r>
              <a:rPr b="1" lang="en" sz="1600">
                <a:solidFill>
                  <a:schemeClr val="dk1"/>
                </a:solidFill>
                <a:latin typeface="Calibri"/>
                <a:ea typeface="Calibri"/>
                <a:cs typeface="Calibri"/>
                <a:sym typeface="Calibri"/>
              </a:rPr>
              <a:t>g</a:t>
            </a:r>
            <a:r>
              <a:rPr lang="en"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 picture that shows </a:t>
            </a:r>
            <a:r>
              <a:rPr b="1" lang="en" sz="1600">
                <a:solidFill>
                  <a:schemeClr val="dk1"/>
                </a:solidFill>
                <a:latin typeface="Calibri"/>
                <a:ea typeface="Calibri"/>
                <a:cs typeface="Calibri"/>
                <a:sym typeface="Calibri"/>
              </a:rPr>
              <a:t>gas</a:t>
            </a:r>
            <a:r>
              <a:rPr lang="en" sz="1600">
                <a:solidFill>
                  <a:schemeClr val="dk1"/>
                </a:solidFill>
                <a:latin typeface="Calibri"/>
                <a:ea typeface="Calibri"/>
                <a:cs typeface="Calibri"/>
                <a:sym typeface="Calibri"/>
              </a:rPr>
              <a:t>. In winter when it is very cold, we can see the air, or gas, that comes out of our mouths. </a:t>
            </a:r>
            <a:endParaRPr sz="1600">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d0c1fffb2f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d0c1fffb2f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another picture of </a:t>
            </a:r>
            <a:r>
              <a:rPr b="1" lang="en" sz="1600">
                <a:solidFill>
                  <a:schemeClr val="dk1"/>
                </a:solidFill>
                <a:latin typeface="Calibri"/>
                <a:ea typeface="Calibri"/>
                <a:cs typeface="Calibri"/>
                <a:sym typeface="Calibri"/>
              </a:rPr>
              <a:t>gas</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does this picture show the meaning of </a:t>
            </a:r>
            <a:r>
              <a:rPr b="1" lang="en" sz="1600">
                <a:solidFill>
                  <a:schemeClr val="dk1"/>
                </a:solidFill>
                <a:latin typeface="Calibri"/>
                <a:ea typeface="Calibri"/>
                <a:cs typeface="Calibri"/>
                <a:sym typeface="Calibri"/>
              </a:rPr>
              <a:t>gas</a:t>
            </a:r>
            <a:r>
              <a:rPr lang="en" sz="1600">
                <a:solidFill>
                  <a:schemeClr val="dk1"/>
                </a:solidFill>
                <a:latin typeface="Calibri"/>
                <a:ea typeface="Calibri"/>
                <a:cs typeface="Calibri"/>
                <a:sym typeface="Calibri"/>
              </a:rPr>
              <a:t>? Turn and talk to your partner.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Sometimes we can see a gas coming out of the tailpipe of a car. That gas is not good for the air we breathe. It’s pollution.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many syllables are in the word </a:t>
            </a:r>
            <a:r>
              <a:rPr b="1" lang="en" sz="1600">
                <a:solidFill>
                  <a:schemeClr val="dk1"/>
                </a:solidFill>
                <a:latin typeface="Calibri"/>
                <a:ea typeface="Calibri"/>
                <a:cs typeface="Calibri"/>
                <a:sym typeface="Calibri"/>
              </a:rPr>
              <a:t>gas</a:t>
            </a:r>
            <a:r>
              <a:rPr lang="en" sz="1600">
                <a:solidFill>
                  <a:schemeClr val="dk1"/>
                </a:solidFill>
                <a:latin typeface="Calibri"/>
                <a:ea typeface="Calibri"/>
                <a:cs typeface="Calibri"/>
                <a:sym typeface="Calibri"/>
              </a:rPr>
              <a:t>? Let’s find out by clapping.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“Gas” 1 syllable.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Now, let’s say </a:t>
            </a:r>
            <a:r>
              <a:rPr b="1" lang="en" sz="1600">
                <a:solidFill>
                  <a:schemeClr val="dk1"/>
                </a:solidFill>
                <a:latin typeface="Calibri"/>
                <a:ea typeface="Calibri"/>
                <a:cs typeface="Calibri"/>
                <a:sym typeface="Calibri"/>
              </a:rPr>
              <a:t>gas</a:t>
            </a:r>
            <a:r>
              <a:rPr lang="en" sz="1600">
                <a:solidFill>
                  <a:schemeClr val="dk1"/>
                </a:solidFill>
                <a:latin typeface="Calibri"/>
                <a:ea typeface="Calibri"/>
                <a:cs typeface="Calibri"/>
                <a:sym typeface="Calibri"/>
              </a:rPr>
              <a:t> three times by clapping the syllables.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“Gas</a:t>
            </a:r>
            <a:r>
              <a:rPr lang="en" sz="1600">
                <a:solidFill>
                  <a:schemeClr val="dk1"/>
                </a:solidFill>
                <a:highlight>
                  <a:schemeClr val="lt1"/>
                </a:highlight>
                <a:latin typeface="Calibri"/>
                <a:ea typeface="Calibri"/>
                <a:cs typeface="Calibri"/>
                <a:sym typeface="Calibri"/>
              </a:rPr>
              <a:t>, </a:t>
            </a:r>
            <a:r>
              <a:rPr lang="en" sz="1600">
                <a:solidFill>
                  <a:schemeClr val="dk1"/>
                </a:solidFill>
                <a:latin typeface="Calibri"/>
                <a:ea typeface="Calibri"/>
                <a:cs typeface="Calibri"/>
                <a:sym typeface="Calibri"/>
              </a:rPr>
              <a:t>gas</a:t>
            </a:r>
            <a:r>
              <a:rPr lang="en" sz="1600">
                <a:solidFill>
                  <a:schemeClr val="dk1"/>
                </a:solidFill>
                <a:highlight>
                  <a:schemeClr val="lt1"/>
                </a:highlight>
                <a:latin typeface="Calibri"/>
                <a:ea typeface="Calibri"/>
                <a:cs typeface="Calibri"/>
                <a:sym typeface="Calibri"/>
              </a:rPr>
              <a:t>, </a:t>
            </a:r>
            <a:r>
              <a:rPr lang="en" sz="1600">
                <a:solidFill>
                  <a:schemeClr val="dk1"/>
                </a:solidFill>
                <a:latin typeface="Calibri"/>
                <a:ea typeface="Calibri"/>
                <a:cs typeface="Calibri"/>
                <a:sym typeface="Calibri"/>
              </a:rPr>
              <a:t>gas.”</a:t>
            </a:r>
            <a:endParaRPr>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631cac4bcf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631cac4bcf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 word in the story is </a:t>
            </a:r>
            <a:r>
              <a:rPr b="1" lang="en" sz="1600">
                <a:solidFill>
                  <a:schemeClr val="dk1"/>
                </a:solidFill>
                <a:latin typeface="Calibri"/>
                <a:ea typeface="Calibri"/>
                <a:cs typeface="Calibri"/>
                <a:sym typeface="Calibri"/>
              </a:rPr>
              <a:t>useful.</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In Spanish it is </a:t>
            </a:r>
            <a:r>
              <a:rPr b="1" lang="en" sz="1600">
                <a:solidFill>
                  <a:schemeClr val="dk1"/>
                </a:solidFill>
                <a:highlight>
                  <a:schemeClr val="lt1"/>
                </a:highlight>
                <a:latin typeface="Calibri"/>
                <a:ea typeface="Calibri"/>
                <a:cs typeface="Calibri"/>
                <a:sym typeface="Calibri"/>
              </a:rPr>
              <a:t>útil </a:t>
            </a:r>
            <a:r>
              <a:rPr lang="en" sz="1600">
                <a:solidFill>
                  <a:schemeClr val="dk1"/>
                </a:solidFill>
                <a:highlight>
                  <a:schemeClr val="lt1"/>
                </a:highlight>
                <a:latin typeface="Calibri"/>
                <a:ea typeface="Calibri"/>
                <a:cs typeface="Calibri"/>
                <a:sym typeface="Calibri"/>
              </a:rPr>
              <a:t>(</a:t>
            </a:r>
            <a:r>
              <a:rPr b="1" lang="en" sz="1600">
                <a:solidFill>
                  <a:schemeClr val="dk1"/>
                </a:solidFill>
                <a:highlight>
                  <a:schemeClr val="lt1"/>
                </a:highlight>
                <a:uFill>
                  <a:noFill/>
                </a:uFill>
                <a:latin typeface="Calibri"/>
                <a:ea typeface="Calibri"/>
                <a:cs typeface="Calibri"/>
                <a:sym typeface="Calibri"/>
                <a:hlinkClick r:id="rId2">
                  <a:extLst>
                    <a:ext uri="{A12FA001-AC4F-418D-AE19-62706E023703}">
                      <ahyp:hlinkClr val="tx"/>
                    </a:ext>
                  </a:extLst>
                </a:hlinkClick>
              </a:rPr>
              <a:t>oo</a:t>
            </a:r>
            <a:r>
              <a:rPr lang="en" sz="1600">
                <a:solidFill>
                  <a:schemeClr val="dk1"/>
                </a:solidFill>
                <a:highlight>
                  <a:schemeClr val="lt1"/>
                </a:highlight>
                <a:uFill>
                  <a:noFill/>
                </a:uFill>
                <a:latin typeface="Calibri"/>
                <a:ea typeface="Calibri"/>
                <a:cs typeface="Calibri"/>
                <a:sym typeface="Calibri"/>
                <a:hlinkClick r:id="rId3">
                  <a:extLst>
                    <a:ext uri="{A12FA001-AC4F-418D-AE19-62706E023703}">
                      <ahyp:hlinkClr val="tx"/>
                    </a:ext>
                  </a:extLst>
                </a:hlinkClick>
              </a:rPr>
              <a:t>-teel</a:t>
            </a:r>
            <a:r>
              <a:rPr lang="en" sz="1600">
                <a:solidFill>
                  <a:schemeClr val="dk1"/>
                </a:solidFill>
                <a:highlight>
                  <a:schemeClr val="lt1"/>
                </a:highlight>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sz="1600">
                <a:solidFill>
                  <a:schemeClr val="dk1"/>
                </a:solidFill>
                <a:latin typeface="Calibri"/>
                <a:ea typeface="Calibri"/>
                <a:cs typeface="Calibri"/>
                <a:sym typeface="Calibri"/>
              </a:rPr>
              <a:t>Useful </a:t>
            </a:r>
            <a:r>
              <a:rPr lang="en" sz="1600">
                <a:solidFill>
                  <a:schemeClr val="dk1"/>
                </a:solidFill>
                <a:latin typeface="Calibri"/>
                <a:ea typeface="Calibri"/>
                <a:cs typeface="Calibri"/>
                <a:sym typeface="Calibri"/>
              </a:rPr>
              <a:t>means able to be used for many things, helpful.</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Let’s say the word </a:t>
            </a:r>
            <a:r>
              <a:rPr b="1" lang="en" sz="1600">
                <a:solidFill>
                  <a:schemeClr val="dk1"/>
                </a:solidFill>
                <a:latin typeface="Calibri"/>
                <a:ea typeface="Calibri"/>
                <a:cs typeface="Calibri"/>
                <a:sym typeface="Calibri"/>
              </a:rPr>
              <a:t>useful </a:t>
            </a:r>
            <a:r>
              <a:rPr lang="en" sz="1600">
                <a:solidFill>
                  <a:schemeClr val="dk1"/>
                </a:solidFill>
                <a:latin typeface="Calibri"/>
                <a:ea typeface="Calibri"/>
                <a:cs typeface="Calibri"/>
                <a:sym typeface="Calibri"/>
              </a:rPr>
              <a:t>together.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”Useful.” When you say </a:t>
            </a:r>
            <a:r>
              <a:rPr b="1" lang="en" sz="1600">
                <a:solidFill>
                  <a:schemeClr val="dk1"/>
                </a:solidFill>
                <a:latin typeface="Calibri"/>
                <a:ea typeface="Calibri"/>
                <a:cs typeface="Calibri"/>
                <a:sym typeface="Calibri"/>
              </a:rPr>
              <a:t>useful</a:t>
            </a:r>
            <a:r>
              <a:rPr lang="en" sz="1600">
                <a:solidFill>
                  <a:schemeClr val="dk1"/>
                </a:solidFill>
                <a:latin typeface="Calibri"/>
                <a:ea typeface="Calibri"/>
                <a:cs typeface="Calibri"/>
                <a:sym typeface="Calibri"/>
              </a:rPr>
              <a:t>, I hear the /u/ sound at the beginning of the word.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Look, </a:t>
            </a:r>
            <a:r>
              <a:rPr b="1" lang="en" sz="1600">
                <a:solidFill>
                  <a:schemeClr val="dk1"/>
                </a:solidFill>
                <a:latin typeface="Calibri"/>
                <a:ea typeface="Calibri"/>
                <a:cs typeface="Calibri"/>
                <a:sym typeface="Calibri"/>
              </a:rPr>
              <a:t>useful</a:t>
            </a:r>
            <a:r>
              <a:rPr lang="en" sz="1600">
                <a:solidFill>
                  <a:schemeClr val="dk1"/>
                </a:solidFill>
                <a:latin typeface="Calibri"/>
                <a:ea typeface="Calibri"/>
                <a:cs typeface="Calibri"/>
                <a:sym typeface="Calibri"/>
              </a:rPr>
              <a:t> begins with the letter </a:t>
            </a:r>
            <a:r>
              <a:rPr b="1" lang="en" sz="1600">
                <a:solidFill>
                  <a:schemeClr val="dk1"/>
                </a:solidFill>
                <a:latin typeface="Calibri"/>
                <a:ea typeface="Calibri"/>
                <a:cs typeface="Calibri"/>
                <a:sym typeface="Calibri"/>
              </a:rPr>
              <a:t>u</a:t>
            </a:r>
            <a:r>
              <a:rPr lang="en"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 picture that shows </a:t>
            </a:r>
            <a:r>
              <a:rPr b="1" lang="en" sz="1600">
                <a:solidFill>
                  <a:schemeClr val="dk1"/>
                </a:solidFill>
                <a:latin typeface="Calibri"/>
                <a:ea typeface="Calibri"/>
                <a:cs typeface="Calibri"/>
                <a:sym typeface="Calibri"/>
              </a:rPr>
              <a:t>useful</a:t>
            </a:r>
            <a:r>
              <a:rPr lang="en" sz="1600">
                <a:solidFill>
                  <a:schemeClr val="dk1"/>
                </a:solidFill>
                <a:latin typeface="Calibri"/>
                <a:ea typeface="Calibri"/>
                <a:cs typeface="Calibri"/>
                <a:sym typeface="Calibri"/>
              </a:rPr>
              <a:t>. It is useful to carry a water bottle when you go out to play. You can drink the water when you get thirsty, and you could use the water to wash your hands, or to pour over your knee to clean a wound if you fell and scratched it.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631cac4bc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631cac4bc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another picture of </a:t>
            </a:r>
            <a:r>
              <a:rPr b="1" lang="en" sz="1600">
                <a:solidFill>
                  <a:schemeClr val="dk1"/>
                </a:solidFill>
                <a:latin typeface="Calibri"/>
                <a:ea typeface="Calibri"/>
                <a:cs typeface="Calibri"/>
                <a:sym typeface="Calibri"/>
              </a:rPr>
              <a:t>useful</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does this picture show the meaning of </a:t>
            </a:r>
            <a:r>
              <a:rPr b="1" lang="en" sz="1600">
                <a:solidFill>
                  <a:schemeClr val="dk1"/>
                </a:solidFill>
                <a:latin typeface="Calibri"/>
                <a:ea typeface="Calibri"/>
                <a:cs typeface="Calibri"/>
                <a:sym typeface="Calibri"/>
              </a:rPr>
              <a:t>useful</a:t>
            </a:r>
            <a:r>
              <a:rPr lang="en" sz="1600">
                <a:solidFill>
                  <a:schemeClr val="dk1"/>
                </a:solidFill>
                <a:latin typeface="Calibri"/>
                <a:ea typeface="Calibri"/>
                <a:cs typeface="Calibri"/>
                <a:sym typeface="Calibri"/>
              </a:rPr>
              <a:t>? Turn and talk to your partner.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This bag is very light and big but you can fold it to make it very small and easy to carry in your pocket! It is useful to have it when you go shopping, to a picnic, on a short trip, or even to carry books to school.</a:t>
            </a:r>
            <a:endParaRPr>
              <a:solidFill>
                <a:srgbClr val="98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many syllables are in the word </a:t>
            </a:r>
            <a:r>
              <a:rPr b="1" lang="en" sz="1600">
                <a:solidFill>
                  <a:schemeClr val="dk1"/>
                </a:solidFill>
                <a:latin typeface="Calibri"/>
                <a:ea typeface="Calibri"/>
                <a:cs typeface="Calibri"/>
                <a:sym typeface="Calibri"/>
              </a:rPr>
              <a:t>useful</a:t>
            </a:r>
            <a:r>
              <a:rPr lang="en" sz="1600">
                <a:solidFill>
                  <a:schemeClr val="dk1"/>
                </a:solidFill>
                <a:latin typeface="Calibri"/>
                <a:ea typeface="Calibri"/>
                <a:cs typeface="Calibri"/>
                <a:sym typeface="Calibri"/>
              </a:rPr>
              <a:t>? Let’s find out by clapping.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“Use-ful.” 2 syllables.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Now, let’s say </a:t>
            </a:r>
            <a:r>
              <a:rPr b="1" lang="en" sz="1600">
                <a:solidFill>
                  <a:schemeClr val="dk1"/>
                </a:solidFill>
                <a:latin typeface="Calibri"/>
                <a:ea typeface="Calibri"/>
                <a:cs typeface="Calibri"/>
                <a:sym typeface="Calibri"/>
              </a:rPr>
              <a:t>useful</a:t>
            </a:r>
            <a:r>
              <a:rPr lang="en" sz="1600">
                <a:solidFill>
                  <a:schemeClr val="dk1"/>
                </a:solidFill>
                <a:latin typeface="Calibri"/>
                <a:ea typeface="Calibri"/>
                <a:cs typeface="Calibri"/>
                <a:sym typeface="Calibri"/>
              </a:rPr>
              <a:t> three times while clapping the syllables.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“Use-ful, use-ful, use-ful.”</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rgbClr val="98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631cac4bc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631cac4bc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Another word in the story is </a:t>
            </a:r>
            <a:r>
              <a:rPr b="1" lang="en" sz="1600">
                <a:solidFill>
                  <a:schemeClr val="dk1"/>
                </a:solidFill>
                <a:latin typeface="Calibri"/>
                <a:ea typeface="Calibri"/>
                <a:cs typeface="Calibri"/>
                <a:sym typeface="Calibri"/>
              </a:rPr>
              <a:t>sap</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In Spanish it is</a:t>
            </a:r>
            <a:r>
              <a:rPr lang="en" sz="1600">
                <a:latin typeface="Calibri"/>
                <a:ea typeface="Calibri"/>
                <a:cs typeface="Calibri"/>
                <a:sym typeface="Calibri"/>
              </a:rPr>
              <a:t> </a:t>
            </a:r>
            <a:r>
              <a:rPr b="1" lang="en" sz="1600">
                <a:highlight>
                  <a:srgbClr val="FFFFFF"/>
                </a:highlight>
                <a:latin typeface="Calibri"/>
                <a:ea typeface="Calibri"/>
                <a:cs typeface="Calibri"/>
                <a:sym typeface="Calibri"/>
              </a:rPr>
              <a:t>savia </a:t>
            </a:r>
            <a:r>
              <a:rPr lang="en" sz="1600">
                <a:highlight>
                  <a:srgbClr val="FFFFFF"/>
                </a:highlight>
                <a:latin typeface="Calibri"/>
                <a:ea typeface="Calibri"/>
                <a:cs typeface="Calibri"/>
                <a:sym typeface="Calibri"/>
              </a:rPr>
              <a:t>(</a:t>
            </a:r>
            <a:r>
              <a:rPr b="1" lang="en" sz="1600">
                <a:highlight>
                  <a:srgbClr val="FFFFFF"/>
                </a:highlight>
                <a:uFill>
                  <a:noFill/>
                </a:uFill>
                <a:latin typeface="Calibri"/>
                <a:ea typeface="Calibri"/>
                <a:cs typeface="Calibri"/>
                <a:sym typeface="Calibri"/>
                <a:hlinkClick r:id="rId2"/>
              </a:rPr>
              <a:t>sah</a:t>
            </a:r>
            <a:r>
              <a:rPr lang="en" sz="1600">
                <a:highlight>
                  <a:srgbClr val="FFFFFF"/>
                </a:highlight>
                <a:uFill>
                  <a:noFill/>
                </a:uFill>
                <a:latin typeface="Calibri"/>
                <a:ea typeface="Calibri"/>
                <a:cs typeface="Calibri"/>
                <a:sym typeface="Calibri"/>
                <a:hlinkClick r:id="rId3"/>
              </a:rPr>
              <a:t>-byah</a:t>
            </a:r>
            <a:r>
              <a:rPr lang="en" sz="1600">
                <a:highlight>
                  <a:srgbClr val="FFFFFF"/>
                </a:highlight>
                <a:latin typeface="Calibri"/>
                <a:ea typeface="Calibri"/>
                <a:cs typeface="Calibri"/>
                <a:sym typeface="Calibri"/>
              </a:rPr>
              <a:t>).</a:t>
            </a:r>
            <a:endParaRPr sz="16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sz="1600">
                <a:solidFill>
                  <a:schemeClr val="dk1"/>
                </a:solidFill>
                <a:latin typeface="Calibri"/>
                <a:ea typeface="Calibri"/>
                <a:cs typeface="Calibri"/>
                <a:sym typeface="Calibri"/>
              </a:rPr>
              <a:t>S</a:t>
            </a:r>
            <a:r>
              <a:rPr b="1" lang="en" sz="1600">
                <a:solidFill>
                  <a:schemeClr val="dk1"/>
                </a:solidFill>
                <a:latin typeface="Calibri"/>
                <a:ea typeface="Calibri"/>
                <a:cs typeface="Calibri"/>
                <a:sym typeface="Calibri"/>
              </a:rPr>
              <a:t>ap </a:t>
            </a:r>
            <a:r>
              <a:rPr lang="en" sz="1600">
                <a:solidFill>
                  <a:schemeClr val="dk1"/>
                </a:solidFill>
                <a:latin typeface="Calibri"/>
                <a:ea typeface="Calibri"/>
                <a:cs typeface="Calibri"/>
                <a:sym typeface="Calibri"/>
              </a:rPr>
              <a:t>is </a:t>
            </a:r>
            <a:r>
              <a:rPr lang="en" sz="1600">
                <a:solidFill>
                  <a:schemeClr val="dk1"/>
                </a:solidFill>
                <a:latin typeface="Calibri"/>
                <a:ea typeface="Calibri"/>
                <a:cs typeface="Calibri"/>
                <a:sym typeface="Calibri"/>
              </a:rPr>
              <a:t>a fluid that comes from trees.</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Let’s say the word </a:t>
            </a:r>
            <a:r>
              <a:rPr b="1" lang="en" sz="1600">
                <a:solidFill>
                  <a:schemeClr val="dk1"/>
                </a:solidFill>
                <a:latin typeface="Calibri"/>
                <a:ea typeface="Calibri"/>
                <a:cs typeface="Calibri"/>
                <a:sym typeface="Calibri"/>
              </a:rPr>
              <a:t>sap</a:t>
            </a:r>
            <a:r>
              <a:rPr lang="en" sz="1600">
                <a:solidFill>
                  <a:schemeClr val="dk1"/>
                </a:solidFill>
                <a:latin typeface="Calibri"/>
                <a:ea typeface="Calibri"/>
                <a:cs typeface="Calibri"/>
                <a:sym typeface="Calibri"/>
              </a:rPr>
              <a:t> together.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”S</a:t>
            </a:r>
            <a:r>
              <a:rPr lang="en" sz="1600">
                <a:solidFill>
                  <a:schemeClr val="dk1"/>
                </a:solidFill>
                <a:latin typeface="Calibri"/>
                <a:ea typeface="Calibri"/>
                <a:cs typeface="Calibri"/>
                <a:sym typeface="Calibri"/>
              </a:rPr>
              <a:t>ap</a:t>
            </a:r>
            <a:r>
              <a:rPr lang="en" sz="1600">
                <a:solidFill>
                  <a:schemeClr val="dk1"/>
                </a:solidFill>
                <a:latin typeface="Calibri"/>
                <a:ea typeface="Calibri"/>
                <a:cs typeface="Calibri"/>
                <a:sym typeface="Calibri"/>
              </a:rPr>
              <a:t>.” When you say </a:t>
            </a:r>
            <a:r>
              <a:rPr b="1" lang="en" sz="1600">
                <a:solidFill>
                  <a:schemeClr val="dk1"/>
                </a:solidFill>
                <a:latin typeface="Calibri"/>
                <a:ea typeface="Calibri"/>
                <a:cs typeface="Calibri"/>
                <a:sym typeface="Calibri"/>
              </a:rPr>
              <a:t>sap</a:t>
            </a:r>
            <a:r>
              <a:rPr lang="en" sz="1600">
                <a:solidFill>
                  <a:schemeClr val="dk1"/>
                </a:solidFill>
                <a:latin typeface="Calibri"/>
                <a:ea typeface="Calibri"/>
                <a:cs typeface="Calibri"/>
                <a:sym typeface="Calibri"/>
              </a:rPr>
              <a:t>, I hear the </a:t>
            </a:r>
            <a:r>
              <a:rPr lang="en" sz="1600">
                <a:latin typeface="Calibri"/>
                <a:ea typeface="Calibri"/>
                <a:cs typeface="Calibri"/>
                <a:sym typeface="Calibri"/>
              </a:rPr>
              <a:t>/s/</a:t>
            </a:r>
            <a:r>
              <a:rPr lang="en" sz="1600">
                <a:solidFill>
                  <a:srgbClr val="980000"/>
                </a:solidFill>
                <a:latin typeface="Calibri"/>
                <a:ea typeface="Calibri"/>
                <a:cs typeface="Calibri"/>
                <a:sym typeface="Calibri"/>
              </a:rPr>
              <a:t> </a:t>
            </a:r>
            <a:r>
              <a:rPr lang="en" sz="1600">
                <a:solidFill>
                  <a:schemeClr val="dk1"/>
                </a:solidFill>
                <a:latin typeface="Calibri"/>
                <a:ea typeface="Calibri"/>
                <a:cs typeface="Calibri"/>
                <a:sym typeface="Calibri"/>
              </a:rPr>
              <a:t>sound at the beginning of the word.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Look, </a:t>
            </a:r>
            <a:r>
              <a:rPr b="1" lang="en" sz="1600">
                <a:solidFill>
                  <a:schemeClr val="dk1"/>
                </a:solidFill>
                <a:latin typeface="Calibri"/>
                <a:ea typeface="Calibri"/>
                <a:cs typeface="Calibri"/>
                <a:sym typeface="Calibri"/>
              </a:rPr>
              <a:t>sap</a:t>
            </a:r>
            <a:r>
              <a:rPr lang="en" sz="1600">
                <a:solidFill>
                  <a:schemeClr val="dk1"/>
                </a:solidFill>
                <a:latin typeface="Calibri"/>
                <a:ea typeface="Calibri"/>
                <a:cs typeface="Calibri"/>
                <a:sym typeface="Calibri"/>
              </a:rPr>
              <a:t> begins with the letter </a:t>
            </a:r>
            <a:r>
              <a:rPr b="1" lang="en" sz="1600">
                <a:solidFill>
                  <a:schemeClr val="dk1"/>
                </a:solidFill>
                <a:latin typeface="Calibri"/>
                <a:ea typeface="Calibri"/>
                <a:cs typeface="Calibri"/>
                <a:sym typeface="Calibri"/>
              </a:rPr>
              <a:t>s</a:t>
            </a:r>
            <a:r>
              <a:rPr lang="en"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This picture shows </a:t>
            </a:r>
            <a:r>
              <a:rPr b="1" lang="en" sz="1600">
                <a:solidFill>
                  <a:schemeClr val="dk1"/>
                </a:solidFill>
                <a:latin typeface="Calibri"/>
                <a:ea typeface="Calibri"/>
                <a:cs typeface="Calibri"/>
                <a:sym typeface="Calibri"/>
              </a:rPr>
              <a:t>sap</a:t>
            </a:r>
            <a:r>
              <a:rPr lang="en" sz="1600">
                <a:solidFill>
                  <a:schemeClr val="dk1"/>
                </a:solidFill>
                <a:latin typeface="Calibri"/>
                <a:ea typeface="Calibri"/>
                <a:cs typeface="Calibri"/>
                <a:sym typeface="Calibri"/>
              </a:rPr>
              <a:t>. We can see the fluid coming out off the tree. People tap maple trees by putting a spout  into the trunk; the sap comes out when the trees start to warm up after a cold winter.  People make maple syrup from the sap of sugar maple trees.</a:t>
            </a:r>
            <a:endParaRPr>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631cac4bc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631cac4bc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another picture of </a:t>
            </a:r>
            <a:r>
              <a:rPr b="1" lang="en" sz="1600">
                <a:solidFill>
                  <a:schemeClr val="dk1"/>
                </a:solidFill>
                <a:latin typeface="Calibri"/>
                <a:ea typeface="Calibri"/>
                <a:cs typeface="Calibri"/>
                <a:sym typeface="Calibri"/>
              </a:rPr>
              <a:t>sap</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does this picture show the meaning of </a:t>
            </a:r>
            <a:r>
              <a:rPr b="1" lang="en" sz="1600">
                <a:solidFill>
                  <a:schemeClr val="dk1"/>
                </a:solidFill>
                <a:latin typeface="Calibri"/>
                <a:ea typeface="Calibri"/>
                <a:cs typeface="Calibri"/>
                <a:sym typeface="Calibri"/>
              </a:rPr>
              <a:t>sap</a:t>
            </a:r>
            <a:r>
              <a:rPr lang="en" sz="1600">
                <a:solidFill>
                  <a:schemeClr val="dk1"/>
                </a:solidFill>
                <a:latin typeface="Calibri"/>
                <a:ea typeface="Calibri"/>
                <a:cs typeface="Calibri"/>
                <a:sym typeface="Calibri"/>
              </a:rPr>
              <a:t>? Turn and talk to your partner.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the sap has come out of the tree and then hardened. The tree might have been cut in some way to make the sap come out.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many syllables are in the word </a:t>
            </a:r>
            <a:r>
              <a:rPr b="1" lang="en" sz="1600">
                <a:solidFill>
                  <a:schemeClr val="dk1"/>
                </a:solidFill>
                <a:latin typeface="Calibri"/>
                <a:ea typeface="Calibri"/>
                <a:cs typeface="Calibri"/>
                <a:sym typeface="Calibri"/>
              </a:rPr>
              <a:t>sap</a:t>
            </a:r>
            <a:r>
              <a:rPr lang="en" sz="1600">
                <a:solidFill>
                  <a:schemeClr val="dk1"/>
                </a:solidFill>
                <a:latin typeface="Calibri"/>
                <a:ea typeface="Calibri"/>
                <a:cs typeface="Calibri"/>
                <a:sym typeface="Calibri"/>
              </a:rPr>
              <a:t>? Let’s find out by clapping.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“Sap.” 1 syllable.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Now, let’s say </a:t>
            </a:r>
            <a:r>
              <a:rPr b="1" lang="en" sz="1600">
                <a:solidFill>
                  <a:schemeClr val="dk1"/>
                </a:solidFill>
                <a:latin typeface="Calibri"/>
                <a:ea typeface="Calibri"/>
                <a:cs typeface="Calibri"/>
                <a:sym typeface="Calibri"/>
              </a:rPr>
              <a:t>sap</a:t>
            </a:r>
            <a:r>
              <a:rPr lang="en" sz="1600">
                <a:solidFill>
                  <a:schemeClr val="dk1"/>
                </a:solidFill>
                <a:latin typeface="Calibri"/>
                <a:ea typeface="Calibri"/>
                <a:cs typeface="Calibri"/>
                <a:sym typeface="Calibri"/>
              </a:rPr>
              <a:t> three times by clapping the syllables.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t>
            </a:r>
            <a:r>
              <a:rPr lang="en" sz="1600">
                <a:solidFill>
                  <a:schemeClr val="dk1"/>
                </a:solidFill>
                <a:latin typeface="Calibri"/>
                <a:ea typeface="Calibri"/>
                <a:cs typeface="Calibri"/>
                <a:sym typeface="Calibri"/>
              </a:rPr>
              <a:t>Sap, sap,sap</a:t>
            </a:r>
            <a:r>
              <a:rPr lang="en" sz="1600">
                <a:solidFill>
                  <a:schemeClr val="dk1"/>
                </a:solidFill>
                <a:latin typeface="Calibri"/>
                <a:ea typeface="Calibri"/>
                <a:cs typeface="Calibri"/>
                <a:sym typeface="Calibri"/>
              </a:rPr>
              <a:t>.”</a:t>
            </a:r>
            <a:endParaRPr>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631cac4bcf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631cac4bcf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 word in the story is </a:t>
            </a:r>
            <a:r>
              <a:rPr b="1" lang="en" sz="1600">
                <a:solidFill>
                  <a:schemeClr val="dk1"/>
                </a:solidFill>
                <a:latin typeface="Calibri"/>
                <a:ea typeface="Calibri"/>
                <a:cs typeface="Calibri"/>
                <a:sym typeface="Calibri"/>
              </a:rPr>
              <a:t>bark</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In Spanish it is </a:t>
            </a:r>
            <a:r>
              <a:rPr b="1" lang="en" sz="1600">
                <a:highlight>
                  <a:srgbClr val="FFFFFF"/>
                </a:highlight>
                <a:latin typeface="Calibri"/>
                <a:ea typeface="Calibri"/>
                <a:cs typeface="Calibri"/>
                <a:sym typeface="Calibri"/>
              </a:rPr>
              <a:t>corteza </a:t>
            </a:r>
            <a:r>
              <a:rPr lang="en" sz="1600">
                <a:highlight>
                  <a:srgbClr val="FFFFFF"/>
                </a:highlight>
                <a:latin typeface="Calibri"/>
                <a:ea typeface="Calibri"/>
                <a:cs typeface="Calibri"/>
                <a:sym typeface="Calibri"/>
              </a:rPr>
              <a:t>(</a:t>
            </a:r>
            <a:r>
              <a:rPr lang="en" sz="1600">
                <a:highlight>
                  <a:srgbClr val="FFFFFF"/>
                </a:highlight>
                <a:uFill>
                  <a:noFill/>
                </a:uFill>
                <a:latin typeface="Calibri"/>
                <a:ea typeface="Calibri"/>
                <a:cs typeface="Calibri"/>
                <a:sym typeface="Calibri"/>
                <a:hlinkClick r:id="rId2"/>
              </a:rPr>
              <a:t>kohr-</a:t>
            </a:r>
            <a:r>
              <a:rPr b="1" lang="en" sz="1600">
                <a:highlight>
                  <a:srgbClr val="FFFFFF"/>
                </a:highlight>
                <a:uFill>
                  <a:noFill/>
                </a:uFill>
                <a:latin typeface="Calibri"/>
                <a:ea typeface="Calibri"/>
                <a:cs typeface="Calibri"/>
                <a:sym typeface="Calibri"/>
                <a:hlinkClick r:id="rId3"/>
              </a:rPr>
              <a:t>teh</a:t>
            </a:r>
            <a:r>
              <a:rPr lang="en" sz="1600">
                <a:highlight>
                  <a:srgbClr val="FFFFFF"/>
                </a:highlight>
                <a:uFill>
                  <a:noFill/>
                </a:uFill>
                <a:latin typeface="Calibri"/>
                <a:ea typeface="Calibri"/>
                <a:cs typeface="Calibri"/>
                <a:sym typeface="Calibri"/>
                <a:hlinkClick r:id="rId4"/>
              </a:rPr>
              <a:t>-sah</a:t>
            </a:r>
            <a:r>
              <a:rPr lang="en" sz="1600">
                <a:highlight>
                  <a:srgbClr val="FFFFFF"/>
                </a:highlight>
                <a:latin typeface="Calibri"/>
                <a:ea typeface="Calibri"/>
                <a:cs typeface="Calibri"/>
                <a:sym typeface="Calibri"/>
              </a:rPr>
              <a:t>)</a:t>
            </a:r>
            <a:r>
              <a:rPr lang="en" sz="1600">
                <a:solidFill>
                  <a:srgbClr val="222222"/>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lang="en" sz="1600">
                <a:solidFill>
                  <a:schemeClr val="dk1"/>
                </a:solidFill>
                <a:latin typeface="Calibri"/>
                <a:ea typeface="Calibri"/>
                <a:cs typeface="Calibri"/>
                <a:sym typeface="Calibri"/>
              </a:rPr>
              <a:t>Have you heard this word before? What do you know about it? [Gather a few ideas from the children. Highlight the sound a dog makes as one possibility.]</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In this text,</a:t>
            </a:r>
            <a:r>
              <a:rPr b="1" lang="en" sz="1600">
                <a:solidFill>
                  <a:schemeClr val="dk1"/>
                </a:solidFill>
                <a:latin typeface="Calibri"/>
                <a:ea typeface="Calibri"/>
                <a:cs typeface="Calibri"/>
                <a:sym typeface="Calibri"/>
              </a:rPr>
              <a:t> b</a:t>
            </a:r>
            <a:r>
              <a:rPr b="1" lang="en" sz="1600">
                <a:solidFill>
                  <a:schemeClr val="dk1"/>
                </a:solidFill>
                <a:latin typeface="Calibri"/>
                <a:ea typeface="Calibri"/>
                <a:cs typeface="Calibri"/>
                <a:sym typeface="Calibri"/>
              </a:rPr>
              <a:t>ark </a:t>
            </a:r>
            <a:r>
              <a:rPr lang="en" sz="1600">
                <a:solidFill>
                  <a:schemeClr val="dk1"/>
                </a:solidFill>
                <a:latin typeface="Calibri"/>
                <a:ea typeface="Calibri"/>
                <a:cs typeface="Calibri"/>
                <a:sym typeface="Calibri"/>
              </a:rPr>
              <a:t>is</a:t>
            </a:r>
            <a:r>
              <a:rPr b="1" lang="en" sz="1600">
                <a:solidFill>
                  <a:schemeClr val="dk1"/>
                </a:solidFill>
                <a:latin typeface="Calibri"/>
                <a:ea typeface="Calibri"/>
                <a:cs typeface="Calibri"/>
                <a:sym typeface="Calibri"/>
              </a:rPr>
              <a:t> </a:t>
            </a:r>
            <a:r>
              <a:rPr lang="en" sz="1600">
                <a:solidFill>
                  <a:schemeClr val="dk1"/>
                </a:solidFill>
                <a:latin typeface="Calibri"/>
                <a:ea typeface="Calibri"/>
                <a:cs typeface="Calibri"/>
                <a:sym typeface="Calibri"/>
              </a:rPr>
              <a:t>the protective outer layer of a tree.  </a:t>
            </a:r>
            <a:endParaRPr sz="16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Let’s say the word </a:t>
            </a:r>
            <a:r>
              <a:rPr b="1" lang="en" sz="1600">
                <a:solidFill>
                  <a:schemeClr val="dk1"/>
                </a:solidFill>
                <a:latin typeface="Calibri"/>
                <a:ea typeface="Calibri"/>
                <a:cs typeface="Calibri"/>
                <a:sym typeface="Calibri"/>
              </a:rPr>
              <a:t>bark</a:t>
            </a:r>
            <a:r>
              <a:rPr lang="en" sz="1600">
                <a:solidFill>
                  <a:schemeClr val="dk1"/>
                </a:solidFill>
                <a:latin typeface="Calibri"/>
                <a:ea typeface="Calibri"/>
                <a:cs typeface="Calibri"/>
                <a:sym typeface="Calibri"/>
              </a:rPr>
              <a:t> together.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”Bark.” When you say </a:t>
            </a:r>
            <a:r>
              <a:rPr b="1" lang="en" sz="1600">
                <a:solidFill>
                  <a:schemeClr val="dk1"/>
                </a:solidFill>
                <a:latin typeface="Calibri"/>
                <a:ea typeface="Calibri"/>
                <a:cs typeface="Calibri"/>
                <a:sym typeface="Calibri"/>
              </a:rPr>
              <a:t>bark</a:t>
            </a:r>
            <a:r>
              <a:rPr lang="en" sz="1600">
                <a:solidFill>
                  <a:schemeClr val="dk1"/>
                </a:solidFill>
                <a:latin typeface="Calibri"/>
                <a:ea typeface="Calibri"/>
                <a:cs typeface="Calibri"/>
                <a:sym typeface="Calibri"/>
              </a:rPr>
              <a:t>, I hear the /b/ sound at the beginning of the word.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Look, </a:t>
            </a:r>
            <a:r>
              <a:rPr b="1" lang="en" sz="1600">
                <a:solidFill>
                  <a:schemeClr val="dk1"/>
                </a:solidFill>
                <a:latin typeface="Calibri"/>
                <a:ea typeface="Calibri"/>
                <a:cs typeface="Calibri"/>
                <a:sym typeface="Calibri"/>
              </a:rPr>
              <a:t>bark</a:t>
            </a:r>
            <a:r>
              <a:rPr lang="en" sz="1600">
                <a:solidFill>
                  <a:schemeClr val="dk1"/>
                </a:solidFill>
                <a:latin typeface="Calibri"/>
                <a:ea typeface="Calibri"/>
                <a:cs typeface="Calibri"/>
                <a:sym typeface="Calibri"/>
              </a:rPr>
              <a:t> begins with the letter </a:t>
            </a:r>
            <a:r>
              <a:rPr b="1" lang="en" sz="1600">
                <a:solidFill>
                  <a:schemeClr val="dk1"/>
                </a:solidFill>
                <a:latin typeface="Calibri"/>
                <a:ea typeface="Calibri"/>
                <a:cs typeface="Calibri"/>
                <a:sym typeface="Calibri"/>
              </a:rPr>
              <a:t>b</a:t>
            </a:r>
            <a:r>
              <a:rPr lang="en"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 picture that shows </a:t>
            </a:r>
            <a:r>
              <a:rPr b="1" lang="en" sz="1600">
                <a:solidFill>
                  <a:schemeClr val="dk1"/>
                </a:solidFill>
                <a:latin typeface="Calibri"/>
                <a:ea typeface="Calibri"/>
                <a:cs typeface="Calibri"/>
                <a:sym typeface="Calibri"/>
              </a:rPr>
              <a:t>bark</a:t>
            </a:r>
            <a:r>
              <a:rPr lang="en" sz="1600">
                <a:solidFill>
                  <a:schemeClr val="dk1"/>
                </a:solidFill>
                <a:latin typeface="Calibri"/>
                <a:ea typeface="Calibri"/>
                <a:cs typeface="Calibri"/>
                <a:sym typeface="Calibri"/>
              </a:rPr>
              <a:t>. This is a photo of the bark of a sugar maple tree.</a:t>
            </a:r>
            <a:endParaRPr sz="1600">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b3720db1e0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b3720db1e0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another picture of </a:t>
            </a:r>
            <a:r>
              <a:rPr b="1" lang="en" sz="1600">
                <a:solidFill>
                  <a:schemeClr val="dk1"/>
                </a:solidFill>
                <a:latin typeface="Calibri"/>
                <a:ea typeface="Calibri"/>
                <a:cs typeface="Calibri"/>
                <a:sym typeface="Calibri"/>
              </a:rPr>
              <a:t>bark</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does this picture show the meaning of </a:t>
            </a:r>
            <a:r>
              <a:rPr b="1" lang="en" sz="1600">
                <a:solidFill>
                  <a:schemeClr val="dk1"/>
                </a:solidFill>
                <a:latin typeface="Calibri"/>
                <a:ea typeface="Calibri"/>
                <a:cs typeface="Calibri"/>
                <a:sym typeface="Calibri"/>
              </a:rPr>
              <a:t>bark</a:t>
            </a:r>
            <a:r>
              <a:rPr lang="en" sz="1600">
                <a:solidFill>
                  <a:schemeClr val="dk1"/>
                </a:solidFill>
                <a:latin typeface="Calibri"/>
                <a:ea typeface="Calibri"/>
                <a:cs typeface="Calibri"/>
                <a:sym typeface="Calibri"/>
              </a:rPr>
              <a:t>? Turn and talk to your partner.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The bark of these birch trees is thin, and it naturally peels off as the tree grows.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many syllables are in the word </a:t>
            </a:r>
            <a:r>
              <a:rPr b="1" lang="en" sz="1600">
                <a:solidFill>
                  <a:schemeClr val="dk1"/>
                </a:solidFill>
                <a:latin typeface="Calibri"/>
                <a:ea typeface="Calibri"/>
                <a:cs typeface="Calibri"/>
                <a:sym typeface="Calibri"/>
              </a:rPr>
              <a:t>bark</a:t>
            </a:r>
            <a:r>
              <a:rPr lang="en" sz="1600">
                <a:solidFill>
                  <a:schemeClr val="dk1"/>
                </a:solidFill>
                <a:latin typeface="Calibri"/>
                <a:ea typeface="Calibri"/>
                <a:cs typeface="Calibri"/>
                <a:sym typeface="Calibri"/>
              </a:rPr>
              <a:t>? Let’s find out by clapping.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t>
            </a:r>
            <a:r>
              <a:rPr lang="en" sz="1600">
                <a:highlight>
                  <a:srgbClr val="FFFFFF"/>
                </a:highlight>
                <a:latin typeface="Calibri"/>
                <a:ea typeface="Calibri"/>
                <a:cs typeface="Calibri"/>
                <a:sym typeface="Calibri"/>
              </a:rPr>
              <a:t>Bark</a:t>
            </a:r>
            <a:r>
              <a:rPr lang="en" sz="1600">
                <a:solidFill>
                  <a:schemeClr val="dk1"/>
                </a:solidFill>
                <a:latin typeface="Calibri"/>
                <a:ea typeface="Calibri"/>
                <a:cs typeface="Calibri"/>
                <a:sym typeface="Calibri"/>
              </a:rPr>
              <a:t>.” 1 syllable.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Now, let’s say </a:t>
            </a:r>
            <a:r>
              <a:rPr b="1" lang="en" sz="1600">
                <a:solidFill>
                  <a:schemeClr val="dk1"/>
                </a:solidFill>
                <a:latin typeface="Calibri"/>
                <a:ea typeface="Calibri"/>
                <a:cs typeface="Calibri"/>
                <a:sym typeface="Calibri"/>
              </a:rPr>
              <a:t>bark</a:t>
            </a:r>
            <a:r>
              <a:rPr lang="en" sz="1600">
                <a:solidFill>
                  <a:schemeClr val="dk1"/>
                </a:solidFill>
                <a:latin typeface="Calibri"/>
                <a:ea typeface="Calibri"/>
                <a:cs typeface="Calibri"/>
                <a:sym typeface="Calibri"/>
              </a:rPr>
              <a:t> three times by clapping the syllables.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t>
            </a:r>
            <a:r>
              <a:rPr lang="en" sz="1600">
                <a:solidFill>
                  <a:schemeClr val="dk1"/>
                </a:solidFill>
                <a:highlight>
                  <a:schemeClr val="lt1"/>
                </a:highlight>
                <a:latin typeface="Calibri"/>
                <a:ea typeface="Calibri"/>
                <a:cs typeface="Calibri"/>
                <a:sym typeface="Calibri"/>
              </a:rPr>
              <a:t>Bark, bark, bark</a:t>
            </a:r>
            <a:r>
              <a:rPr lang="en" sz="1600">
                <a:solidFill>
                  <a:schemeClr val="dk1"/>
                </a:solidFill>
                <a:latin typeface="Calibri"/>
                <a:ea typeface="Calibri"/>
                <a:cs typeface="Calibri"/>
                <a:sym typeface="Calibri"/>
              </a:rPr>
              <a:t>.”</a:t>
            </a:r>
            <a:endParaRPr>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b3a7e32c16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b3a7e32c1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 word in the story is </a:t>
            </a:r>
            <a:r>
              <a:rPr b="1" lang="en" sz="1600">
                <a:solidFill>
                  <a:schemeClr val="dk1"/>
                </a:solidFill>
                <a:latin typeface="Calibri"/>
                <a:ea typeface="Calibri"/>
                <a:cs typeface="Calibri"/>
                <a:sym typeface="Calibri"/>
              </a:rPr>
              <a:t>shelter</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In Spanish it is </a:t>
            </a:r>
            <a:r>
              <a:rPr b="1" lang="en" sz="1600">
                <a:highlight>
                  <a:srgbClr val="FFFFFF"/>
                </a:highlight>
                <a:latin typeface="Calibri"/>
                <a:ea typeface="Calibri"/>
                <a:cs typeface="Calibri"/>
                <a:sym typeface="Calibri"/>
              </a:rPr>
              <a:t>refugio </a:t>
            </a:r>
            <a:r>
              <a:rPr lang="en" sz="1600">
                <a:highlight>
                  <a:srgbClr val="FFFFFF"/>
                </a:highlight>
                <a:latin typeface="Calibri"/>
                <a:ea typeface="Calibri"/>
                <a:cs typeface="Calibri"/>
                <a:sym typeface="Calibri"/>
              </a:rPr>
              <a:t>(</a:t>
            </a:r>
            <a:r>
              <a:rPr lang="en" sz="1600">
                <a:highlight>
                  <a:srgbClr val="FFFFFF"/>
                </a:highlight>
                <a:uFill>
                  <a:noFill/>
                </a:uFill>
                <a:latin typeface="Calibri"/>
                <a:ea typeface="Calibri"/>
                <a:cs typeface="Calibri"/>
                <a:sym typeface="Calibri"/>
                <a:hlinkClick r:id="rId2"/>
              </a:rPr>
              <a:t>rreh-</a:t>
            </a:r>
            <a:r>
              <a:rPr b="1" lang="en" sz="1600">
                <a:highlight>
                  <a:srgbClr val="FFFFFF"/>
                </a:highlight>
                <a:uFill>
                  <a:noFill/>
                </a:uFill>
                <a:latin typeface="Calibri"/>
                <a:ea typeface="Calibri"/>
                <a:cs typeface="Calibri"/>
                <a:sym typeface="Calibri"/>
                <a:hlinkClick r:id="rId3"/>
              </a:rPr>
              <a:t>foo</a:t>
            </a:r>
            <a:r>
              <a:rPr lang="en" sz="1600">
                <a:highlight>
                  <a:srgbClr val="FFFFFF"/>
                </a:highlight>
                <a:uFill>
                  <a:noFill/>
                </a:uFill>
                <a:latin typeface="Calibri"/>
                <a:ea typeface="Calibri"/>
                <a:cs typeface="Calibri"/>
                <a:sym typeface="Calibri"/>
                <a:hlinkClick r:id="rId4"/>
              </a:rPr>
              <a:t>-hyoh</a:t>
            </a:r>
            <a:r>
              <a:rPr lang="en" sz="1600">
                <a:highlight>
                  <a:srgbClr val="FFFFFF"/>
                </a:highlight>
                <a:latin typeface="Calibri"/>
                <a:ea typeface="Calibri"/>
                <a:cs typeface="Calibri"/>
                <a:sym typeface="Calibri"/>
              </a:rPr>
              <a:t>)</a:t>
            </a:r>
            <a:r>
              <a:rPr lang="en" sz="1600">
                <a:solidFill>
                  <a:srgbClr val="222222"/>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lang="en" sz="1600">
                <a:solidFill>
                  <a:schemeClr val="dk1"/>
                </a:solidFill>
                <a:latin typeface="Calibri"/>
                <a:ea typeface="Calibri"/>
                <a:cs typeface="Calibri"/>
                <a:sym typeface="Calibri"/>
              </a:rPr>
              <a:t>Have you heard this word before? What do you know about it? [Gather a few ideas from the children.]</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sz="1600">
                <a:solidFill>
                  <a:schemeClr val="dk1"/>
                </a:solidFill>
                <a:latin typeface="Calibri"/>
                <a:ea typeface="Calibri"/>
                <a:cs typeface="Calibri"/>
                <a:sym typeface="Calibri"/>
              </a:rPr>
              <a:t>Shelter</a:t>
            </a:r>
            <a:r>
              <a:rPr lang="en" sz="1600">
                <a:solidFill>
                  <a:schemeClr val="dk1"/>
                </a:solidFill>
                <a:latin typeface="Calibri"/>
                <a:ea typeface="Calibri"/>
                <a:cs typeface="Calibri"/>
                <a:sym typeface="Calibri"/>
              </a:rPr>
              <a:t> is</a:t>
            </a:r>
            <a:r>
              <a:rPr b="1" lang="en" sz="1400">
                <a:solidFill>
                  <a:schemeClr val="dk1"/>
                </a:solidFill>
                <a:latin typeface="Calibri"/>
                <a:ea typeface="Calibri"/>
                <a:cs typeface="Calibri"/>
                <a:sym typeface="Calibri"/>
              </a:rPr>
              <a:t> </a:t>
            </a:r>
            <a:r>
              <a:rPr lang="en" sz="1600">
                <a:solidFill>
                  <a:schemeClr val="dk1"/>
                </a:solidFill>
                <a:latin typeface="Calibri"/>
                <a:ea typeface="Calibri"/>
                <a:cs typeface="Calibri"/>
                <a:sym typeface="Calibri"/>
              </a:rPr>
              <a:t>a place that gives protection against weather or danger.</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Let’s say the word </a:t>
            </a:r>
            <a:r>
              <a:rPr b="1" lang="en" sz="1600">
                <a:solidFill>
                  <a:schemeClr val="dk1"/>
                </a:solidFill>
                <a:latin typeface="Calibri"/>
                <a:ea typeface="Calibri"/>
                <a:cs typeface="Calibri"/>
                <a:sym typeface="Calibri"/>
              </a:rPr>
              <a:t>shelter</a:t>
            </a:r>
            <a:r>
              <a:rPr lang="en" sz="1600">
                <a:solidFill>
                  <a:schemeClr val="dk1"/>
                </a:solidFill>
                <a:latin typeface="Calibri"/>
                <a:ea typeface="Calibri"/>
                <a:cs typeface="Calibri"/>
                <a:sym typeface="Calibri"/>
              </a:rPr>
              <a:t> together.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”Shelter.” When you say </a:t>
            </a:r>
            <a:r>
              <a:rPr b="1" lang="en" sz="1600">
                <a:solidFill>
                  <a:schemeClr val="dk1"/>
                </a:solidFill>
                <a:latin typeface="Calibri"/>
                <a:ea typeface="Calibri"/>
                <a:cs typeface="Calibri"/>
                <a:sym typeface="Calibri"/>
              </a:rPr>
              <a:t>shelter</a:t>
            </a:r>
            <a:r>
              <a:rPr lang="en" sz="1600">
                <a:solidFill>
                  <a:schemeClr val="dk1"/>
                </a:solidFill>
                <a:latin typeface="Calibri"/>
                <a:ea typeface="Calibri"/>
                <a:cs typeface="Calibri"/>
                <a:sym typeface="Calibri"/>
              </a:rPr>
              <a:t>, I hear the /sh/ sound at the beginning of the word.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Look, </a:t>
            </a:r>
            <a:r>
              <a:rPr b="1" lang="en" sz="1600">
                <a:solidFill>
                  <a:schemeClr val="dk1"/>
                </a:solidFill>
                <a:latin typeface="Calibri"/>
                <a:ea typeface="Calibri"/>
                <a:cs typeface="Calibri"/>
                <a:sym typeface="Calibri"/>
              </a:rPr>
              <a:t>shelter</a:t>
            </a:r>
            <a:r>
              <a:rPr lang="en" sz="1600">
                <a:solidFill>
                  <a:schemeClr val="dk1"/>
                </a:solidFill>
                <a:latin typeface="Calibri"/>
                <a:ea typeface="Calibri"/>
                <a:cs typeface="Calibri"/>
                <a:sym typeface="Calibri"/>
              </a:rPr>
              <a:t> begins with the digraph </a:t>
            </a:r>
            <a:r>
              <a:rPr b="1" lang="en" sz="1600">
                <a:solidFill>
                  <a:schemeClr val="dk1"/>
                </a:solidFill>
                <a:latin typeface="Calibri"/>
                <a:ea typeface="Calibri"/>
                <a:cs typeface="Calibri"/>
                <a:sym typeface="Calibri"/>
              </a:rPr>
              <a:t>sh</a:t>
            </a:r>
            <a:r>
              <a:rPr lang="en"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 picture that shows </a:t>
            </a:r>
            <a:r>
              <a:rPr b="1" lang="en" sz="1600">
                <a:solidFill>
                  <a:schemeClr val="dk1"/>
                </a:solidFill>
                <a:latin typeface="Calibri"/>
                <a:ea typeface="Calibri"/>
                <a:cs typeface="Calibri"/>
                <a:sym typeface="Calibri"/>
              </a:rPr>
              <a:t>shelter</a:t>
            </a:r>
            <a:r>
              <a:rPr lang="en" sz="1600">
                <a:solidFill>
                  <a:schemeClr val="dk1"/>
                </a:solidFill>
                <a:latin typeface="Calibri"/>
                <a:ea typeface="Calibri"/>
                <a:cs typeface="Calibri"/>
                <a:sym typeface="Calibri"/>
              </a:rPr>
              <a:t>. This tent offers protection from the rain, wind, and strong sun. It is a shelter for campers.</a:t>
            </a:r>
            <a:endParaRPr sz="1600">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b3a7e32c16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b3a7e32c1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another picture of </a:t>
            </a:r>
            <a:r>
              <a:rPr b="1" lang="en" sz="1600">
                <a:solidFill>
                  <a:schemeClr val="dk1"/>
                </a:solidFill>
                <a:latin typeface="Calibri"/>
                <a:ea typeface="Calibri"/>
                <a:cs typeface="Calibri"/>
                <a:sym typeface="Calibri"/>
              </a:rPr>
              <a:t>shelter</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does this picture show the meaning of </a:t>
            </a:r>
            <a:r>
              <a:rPr b="1" lang="en" sz="1600">
                <a:solidFill>
                  <a:schemeClr val="dk1"/>
                </a:solidFill>
                <a:latin typeface="Calibri"/>
                <a:ea typeface="Calibri"/>
                <a:cs typeface="Calibri"/>
                <a:sym typeface="Calibri"/>
              </a:rPr>
              <a:t>shelter</a:t>
            </a:r>
            <a:r>
              <a:rPr lang="en" sz="1600">
                <a:solidFill>
                  <a:schemeClr val="dk1"/>
                </a:solidFill>
                <a:latin typeface="Calibri"/>
                <a:ea typeface="Calibri"/>
                <a:cs typeface="Calibri"/>
                <a:sym typeface="Calibri"/>
              </a:rPr>
              <a:t>? Turn and talk to your partner.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The nest between the branches of the tree is a shelter for the robin and its eggs.</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many syllables are in the word </a:t>
            </a:r>
            <a:r>
              <a:rPr b="1" lang="en" sz="1600">
                <a:solidFill>
                  <a:schemeClr val="dk1"/>
                </a:solidFill>
                <a:latin typeface="Calibri"/>
                <a:ea typeface="Calibri"/>
                <a:cs typeface="Calibri"/>
                <a:sym typeface="Calibri"/>
              </a:rPr>
              <a:t>shelter</a:t>
            </a:r>
            <a:r>
              <a:rPr lang="en" sz="1600">
                <a:solidFill>
                  <a:schemeClr val="dk1"/>
                </a:solidFill>
                <a:latin typeface="Calibri"/>
                <a:ea typeface="Calibri"/>
                <a:cs typeface="Calibri"/>
                <a:sym typeface="Calibri"/>
              </a:rPr>
              <a:t>? Let’s find out by clapping.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“Shel-ter.” 2 syllables.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Now, let’s say </a:t>
            </a:r>
            <a:r>
              <a:rPr b="1" lang="en" sz="1600">
                <a:solidFill>
                  <a:schemeClr val="dk1"/>
                </a:solidFill>
                <a:latin typeface="Calibri"/>
                <a:ea typeface="Calibri"/>
                <a:cs typeface="Calibri"/>
                <a:sym typeface="Calibri"/>
              </a:rPr>
              <a:t>shelter</a:t>
            </a:r>
            <a:r>
              <a:rPr lang="en" sz="1600">
                <a:solidFill>
                  <a:schemeClr val="dk1"/>
                </a:solidFill>
                <a:latin typeface="Calibri"/>
                <a:ea typeface="Calibri"/>
                <a:cs typeface="Calibri"/>
                <a:sym typeface="Calibri"/>
              </a:rPr>
              <a:t> three times by clapping the syllables.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t>
            </a:r>
            <a:r>
              <a:rPr lang="en" sz="1600">
                <a:solidFill>
                  <a:schemeClr val="dk1"/>
                </a:solidFill>
                <a:latin typeface="Calibri"/>
                <a:ea typeface="Calibri"/>
                <a:cs typeface="Calibri"/>
                <a:sym typeface="Calibri"/>
              </a:rPr>
              <a:t>Shel-ter, shel-ter, shel-ter</a:t>
            </a:r>
            <a:r>
              <a:rPr lang="en" sz="1600">
                <a:solidFill>
                  <a:schemeClr val="dk1"/>
                </a:solidFill>
                <a:latin typeface="Calibri"/>
                <a:ea typeface="Calibri"/>
                <a:cs typeface="Calibri"/>
                <a:sym typeface="Calibri"/>
              </a:rPr>
              <a:t>.”</a:t>
            </a:r>
            <a:endParaRPr>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972063" y="483675"/>
            <a:ext cx="5199875" cy="4176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2"/>
          <p:cNvSpPr txBox="1"/>
          <p:nvPr>
            <p:ph type="title"/>
          </p:nvPr>
        </p:nvSpPr>
        <p:spPr>
          <a:xfrm>
            <a:off x="311700" y="239200"/>
            <a:ext cx="8520600" cy="778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store</a:t>
            </a:r>
            <a:endParaRPr b="1" sz="4400">
              <a:latin typeface="Century Gothic"/>
              <a:ea typeface="Century Gothic"/>
              <a:cs typeface="Century Gothic"/>
              <a:sym typeface="Century Gothic"/>
            </a:endParaRPr>
          </a:p>
        </p:txBody>
      </p:sp>
      <p:sp>
        <p:nvSpPr>
          <p:cNvPr id="119" name="Google Shape;119;p22"/>
          <p:cNvSpPr txBox="1"/>
          <p:nvPr/>
        </p:nvSpPr>
        <p:spPr>
          <a:xfrm>
            <a:off x="156525" y="4696250"/>
            <a:ext cx="8675700" cy="44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Century Gothic"/>
                <a:ea typeface="Century Gothic"/>
                <a:cs typeface="Century Gothic"/>
                <a:sym typeface="Century Gothic"/>
              </a:rPr>
              <a:t>https://www.businessinsider.com/best-shelf-stable-food</a:t>
            </a:r>
            <a:endParaRPr sz="800">
              <a:latin typeface="Century Gothic"/>
              <a:ea typeface="Century Gothic"/>
              <a:cs typeface="Century Gothic"/>
              <a:sym typeface="Century Gothic"/>
            </a:endParaRPr>
          </a:p>
        </p:txBody>
      </p:sp>
      <p:pic>
        <p:nvPicPr>
          <p:cNvPr id="120" name="Google Shape;120;p22"/>
          <p:cNvPicPr preferRelativeResize="0"/>
          <p:nvPr/>
        </p:nvPicPr>
        <p:blipFill>
          <a:blip r:embed="rId3">
            <a:alphaModFix/>
          </a:blip>
          <a:stretch>
            <a:fillRect/>
          </a:stretch>
        </p:blipFill>
        <p:spPr>
          <a:xfrm>
            <a:off x="3052950" y="1170100"/>
            <a:ext cx="3038111" cy="3373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3"/>
          <p:cNvSpPr txBox="1"/>
          <p:nvPr>
            <p:ph type="title"/>
          </p:nvPr>
        </p:nvSpPr>
        <p:spPr>
          <a:xfrm>
            <a:off x="311700" y="190550"/>
            <a:ext cx="8520600" cy="827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store</a:t>
            </a:r>
            <a:endParaRPr sz="4400">
              <a:latin typeface="Century Gothic"/>
              <a:ea typeface="Century Gothic"/>
              <a:cs typeface="Century Gothic"/>
              <a:sym typeface="Century Gothic"/>
            </a:endParaRPr>
          </a:p>
          <a:p>
            <a:pPr indent="0" lvl="0" marL="0" rtl="0" algn="ctr">
              <a:spcBef>
                <a:spcPts val="0"/>
              </a:spcBef>
              <a:spcAft>
                <a:spcPts val="0"/>
              </a:spcAft>
              <a:buClr>
                <a:schemeClr val="dk1"/>
              </a:buClr>
              <a:buSzPts val="1100"/>
              <a:buFont typeface="Arial"/>
              <a:buNone/>
            </a:pPr>
            <a:r>
              <a:t/>
            </a:r>
            <a:endParaRPr b="1" sz="4400">
              <a:latin typeface="Century Gothic"/>
              <a:ea typeface="Century Gothic"/>
              <a:cs typeface="Century Gothic"/>
              <a:sym typeface="Century Gothic"/>
            </a:endParaRPr>
          </a:p>
          <a:p>
            <a:pPr indent="0" lvl="0" marL="0" rtl="0" algn="ctr">
              <a:spcBef>
                <a:spcPts val="0"/>
              </a:spcBef>
              <a:spcAft>
                <a:spcPts val="0"/>
              </a:spcAft>
              <a:buClr>
                <a:schemeClr val="dk1"/>
              </a:buClr>
              <a:buSzPts val="1100"/>
              <a:buFont typeface="Arial"/>
              <a:buNone/>
            </a:pPr>
            <a:r>
              <a:t/>
            </a:r>
            <a:endParaRPr b="1" sz="4400">
              <a:latin typeface="Century Gothic"/>
              <a:ea typeface="Century Gothic"/>
              <a:cs typeface="Century Gothic"/>
              <a:sym typeface="Century Gothic"/>
            </a:endParaRPr>
          </a:p>
          <a:p>
            <a:pPr indent="0" lvl="0" marL="0" rtl="0" algn="l">
              <a:spcBef>
                <a:spcPts val="0"/>
              </a:spcBef>
              <a:spcAft>
                <a:spcPts val="0"/>
              </a:spcAft>
              <a:buNone/>
            </a:pPr>
            <a:r>
              <a:t/>
            </a:r>
            <a:endParaRPr/>
          </a:p>
        </p:txBody>
      </p:sp>
      <p:sp>
        <p:nvSpPr>
          <p:cNvPr id="126" name="Google Shape;126;p23"/>
          <p:cNvSpPr txBox="1"/>
          <p:nvPr/>
        </p:nvSpPr>
        <p:spPr>
          <a:xfrm>
            <a:off x="172275" y="4774350"/>
            <a:ext cx="8849400" cy="29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Century Gothic"/>
                <a:ea typeface="Century Gothic"/>
                <a:cs typeface="Century Gothic"/>
                <a:sym typeface="Century Gothic"/>
              </a:rPr>
              <a:t>https://www.bestcleaners.com/best-tips-storing-winter-clothes/</a:t>
            </a:r>
            <a:endParaRPr sz="800">
              <a:latin typeface="Century Gothic"/>
              <a:ea typeface="Century Gothic"/>
              <a:cs typeface="Century Gothic"/>
              <a:sym typeface="Century Gothic"/>
            </a:endParaRPr>
          </a:p>
        </p:txBody>
      </p:sp>
      <p:pic>
        <p:nvPicPr>
          <p:cNvPr id="127" name="Google Shape;127;p23"/>
          <p:cNvPicPr preferRelativeResize="0"/>
          <p:nvPr/>
        </p:nvPicPr>
        <p:blipFill>
          <a:blip r:embed="rId3">
            <a:alphaModFix/>
          </a:blip>
          <a:stretch>
            <a:fillRect/>
          </a:stretch>
        </p:blipFill>
        <p:spPr>
          <a:xfrm>
            <a:off x="3172988" y="1152900"/>
            <a:ext cx="2847975" cy="3324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4"/>
          <p:cNvSpPr txBox="1"/>
          <p:nvPr>
            <p:ph type="title"/>
          </p:nvPr>
        </p:nvSpPr>
        <p:spPr>
          <a:xfrm>
            <a:off x="311700" y="239200"/>
            <a:ext cx="8520600" cy="778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surface</a:t>
            </a:r>
            <a:endParaRPr b="1" sz="4400">
              <a:latin typeface="Century Gothic"/>
              <a:ea typeface="Century Gothic"/>
              <a:cs typeface="Century Gothic"/>
              <a:sym typeface="Century Gothic"/>
            </a:endParaRPr>
          </a:p>
        </p:txBody>
      </p:sp>
      <p:sp>
        <p:nvSpPr>
          <p:cNvPr id="133" name="Google Shape;133;p24"/>
          <p:cNvSpPr txBox="1"/>
          <p:nvPr/>
        </p:nvSpPr>
        <p:spPr>
          <a:xfrm>
            <a:off x="156525" y="4696250"/>
            <a:ext cx="8675700" cy="44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Century Gothic"/>
                <a:ea typeface="Century Gothic"/>
                <a:cs typeface="Century Gothic"/>
                <a:sym typeface="Century Gothic"/>
              </a:rPr>
              <a:t>https://www.pinterest.com/pin/206954545356532011/</a:t>
            </a:r>
            <a:endParaRPr sz="800">
              <a:latin typeface="Century Gothic"/>
              <a:ea typeface="Century Gothic"/>
              <a:cs typeface="Century Gothic"/>
              <a:sym typeface="Century Gothic"/>
            </a:endParaRPr>
          </a:p>
        </p:txBody>
      </p:sp>
      <p:pic>
        <p:nvPicPr>
          <p:cNvPr id="134" name="Google Shape;134;p24"/>
          <p:cNvPicPr preferRelativeResize="0"/>
          <p:nvPr/>
        </p:nvPicPr>
        <p:blipFill>
          <a:blip r:embed="rId3">
            <a:alphaModFix/>
          </a:blip>
          <a:stretch>
            <a:fillRect/>
          </a:stretch>
        </p:blipFill>
        <p:spPr>
          <a:xfrm>
            <a:off x="2245200" y="1170100"/>
            <a:ext cx="4498335" cy="33737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5"/>
          <p:cNvSpPr txBox="1"/>
          <p:nvPr>
            <p:ph type="title"/>
          </p:nvPr>
        </p:nvSpPr>
        <p:spPr>
          <a:xfrm>
            <a:off x="311700" y="190550"/>
            <a:ext cx="8520600" cy="827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surface</a:t>
            </a:r>
            <a:endParaRPr/>
          </a:p>
        </p:txBody>
      </p:sp>
      <p:sp>
        <p:nvSpPr>
          <p:cNvPr id="140" name="Google Shape;140;p25"/>
          <p:cNvSpPr txBox="1"/>
          <p:nvPr/>
        </p:nvSpPr>
        <p:spPr>
          <a:xfrm>
            <a:off x="172275" y="4774350"/>
            <a:ext cx="8849400" cy="29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Century Gothic"/>
                <a:ea typeface="Century Gothic"/>
                <a:cs typeface="Century Gothic"/>
                <a:sym typeface="Century Gothic"/>
              </a:rPr>
              <a:t>https://www.businessinsider.com/how-to-disinfect-your-home-to-protect-kids</a:t>
            </a:r>
            <a:endParaRPr sz="800">
              <a:latin typeface="Century Gothic"/>
              <a:ea typeface="Century Gothic"/>
              <a:cs typeface="Century Gothic"/>
              <a:sym typeface="Century Gothic"/>
            </a:endParaRPr>
          </a:p>
        </p:txBody>
      </p:sp>
      <p:pic>
        <p:nvPicPr>
          <p:cNvPr id="141" name="Google Shape;141;p25"/>
          <p:cNvPicPr preferRelativeResize="0"/>
          <p:nvPr/>
        </p:nvPicPr>
        <p:blipFill>
          <a:blip r:embed="rId3">
            <a:alphaModFix/>
          </a:blip>
          <a:stretch>
            <a:fillRect/>
          </a:stretch>
        </p:blipFill>
        <p:spPr>
          <a:xfrm>
            <a:off x="2394375" y="1017650"/>
            <a:ext cx="4355258" cy="34519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6"/>
          <p:cNvSpPr txBox="1"/>
          <p:nvPr>
            <p:ph type="title"/>
          </p:nvPr>
        </p:nvSpPr>
        <p:spPr>
          <a:xfrm>
            <a:off x="311700" y="239200"/>
            <a:ext cx="8520600" cy="778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gas</a:t>
            </a:r>
            <a:endParaRPr b="1" sz="4400">
              <a:latin typeface="Century Gothic"/>
              <a:ea typeface="Century Gothic"/>
              <a:cs typeface="Century Gothic"/>
              <a:sym typeface="Century Gothic"/>
            </a:endParaRPr>
          </a:p>
        </p:txBody>
      </p:sp>
      <p:sp>
        <p:nvSpPr>
          <p:cNvPr id="147" name="Google Shape;147;p26"/>
          <p:cNvSpPr txBox="1"/>
          <p:nvPr/>
        </p:nvSpPr>
        <p:spPr>
          <a:xfrm>
            <a:off x="156525" y="4822100"/>
            <a:ext cx="8675700" cy="32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Century Gothic"/>
                <a:ea typeface="Century Gothic"/>
                <a:cs typeface="Century Gothic"/>
                <a:sym typeface="Century Gothic"/>
              </a:rPr>
              <a:t>https://sciencing.com/make-vapor-come-out-mouth-6171602.html</a:t>
            </a:r>
            <a:endParaRPr sz="800">
              <a:latin typeface="Century Gothic"/>
              <a:ea typeface="Century Gothic"/>
              <a:cs typeface="Century Gothic"/>
              <a:sym typeface="Century Gothic"/>
            </a:endParaRPr>
          </a:p>
        </p:txBody>
      </p:sp>
      <p:pic>
        <p:nvPicPr>
          <p:cNvPr id="148" name="Google Shape;148;p26"/>
          <p:cNvPicPr preferRelativeResize="0"/>
          <p:nvPr/>
        </p:nvPicPr>
        <p:blipFill>
          <a:blip r:embed="rId3">
            <a:alphaModFix/>
          </a:blip>
          <a:stretch>
            <a:fillRect/>
          </a:stretch>
        </p:blipFill>
        <p:spPr>
          <a:xfrm>
            <a:off x="2545563" y="1170100"/>
            <a:ext cx="3897624" cy="33737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7"/>
          <p:cNvSpPr txBox="1"/>
          <p:nvPr>
            <p:ph type="title"/>
          </p:nvPr>
        </p:nvSpPr>
        <p:spPr>
          <a:xfrm>
            <a:off x="311700" y="190550"/>
            <a:ext cx="8520600" cy="827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gas</a:t>
            </a:r>
            <a:endParaRPr sz="4400">
              <a:latin typeface="Century Gothic"/>
              <a:ea typeface="Century Gothic"/>
              <a:cs typeface="Century Gothic"/>
              <a:sym typeface="Century Gothic"/>
            </a:endParaRPr>
          </a:p>
          <a:p>
            <a:pPr indent="0" lvl="0" marL="0" rtl="0" algn="ctr">
              <a:spcBef>
                <a:spcPts val="0"/>
              </a:spcBef>
              <a:spcAft>
                <a:spcPts val="0"/>
              </a:spcAft>
              <a:buClr>
                <a:schemeClr val="dk1"/>
              </a:buClr>
              <a:buSzPts val="1100"/>
              <a:buFont typeface="Arial"/>
              <a:buNone/>
            </a:pPr>
            <a:r>
              <a:t/>
            </a:r>
            <a:endParaRPr b="1" sz="4400">
              <a:latin typeface="Century Gothic"/>
              <a:ea typeface="Century Gothic"/>
              <a:cs typeface="Century Gothic"/>
              <a:sym typeface="Century Gothic"/>
            </a:endParaRPr>
          </a:p>
          <a:p>
            <a:pPr indent="0" lvl="0" marL="0" rtl="0" algn="ctr">
              <a:spcBef>
                <a:spcPts val="0"/>
              </a:spcBef>
              <a:spcAft>
                <a:spcPts val="0"/>
              </a:spcAft>
              <a:buClr>
                <a:schemeClr val="dk1"/>
              </a:buClr>
              <a:buSzPts val="1100"/>
              <a:buFont typeface="Arial"/>
              <a:buNone/>
            </a:pPr>
            <a:r>
              <a:t/>
            </a:r>
            <a:endParaRPr b="1" sz="4400">
              <a:latin typeface="Century Gothic"/>
              <a:ea typeface="Century Gothic"/>
              <a:cs typeface="Century Gothic"/>
              <a:sym typeface="Century Gothic"/>
            </a:endParaRPr>
          </a:p>
          <a:p>
            <a:pPr indent="0" lvl="0" marL="0" rtl="0" algn="l">
              <a:spcBef>
                <a:spcPts val="0"/>
              </a:spcBef>
              <a:spcAft>
                <a:spcPts val="0"/>
              </a:spcAft>
              <a:buNone/>
            </a:pPr>
            <a:r>
              <a:t/>
            </a:r>
            <a:endParaRPr/>
          </a:p>
        </p:txBody>
      </p:sp>
      <p:sp>
        <p:nvSpPr>
          <p:cNvPr id="154" name="Google Shape;154;p27"/>
          <p:cNvSpPr txBox="1"/>
          <p:nvPr/>
        </p:nvSpPr>
        <p:spPr>
          <a:xfrm>
            <a:off x="172275" y="4774350"/>
            <a:ext cx="8849400" cy="29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Century Gothic"/>
                <a:ea typeface="Century Gothic"/>
                <a:cs typeface="Century Gothic"/>
                <a:sym typeface="Century Gothic"/>
              </a:rPr>
              <a:t>https://www.elkrivertireandauto.com/tips-blog/can-a-bad-muffler-cause-loss-of-power</a:t>
            </a:r>
            <a:endParaRPr sz="800">
              <a:latin typeface="Century Gothic"/>
              <a:ea typeface="Century Gothic"/>
              <a:cs typeface="Century Gothic"/>
              <a:sym typeface="Century Gothic"/>
            </a:endParaRPr>
          </a:p>
        </p:txBody>
      </p:sp>
      <p:pic>
        <p:nvPicPr>
          <p:cNvPr id="155" name="Google Shape;155;p27"/>
          <p:cNvPicPr preferRelativeResize="0"/>
          <p:nvPr/>
        </p:nvPicPr>
        <p:blipFill>
          <a:blip r:embed="rId3">
            <a:alphaModFix/>
          </a:blip>
          <a:stretch>
            <a:fillRect/>
          </a:stretch>
        </p:blipFill>
        <p:spPr>
          <a:xfrm>
            <a:off x="1983075" y="1170050"/>
            <a:ext cx="5177849" cy="3451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txBox="1"/>
          <p:nvPr>
            <p:ph type="title"/>
          </p:nvPr>
        </p:nvSpPr>
        <p:spPr>
          <a:xfrm>
            <a:off x="447775" y="155850"/>
            <a:ext cx="8520600" cy="861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useful</a:t>
            </a:r>
            <a:endParaRPr b="1" sz="4400">
              <a:latin typeface="Century Gothic"/>
              <a:ea typeface="Century Gothic"/>
              <a:cs typeface="Century Gothic"/>
              <a:sym typeface="Century Gothic"/>
            </a:endParaRPr>
          </a:p>
          <a:p>
            <a:pPr indent="0" lvl="0" marL="0" rtl="0" algn="ctr">
              <a:spcBef>
                <a:spcPts val="0"/>
              </a:spcBef>
              <a:spcAft>
                <a:spcPts val="0"/>
              </a:spcAft>
              <a:buClr>
                <a:schemeClr val="dk1"/>
              </a:buClr>
              <a:buSzPts val="1100"/>
              <a:buFont typeface="Arial"/>
              <a:buNone/>
            </a:pPr>
            <a:r>
              <a:t/>
            </a:r>
            <a:endParaRPr b="1" sz="4400">
              <a:latin typeface="Century Gothic"/>
              <a:ea typeface="Century Gothic"/>
              <a:cs typeface="Century Gothic"/>
              <a:sym typeface="Century Gothic"/>
            </a:endParaRPr>
          </a:p>
          <a:p>
            <a:pPr indent="0" lvl="0" marL="0" rtl="0" algn="ctr">
              <a:spcBef>
                <a:spcPts val="0"/>
              </a:spcBef>
              <a:spcAft>
                <a:spcPts val="0"/>
              </a:spcAft>
              <a:buClr>
                <a:schemeClr val="dk1"/>
              </a:buClr>
              <a:buSzPts val="1100"/>
              <a:buFont typeface="Arial"/>
              <a:buNone/>
            </a:pPr>
            <a:r>
              <a:t/>
            </a:r>
            <a:endParaRPr b="1" sz="4400">
              <a:latin typeface="Century Gothic"/>
              <a:ea typeface="Century Gothic"/>
              <a:cs typeface="Century Gothic"/>
              <a:sym typeface="Century Gothic"/>
            </a:endParaRPr>
          </a:p>
        </p:txBody>
      </p:sp>
      <p:sp>
        <p:nvSpPr>
          <p:cNvPr id="60" name="Google Shape;60;p14"/>
          <p:cNvSpPr txBox="1"/>
          <p:nvPr/>
        </p:nvSpPr>
        <p:spPr>
          <a:xfrm>
            <a:off x="155875" y="4675900"/>
            <a:ext cx="7827300" cy="37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800">
                <a:latin typeface="Century Gothic"/>
                <a:ea typeface="Century Gothic"/>
                <a:cs typeface="Century Gothic"/>
                <a:sym typeface="Century Gothic"/>
              </a:rPr>
              <a:t>https://www.target.com/p/camelbak-eddy-32oz-tritan-water-bottle/-/A-54034983</a:t>
            </a:r>
            <a:endParaRPr sz="800">
              <a:latin typeface="Century Gothic"/>
              <a:ea typeface="Century Gothic"/>
              <a:cs typeface="Century Gothic"/>
              <a:sym typeface="Century Gothic"/>
            </a:endParaRPr>
          </a:p>
        </p:txBody>
      </p:sp>
      <p:pic>
        <p:nvPicPr>
          <p:cNvPr id="61" name="Google Shape;61;p14"/>
          <p:cNvPicPr preferRelativeResize="0"/>
          <p:nvPr/>
        </p:nvPicPr>
        <p:blipFill>
          <a:blip r:embed="rId3">
            <a:alphaModFix/>
          </a:blip>
          <a:stretch>
            <a:fillRect/>
          </a:stretch>
        </p:blipFill>
        <p:spPr>
          <a:xfrm>
            <a:off x="2895325" y="1170150"/>
            <a:ext cx="3353351" cy="33533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230100" y="200625"/>
            <a:ext cx="8520600" cy="827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useful</a:t>
            </a:r>
            <a:endParaRPr b="1" sz="4400">
              <a:latin typeface="Century Gothic"/>
              <a:ea typeface="Century Gothic"/>
              <a:cs typeface="Century Gothic"/>
              <a:sym typeface="Century Gothic"/>
            </a:endParaRPr>
          </a:p>
        </p:txBody>
      </p:sp>
      <p:sp>
        <p:nvSpPr>
          <p:cNvPr id="67" name="Google Shape;67;p15"/>
          <p:cNvSpPr txBox="1"/>
          <p:nvPr/>
        </p:nvSpPr>
        <p:spPr>
          <a:xfrm>
            <a:off x="311700" y="4738250"/>
            <a:ext cx="8357400" cy="29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latin typeface="Century Gothic"/>
              <a:ea typeface="Century Gothic"/>
              <a:cs typeface="Century Gothic"/>
              <a:sym typeface="Century Gothic"/>
            </a:endParaRPr>
          </a:p>
        </p:txBody>
      </p:sp>
      <p:sp>
        <p:nvSpPr>
          <p:cNvPr id="68" name="Google Shape;68;p15"/>
          <p:cNvSpPr txBox="1"/>
          <p:nvPr/>
        </p:nvSpPr>
        <p:spPr>
          <a:xfrm>
            <a:off x="116425" y="4732400"/>
            <a:ext cx="86343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Century Gothic"/>
                <a:ea typeface="Century Gothic"/>
                <a:cs typeface="Century Gothic"/>
                <a:sym typeface="Century Gothic"/>
              </a:rPr>
              <a:t>https://baggu.com/collections/reusable-bags/products/standard-baggu-deadstock-garden-bed</a:t>
            </a:r>
            <a:endParaRPr sz="800">
              <a:latin typeface="Century Gothic"/>
              <a:ea typeface="Century Gothic"/>
              <a:cs typeface="Century Gothic"/>
              <a:sym typeface="Century Gothic"/>
            </a:endParaRPr>
          </a:p>
        </p:txBody>
      </p:sp>
      <p:pic>
        <p:nvPicPr>
          <p:cNvPr id="69" name="Google Shape;69;p15"/>
          <p:cNvPicPr preferRelativeResize="0"/>
          <p:nvPr/>
        </p:nvPicPr>
        <p:blipFill>
          <a:blip r:embed="rId3">
            <a:alphaModFix/>
          </a:blip>
          <a:stretch>
            <a:fillRect/>
          </a:stretch>
        </p:blipFill>
        <p:spPr>
          <a:xfrm>
            <a:off x="6059330" y="1221200"/>
            <a:ext cx="2340070" cy="3399875"/>
          </a:xfrm>
          <a:prstGeom prst="rect">
            <a:avLst/>
          </a:prstGeom>
          <a:noFill/>
          <a:ln>
            <a:noFill/>
          </a:ln>
        </p:spPr>
      </p:pic>
      <p:pic>
        <p:nvPicPr>
          <p:cNvPr id="70" name="Google Shape;70;p15"/>
          <p:cNvPicPr preferRelativeResize="0"/>
          <p:nvPr/>
        </p:nvPicPr>
        <p:blipFill>
          <a:blip r:embed="rId4">
            <a:alphaModFix/>
          </a:blip>
          <a:stretch>
            <a:fillRect/>
          </a:stretch>
        </p:blipFill>
        <p:spPr>
          <a:xfrm>
            <a:off x="759800" y="1183050"/>
            <a:ext cx="2544516" cy="3399876"/>
          </a:xfrm>
          <a:prstGeom prst="rect">
            <a:avLst/>
          </a:prstGeom>
          <a:noFill/>
          <a:ln>
            <a:noFill/>
          </a:ln>
        </p:spPr>
      </p:pic>
      <p:pic>
        <p:nvPicPr>
          <p:cNvPr id="71" name="Google Shape;71;p15"/>
          <p:cNvPicPr preferRelativeResize="0"/>
          <p:nvPr/>
        </p:nvPicPr>
        <p:blipFill>
          <a:blip r:embed="rId5">
            <a:alphaModFix/>
          </a:blip>
          <a:stretch>
            <a:fillRect/>
          </a:stretch>
        </p:blipFill>
        <p:spPr>
          <a:xfrm>
            <a:off x="3456716" y="1180125"/>
            <a:ext cx="2421699" cy="3399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143950"/>
            <a:ext cx="8520600" cy="873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sap</a:t>
            </a:r>
            <a:endParaRPr b="1" sz="4400">
              <a:latin typeface="Century Gothic"/>
              <a:ea typeface="Century Gothic"/>
              <a:cs typeface="Century Gothic"/>
              <a:sym typeface="Century Gothic"/>
            </a:endParaRPr>
          </a:p>
        </p:txBody>
      </p:sp>
      <p:sp>
        <p:nvSpPr>
          <p:cNvPr id="77" name="Google Shape;77;p16"/>
          <p:cNvSpPr txBox="1"/>
          <p:nvPr/>
        </p:nvSpPr>
        <p:spPr>
          <a:xfrm>
            <a:off x="106750" y="4755300"/>
            <a:ext cx="8725500" cy="27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800">
                <a:latin typeface="Century Gothic"/>
                <a:ea typeface="Century Gothic"/>
                <a:cs typeface="Century Gothic"/>
                <a:sym typeface="Century Gothic"/>
              </a:rPr>
              <a:t>https://www.wiscnews.com/portagedailyregister/sports/recreation/davis-column-march-is-maple-month/article_804dcb17-f4d6-5bd8-9224-3b608e28ab11.html</a:t>
            </a:r>
            <a:endParaRPr sz="800">
              <a:latin typeface="Century Gothic"/>
              <a:ea typeface="Century Gothic"/>
              <a:cs typeface="Century Gothic"/>
              <a:sym typeface="Century Gothic"/>
            </a:endParaRPr>
          </a:p>
        </p:txBody>
      </p:sp>
      <p:pic>
        <p:nvPicPr>
          <p:cNvPr id="78" name="Google Shape;78;p16"/>
          <p:cNvPicPr preferRelativeResize="0"/>
          <p:nvPr/>
        </p:nvPicPr>
        <p:blipFill>
          <a:blip r:embed="rId3">
            <a:alphaModFix/>
          </a:blip>
          <a:stretch>
            <a:fillRect/>
          </a:stretch>
        </p:blipFill>
        <p:spPr>
          <a:xfrm>
            <a:off x="1920500" y="1017850"/>
            <a:ext cx="5097996" cy="34326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190550"/>
            <a:ext cx="8520600" cy="827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sap</a:t>
            </a:r>
            <a:endParaRPr sz="4400">
              <a:latin typeface="Century Gothic"/>
              <a:ea typeface="Century Gothic"/>
              <a:cs typeface="Century Gothic"/>
              <a:sym typeface="Century Gothic"/>
            </a:endParaRPr>
          </a:p>
          <a:p>
            <a:pPr indent="0" lvl="0" marL="0" rtl="0" algn="ctr">
              <a:spcBef>
                <a:spcPts val="0"/>
              </a:spcBef>
              <a:spcAft>
                <a:spcPts val="0"/>
              </a:spcAft>
              <a:buClr>
                <a:schemeClr val="dk1"/>
              </a:buClr>
              <a:buSzPts val="1100"/>
              <a:buFont typeface="Arial"/>
              <a:buNone/>
            </a:pPr>
            <a:r>
              <a:t/>
            </a:r>
            <a:endParaRPr b="1" sz="4400">
              <a:latin typeface="Century Gothic"/>
              <a:ea typeface="Century Gothic"/>
              <a:cs typeface="Century Gothic"/>
              <a:sym typeface="Century Gothic"/>
            </a:endParaRPr>
          </a:p>
          <a:p>
            <a:pPr indent="0" lvl="0" marL="0" rtl="0" algn="l">
              <a:spcBef>
                <a:spcPts val="0"/>
              </a:spcBef>
              <a:spcAft>
                <a:spcPts val="0"/>
              </a:spcAft>
              <a:buNone/>
            </a:pPr>
            <a:r>
              <a:t/>
            </a:r>
            <a:endParaRPr/>
          </a:p>
        </p:txBody>
      </p:sp>
      <p:sp>
        <p:nvSpPr>
          <p:cNvPr id="84" name="Google Shape;84;p17"/>
          <p:cNvSpPr txBox="1"/>
          <p:nvPr/>
        </p:nvSpPr>
        <p:spPr>
          <a:xfrm>
            <a:off x="172275" y="4774350"/>
            <a:ext cx="8849400" cy="29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Century Gothic"/>
                <a:ea typeface="Century Gothic"/>
                <a:cs typeface="Century Gothic"/>
                <a:sym typeface="Century Gothic"/>
              </a:rPr>
              <a:t>https://www.britannica.com/science/sap-plant-physiology</a:t>
            </a:r>
            <a:endParaRPr sz="800">
              <a:latin typeface="Century Gothic"/>
              <a:ea typeface="Century Gothic"/>
              <a:cs typeface="Century Gothic"/>
              <a:sym typeface="Century Gothic"/>
            </a:endParaRPr>
          </a:p>
        </p:txBody>
      </p:sp>
      <p:pic>
        <p:nvPicPr>
          <p:cNvPr id="85" name="Google Shape;85;p17"/>
          <p:cNvPicPr preferRelativeResize="0"/>
          <p:nvPr/>
        </p:nvPicPr>
        <p:blipFill>
          <a:blip r:embed="rId3">
            <a:alphaModFix/>
          </a:blip>
          <a:stretch>
            <a:fillRect/>
          </a:stretch>
        </p:blipFill>
        <p:spPr>
          <a:xfrm>
            <a:off x="2273525" y="1170050"/>
            <a:ext cx="4596962" cy="3451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239200"/>
            <a:ext cx="8520600" cy="778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bark</a:t>
            </a:r>
            <a:endParaRPr b="1" sz="4400">
              <a:latin typeface="Century Gothic"/>
              <a:ea typeface="Century Gothic"/>
              <a:cs typeface="Century Gothic"/>
              <a:sym typeface="Century Gothic"/>
            </a:endParaRPr>
          </a:p>
        </p:txBody>
      </p:sp>
      <p:sp>
        <p:nvSpPr>
          <p:cNvPr id="91" name="Google Shape;91;p18"/>
          <p:cNvSpPr txBox="1"/>
          <p:nvPr/>
        </p:nvSpPr>
        <p:spPr>
          <a:xfrm>
            <a:off x="156525" y="4696250"/>
            <a:ext cx="8675700" cy="32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Century Gothic"/>
                <a:ea typeface="Century Gothic"/>
                <a:cs typeface="Century Gothic"/>
                <a:sym typeface="Century Gothic"/>
              </a:rPr>
              <a:t>https://www.pinterest.com/pin/438960294911455263/</a:t>
            </a:r>
            <a:endParaRPr sz="800">
              <a:latin typeface="Century Gothic"/>
              <a:ea typeface="Century Gothic"/>
              <a:cs typeface="Century Gothic"/>
              <a:sym typeface="Century Gothic"/>
            </a:endParaRPr>
          </a:p>
        </p:txBody>
      </p:sp>
      <p:pic>
        <p:nvPicPr>
          <p:cNvPr id="92" name="Google Shape;92;p18"/>
          <p:cNvPicPr preferRelativeResize="0"/>
          <p:nvPr/>
        </p:nvPicPr>
        <p:blipFill>
          <a:blip r:embed="rId3">
            <a:alphaModFix/>
          </a:blip>
          <a:stretch>
            <a:fillRect/>
          </a:stretch>
        </p:blipFill>
        <p:spPr>
          <a:xfrm>
            <a:off x="3413900" y="1121225"/>
            <a:ext cx="2316195" cy="3373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311700" y="190550"/>
            <a:ext cx="8520600" cy="827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bark</a:t>
            </a:r>
            <a:endParaRPr sz="4400">
              <a:latin typeface="Century Gothic"/>
              <a:ea typeface="Century Gothic"/>
              <a:cs typeface="Century Gothic"/>
              <a:sym typeface="Century Gothic"/>
            </a:endParaRPr>
          </a:p>
          <a:p>
            <a:pPr indent="0" lvl="0" marL="0" rtl="0" algn="l">
              <a:spcBef>
                <a:spcPts val="0"/>
              </a:spcBef>
              <a:spcAft>
                <a:spcPts val="0"/>
              </a:spcAft>
              <a:buNone/>
            </a:pPr>
            <a:r>
              <a:t/>
            </a:r>
            <a:endParaRPr/>
          </a:p>
        </p:txBody>
      </p:sp>
      <p:sp>
        <p:nvSpPr>
          <p:cNvPr id="98" name="Google Shape;98;p19"/>
          <p:cNvSpPr txBox="1"/>
          <p:nvPr/>
        </p:nvSpPr>
        <p:spPr>
          <a:xfrm>
            <a:off x="172275" y="4774350"/>
            <a:ext cx="8849400" cy="29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Century Gothic"/>
                <a:ea typeface="Century Gothic"/>
                <a:cs typeface="Century Gothic"/>
                <a:sym typeface="Century Gothic"/>
              </a:rPr>
              <a:t>https://www.treeserviceyorkpa.org/blog/which-trees-naturally-lose-their-bark</a:t>
            </a:r>
            <a:endParaRPr sz="800">
              <a:latin typeface="Century Gothic"/>
              <a:ea typeface="Century Gothic"/>
              <a:cs typeface="Century Gothic"/>
              <a:sym typeface="Century Gothic"/>
            </a:endParaRPr>
          </a:p>
        </p:txBody>
      </p:sp>
      <p:pic>
        <p:nvPicPr>
          <p:cNvPr id="99" name="Google Shape;99;p19"/>
          <p:cNvPicPr preferRelativeResize="0"/>
          <p:nvPr/>
        </p:nvPicPr>
        <p:blipFill>
          <a:blip r:embed="rId3">
            <a:alphaModFix/>
          </a:blip>
          <a:stretch>
            <a:fillRect/>
          </a:stretch>
        </p:blipFill>
        <p:spPr>
          <a:xfrm>
            <a:off x="3360002" y="1017700"/>
            <a:ext cx="2424000" cy="3652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239200"/>
            <a:ext cx="8520600" cy="778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shelter</a:t>
            </a:r>
            <a:endParaRPr b="1" sz="4400">
              <a:latin typeface="Century Gothic"/>
              <a:ea typeface="Century Gothic"/>
              <a:cs typeface="Century Gothic"/>
              <a:sym typeface="Century Gothic"/>
            </a:endParaRPr>
          </a:p>
        </p:txBody>
      </p:sp>
      <p:sp>
        <p:nvSpPr>
          <p:cNvPr id="105" name="Google Shape;105;p20"/>
          <p:cNvSpPr txBox="1"/>
          <p:nvPr/>
        </p:nvSpPr>
        <p:spPr>
          <a:xfrm>
            <a:off x="156525" y="4696250"/>
            <a:ext cx="8675700" cy="44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Century Gothic"/>
                <a:ea typeface="Century Gothic"/>
                <a:cs typeface="Century Gothic"/>
                <a:sym typeface="Century Gothic"/>
              </a:rPr>
              <a:t>Photo by Ana Vaisenstein</a:t>
            </a:r>
            <a:endParaRPr sz="800">
              <a:latin typeface="Century Gothic"/>
              <a:ea typeface="Century Gothic"/>
              <a:cs typeface="Century Gothic"/>
              <a:sym typeface="Century Gothic"/>
            </a:endParaRPr>
          </a:p>
        </p:txBody>
      </p:sp>
      <p:pic>
        <p:nvPicPr>
          <p:cNvPr id="106" name="Google Shape;106;p20"/>
          <p:cNvPicPr preferRelativeResize="0"/>
          <p:nvPr/>
        </p:nvPicPr>
        <p:blipFill>
          <a:blip r:embed="rId3">
            <a:alphaModFix/>
          </a:blip>
          <a:stretch>
            <a:fillRect/>
          </a:stretch>
        </p:blipFill>
        <p:spPr>
          <a:xfrm>
            <a:off x="3519663" y="1017700"/>
            <a:ext cx="1949417" cy="337375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311700" y="190550"/>
            <a:ext cx="8520600" cy="827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shelter</a:t>
            </a:r>
            <a:endParaRPr sz="4400">
              <a:latin typeface="Century Gothic"/>
              <a:ea typeface="Century Gothic"/>
              <a:cs typeface="Century Gothic"/>
              <a:sym typeface="Century Gothic"/>
            </a:endParaRPr>
          </a:p>
          <a:p>
            <a:pPr indent="0" lvl="0" marL="0" rtl="0" algn="ctr">
              <a:spcBef>
                <a:spcPts val="0"/>
              </a:spcBef>
              <a:spcAft>
                <a:spcPts val="0"/>
              </a:spcAft>
              <a:buClr>
                <a:schemeClr val="dk1"/>
              </a:buClr>
              <a:buSzPts val="1100"/>
              <a:buFont typeface="Arial"/>
              <a:buNone/>
            </a:pPr>
            <a:r>
              <a:t/>
            </a:r>
            <a:endParaRPr b="1" sz="4400">
              <a:latin typeface="Century Gothic"/>
              <a:ea typeface="Century Gothic"/>
              <a:cs typeface="Century Gothic"/>
              <a:sym typeface="Century Gothic"/>
            </a:endParaRPr>
          </a:p>
          <a:p>
            <a:pPr indent="0" lvl="0" marL="0" rtl="0" algn="ctr">
              <a:spcBef>
                <a:spcPts val="0"/>
              </a:spcBef>
              <a:spcAft>
                <a:spcPts val="0"/>
              </a:spcAft>
              <a:buClr>
                <a:schemeClr val="dk1"/>
              </a:buClr>
              <a:buSzPts val="1100"/>
              <a:buFont typeface="Arial"/>
              <a:buNone/>
            </a:pPr>
            <a:r>
              <a:t/>
            </a:r>
            <a:endParaRPr b="1" sz="4400">
              <a:latin typeface="Century Gothic"/>
              <a:ea typeface="Century Gothic"/>
              <a:cs typeface="Century Gothic"/>
              <a:sym typeface="Century Gothic"/>
            </a:endParaRPr>
          </a:p>
          <a:p>
            <a:pPr indent="0" lvl="0" marL="0" rtl="0" algn="l">
              <a:spcBef>
                <a:spcPts val="0"/>
              </a:spcBef>
              <a:spcAft>
                <a:spcPts val="0"/>
              </a:spcAft>
              <a:buNone/>
            </a:pPr>
            <a:r>
              <a:t/>
            </a:r>
            <a:endParaRPr/>
          </a:p>
        </p:txBody>
      </p:sp>
      <p:sp>
        <p:nvSpPr>
          <p:cNvPr id="112" name="Google Shape;112;p21"/>
          <p:cNvSpPr txBox="1"/>
          <p:nvPr/>
        </p:nvSpPr>
        <p:spPr>
          <a:xfrm>
            <a:off x="294600" y="4774350"/>
            <a:ext cx="8849400" cy="29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Century Gothic"/>
                <a:ea typeface="Century Gothic"/>
                <a:cs typeface="Century Gothic"/>
                <a:sym typeface="Century Gothic"/>
              </a:rPr>
              <a:t>https://www.wildtones.com/birding-info/stuff-to-do-with-kids-make-a-nesting-shelter-for-robins/</a:t>
            </a:r>
            <a:endParaRPr sz="800">
              <a:latin typeface="Century Gothic"/>
              <a:ea typeface="Century Gothic"/>
              <a:cs typeface="Century Gothic"/>
              <a:sym typeface="Century Gothic"/>
            </a:endParaRPr>
          </a:p>
        </p:txBody>
      </p:sp>
      <p:pic>
        <p:nvPicPr>
          <p:cNvPr id="113" name="Google Shape;113;p21"/>
          <p:cNvPicPr preferRelativeResize="0"/>
          <p:nvPr/>
        </p:nvPicPr>
        <p:blipFill>
          <a:blip r:embed="rId3">
            <a:alphaModFix/>
          </a:blip>
          <a:stretch>
            <a:fillRect/>
          </a:stretch>
        </p:blipFill>
        <p:spPr>
          <a:xfrm>
            <a:off x="1984363" y="1084550"/>
            <a:ext cx="5175263" cy="34519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