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Roboto"/>
      <p:regular r:id="rId16"/>
      <p:bold r:id="rId17"/>
      <p:italic r:id="rId18"/>
      <p:boldItalic r:id="rId19"/>
    </p:embeddedFont>
    <p:embeddedFont>
      <p:font typeface="Century Gothic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enturyGothic-regular.fntdata"/><Relationship Id="rId11" Type="http://schemas.openxmlformats.org/officeDocument/2006/relationships/slide" Target="slides/slide6.xml"/><Relationship Id="rId22" Type="http://schemas.openxmlformats.org/officeDocument/2006/relationships/font" Target="fonts/CenturyGothic-italic.fntdata"/><Relationship Id="rId10" Type="http://schemas.openxmlformats.org/officeDocument/2006/relationships/slide" Target="slides/slide5.xml"/><Relationship Id="rId21" Type="http://schemas.openxmlformats.org/officeDocument/2006/relationships/font" Target="fonts/CenturyGothic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CenturyGothic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oboto-bold.fntdata"/><Relationship Id="rId16" Type="http://schemas.openxmlformats.org/officeDocument/2006/relationships/font" Target="fonts/Roboto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Roboto-boldItalic.fntdata"/><Relationship Id="rId6" Type="http://schemas.openxmlformats.org/officeDocument/2006/relationships/slide" Target="slides/slide1.xml"/><Relationship Id="rId18" Type="http://schemas.openxmlformats.org/officeDocument/2006/relationships/font" Target="fonts/Robot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spanishdict.com/pronunciation/lote" TargetMode="External"/><Relationship Id="rId3" Type="http://schemas.openxmlformats.org/officeDocument/2006/relationships/hyperlink" Target="https://www.spanishdict.com/pronunciation/lote" TargetMode="Externa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spanishdict.com/pronunciation/cantero" TargetMode="External"/><Relationship Id="rId3" Type="http://schemas.openxmlformats.org/officeDocument/2006/relationships/hyperlink" Target="https://www.spanishdict.com/pronunciation/cantero" TargetMode="External"/><Relationship Id="rId4" Type="http://schemas.openxmlformats.org/officeDocument/2006/relationships/hyperlink" Target="https://www.spanishdict.com/pronunciation/cantero" TargetMode="Externa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spanishdict.com/pronunciation/propiedad" TargetMode="External"/><Relationship Id="rId3" Type="http://schemas.openxmlformats.org/officeDocument/2006/relationships/hyperlink" Target="https://www.spanishdict.com/pronunciation/propiedad" TargetMode="Externa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spanishdict.com/pronunciation/petici%C3%B3n" TargetMode="External"/><Relationship Id="rId3" Type="http://schemas.openxmlformats.org/officeDocument/2006/relationships/hyperlink" Target="https://www.spanishdict.com/pronunciation/petici%C3%B3n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lot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piece of land OR a large amount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bed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 area of ground used for plants and flowers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property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 piece of land or a building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petition:</a:t>
            </a: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written request by many people that is made to a person in authority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b3a7e32c16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b3a7e32c16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 is another picture of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petition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does this picture show the meaning of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petition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Turn and talk to your partner.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These people are signing a petition at a public event. The organizers will then present the petition to the leaders, and they hope the idea will be approved.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many syllables are in the word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petition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Let’s find out by clapping. Ready?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Pe-ti-tion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.” 3 syllables.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Now, let’s say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petition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three times by clapping the syllables. Ready? 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“P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e-ti-tion, pe-ti-tion, pe-ti-tion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.”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631cac4bcf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631cac4bcf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word in the story is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lot.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Spanish it is </a:t>
            </a:r>
            <a:r>
              <a:rPr b="1" lang="en" sz="16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lote </a:t>
            </a:r>
            <a:r>
              <a:rPr lang="en" sz="16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b="1" lang="en" sz="1600">
                <a:solidFill>
                  <a:schemeClr val="dk1"/>
                </a:solidFill>
                <a:highlight>
                  <a:srgbClr val="FFFFFF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loh</a:t>
            </a:r>
            <a:r>
              <a:rPr lang="en" sz="1600">
                <a:solidFill>
                  <a:schemeClr val="dk1"/>
                </a:solidFill>
                <a:highlight>
                  <a:srgbClr val="FFFFFF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-teh</a:t>
            </a:r>
            <a:r>
              <a:rPr lang="en" sz="16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Have you heard this word before? What do you know about it?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lot is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piece of land. A lot is also a large amount. In</a:t>
            </a:r>
            <a:r>
              <a:rPr i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City Green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this word is used with both meanings.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Let’s say the word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lot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together. Ready?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”Lot.” When you say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lot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I hear the /l/ sound at the beginning of the word.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Look, </a:t>
            </a:r>
            <a:r>
              <a:rPr b="1" lang="en" sz="135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lot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begins with the letter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 is a picture that shows a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lot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This is an empty lot in the city. It’s an empty piece of land. </a:t>
            </a:r>
            <a:endParaRPr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631cac4bcf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631cac4bcf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 is another picture of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lot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does this picture show the meaning of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lot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Turn and talk to your partner.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Farmer Melvin developed a small farm in this lot.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many syllables are in the word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lot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Let’s find out by clapping. Ready?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“Lot.” 1 syllable.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Now, let’s say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lot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three times while clapping the syllables. Ready?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“Lo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t, lot, lot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.”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db23b78011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db23b78011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 is another picture of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lot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does this picture show the meaning of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lot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Turn and talk to your partner.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These are a lot of chairs,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are many chairs.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631cac4bc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631cac4bc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Another word in the story is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bed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Spanish it is</a:t>
            </a: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" sz="16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cantero </a:t>
            </a:r>
            <a:r>
              <a:rPr lang="en" sz="16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" sz="1600">
                <a:solidFill>
                  <a:schemeClr val="dk1"/>
                </a:solidFill>
                <a:highlight>
                  <a:srgbClr val="FFFFFF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kahn-</a:t>
            </a:r>
            <a:r>
              <a:rPr b="1" lang="en" sz="1600">
                <a:solidFill>
                  <a:schemeClr val="dk1"/>
                </a:solidFill>
                <a:highlight>
                  <a:srgbClr val="FFFFFF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teh</a:t>
            </a:r>
            <a:r>
              <a:rPr lang="en" sz="1600">
                <a:solidFill>
                  <a:schemeClr val="dk1"/>
                </a:solidFill>
                <a:highlight>
                  <a:srgbClr val="FFFFFF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-roh</a:t>
            </a:r>
            <a:r>
              <a:rPr lang="en" sz="16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Bed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this context is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 area of ground used for plants and flowers. You know another meaning of the word—a place where people sleep.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Let’s say the word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together. Ready?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”B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.” When you say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I hear the </a:t>
            </a: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/b/</a:t>
            </a:r>
            <a:r>
              <a:rPr lang="en" sz="160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sound at the beginning of the word.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Look,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begins with the letter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picture shows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bed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There is a nice bed of flowers and bushes around the tree in the park.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631cac4bcf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631cac4bcf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 is another picture of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bed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does this picture show the meaning of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bed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Turn and talk to your partner.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gardener is tending a bed of vegetables.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many syllables are in the word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bed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Let’s find out by clapping. Ready?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“Bed.” 1 syllable.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Now, let’s say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bed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three times by clapping the syllables. Ready? 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“Bed</a:t>
            </a:r>
            <a:r>
              <a:rPr lang="en" sz="16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bed</a:t>
            </a:r>
            <a:r>
              <a:rPr lang="en" sz="16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, b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ed.”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631cac4bcf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631cac4bcf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word in the story is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property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Spanish it is </a:t>
            </a:r>
            <a:r>
              <a:rPr b="1" lang="en" sz="16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propiedad </a:t>
            </a:r>
            <a:r>
              <a:rPr lang="en" sz="16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" sz="1600">
                <a:solidFill>
                  <a:schemeClr val="dk1"/>
                </a:solidFill>
                <a:highlight>
                  <a:srgbClr val="FFFFFF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proh-pyeh-</a:t>
            </a:r>
            <a:r>
              <a:rPr b="1" lang="en" sz="1600">
                <a:solidFill>
                  <a:schemeClr val="dk1"/>
                </a:solidFill>
                <a:highlight>
                  <a:srgbClr val="FFFFFF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dahd</a:t>
            </a:r>
            <a:r>
              <a:rPr lang="en" sz="16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en" sz="16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Property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piece of land or a building.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Let’s say the word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property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together. Ready?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”property.” When you say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property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I hear the /p/ sound at the beginning of the word.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Look,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property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begins with the letter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 is a picture that shows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property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Franklin Park is a larger piece of land that belongs to the City of Boston, not to any one person. It is city property. Everyone can enjoy it. 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b3720db1e0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b3720db1e0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 is another picture of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property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does this picture show the meaning of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property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Turn and talk to your partner.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Davis Ellis School in Roxbury is also a property belonging to the City of Boston.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many syllables are in the word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property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Let’s find out by clapping. Ready?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Prop-er-ty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.” 3 syllables.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Now, let’s say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property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three times by clapping the syllables. Ready? 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" sz="16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Prop-er-ty, prop-er-ty, prop-er-ty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.”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b3a7e32c16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b3a7e32c16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word in the story is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petition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Spanish it is </a:t>
            </a:r>
            <a:r>
              <a:rPr b="1" lang="en" sz="16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petición </a:t>
            </a:r>
            <a:r>
              <a:rPr lang="en" sz="16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" sz="1600">
                <a:solidFill>
                  <a:schemeClr val="dk1"/>
                </a:solidFill>
                <a:highlight>
                  <a:srgbClr val="FFFFFF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peh-tee-</a:t>
            </a:r>
            <a:r>
              <a:rPr b="1" lang="en" sz="1600">
                <a:solidFill>
                  <a:schemeClr val="dk1"/>
                </a:solidFill>
                <a:highlight>
                  <a:srgbClr val="FFFFFF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syohn</a:t>
            </a:r>
            <a:r>
              <a:rPr lang="en" sz="16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en" sz="16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Petition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a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written request by many people that is made to a person in authority.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Let’s say the word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petition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together. Ready?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Petition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.” When you say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petition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I hear the /p/ sound at the beginning of the word.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Look,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petition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begins with the letter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 is a picture that shows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petition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A group of neighbors make a request for safer roads in Boston and people who agree sign a petition to present to City Hall. In that way City Hall knows that it is something many people in the city want.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2200" y="123975"/>
            <a:ext cx="4419600" cy="48955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/>
          <p:nvPr>
            <p:ph type="title"/>
          </p:nvPr>
        </p:nvSpPr>
        <p:spPr>
          <a:xfrm>
            <a:off x="311700" y="190550"/>
            <a:ext cx="8520600" cy="82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400">
                <a:latin typeface="Century Gothic"/>
                <a:ea typeface="Century Gothic"/>
                <a:cs typeface="Century Gothic"/>
                <a:sym typeface="Century Gothic"/>
              </a:rPr>
              <a:t>petition</a:t>
            </a:r>
            <a:endParaRPr sz="4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4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4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22"/>
          <p:cNvSpPr txBox="1"/>
          <p:nvPr/>
        </p:nvSpPr>
        <p:spPr>
          <a:xfrm>
            <a:off x="172275" y="4774350"/>
            <a:ext cx="88494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https://voiceofoc.org/2010/07/does-california-need-its-petitioning-secrecy-law/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8" name="Google Shape;11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0775" y="1119928"/>
            <a:ext cx="5322439" cy="355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title"/>
          </p:nvPr>
        </p:nvSpPr>
        <p:spPr>
          <a:xfrm>
            <a:off x="230100" y="200625"/>
            <a:ext cx="8520600" cy="82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400">
                <a:latin typeface="Century Gothic"/>
                <a:ea typeface="Century Gothic"/>
                <a:cs typeface="Century Gothic"/>
                <a:sym typeface="Century Gothic"/>
              </a:rPr>
              <a:t>lot</a:t>
            </a:r>
            <a:endParaRPr b="1" sz="4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" name="Google Shape;60;p14"/>
          <p:cNvSpPr txBox="1"/>
          <p:nvPr/>
        </p:nvSpPr>
        <p:spPr>
          <a:xfrm>
            <a:off x="311700" y="4738250"/>
            <a:ext cx="8357400" cy="2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" name="Google Shape;61;p14"/>
          <p:cNvSpPr txBox="1"/>
          <p:nvPr/>
        </p:nvSpPr>
        <p:spPr>
          <a:xfrm>
            <a:off x="107075" y="4732400"/>
            <a:ext cx="86436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https://penntoday.upenn.edu/news/wading-phillys-vacant-land-morass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5325" y="1180125"/>
            <a:ext cx="5087096" cy="339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155850"/>
            <a:ext cx="8520600" cy="86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400">
                <a:latin typeface="Century Gothic"/>
                <a:ea typeface="Century Gothic"/>
                <a:cs typeface="Century Gothic"/>
                <a:sym typeface="Century Gothic"/>
              </a:rPr>
              <a:t>lot</a:t>
            </a:r>
            <a:endParaRPr b="1" sz="4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4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" name="Google Shape;68;p15"/>
          <p:cNvSpPr txBox="1"/>
          <p:nvPr/>
        </p:nvSpPr>
        <p:spPr>
          <a:xfrm>
            <a:off x="155875" y="4675900"/>
            <a:ext cx="7827300" cy="37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https://blog.ioby.org/how-to-turn-a-vacant-lot-into-a-community-garden-a-primer/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85375" y="1073350"/>
            <a:ext cx="3373250" cy="3353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311700" y="155850"/>
            <a:ext cx="8520600" cy="86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400">
                <a:latin typeface="Century Gothic"/>
                <a:ea typeface="Century Gothic"/>
                <a:cs typeface="Century Gothic"/>
                <a:sym typeface="Century Gothic"/>
              </a:rPr>
              <a:t>a </a:t>
            </a:r>
            <a:r>
              <a:rPr b="1" lang="en" sz="4400">
                <a:latin typeface="Century Gothic"/>
                <a:ea typeface="Century Gothic"/>
                <a:cs typeface="Century Gothic"/>
                <a:sym typeface="Century Gothic"/>
              </a:rPr>
              <a:t>lot</a:t>
            </a:r>
            <a:endParaRPr b="1" sz="4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4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" name="Google Shape;75;p16"/>
          <p:cNvSpPr txBox="1"/>
          <p:nvPr/>
        </p:nvSpPr>
        <p:spPr>
          <a:xfrm>
            <a:off x="155875" y="4675900"/>
            <a:ext cx="7827300" cy="37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https://www.governmentauctions.org/labels/office%20chairs.asp#.YKQCIGZKg6g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36425" y="1071475"/>
            <a:ext cx="4471133" cy="335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type="title"/>
          </p:nvPr>
        </p:nvSpPr>
        <p:spPr>
          <a:xfrm>
            <a:off x="311700" y="143950"/>
            <a:ext cx="8520600" cy="87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400">
                <a:latin typeface="Century Gothic"/>
                <a:ea typeface="Century Gothic"/>
                <a:cs typeface="Century Gothic"/>
                <a:sym typeface="Century Gothic"/>
              </a:rPr>
              <a:t>bed</a:t>
            </a:r>
            <a:endParaRPr b="1" sz="4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" name="Google Shape;82;p17"/>
          <p:cNvSpPr txBox="1"/>
          <p:nvPr/>
        </p:nvSpPr>
        <p:spPr>
          <a:xfrm>
            <a:off x="106750" y="4755300"/>
            <a:ext cx="8725500" cy="2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https://www.architectureartdesigns.com/16-small-flower-gardens-will-beautify-outdoor-space/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3563" y="1170250"/>
            <a:ext cx="4576867" cy="343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>
            <p:ph type="title"/>
          </p:nvPr>
        </p:nvSpPr>
        <p:spPr>
          <a:xfrm>
            <a:off x="311700" y="190550"/>
            <a:ext cx="8520600" cy="82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400">
                <a:latin typeface="Century Gothic"/>
                <a:ea typeface="Century Gothic"/>
                <a:cs typeface="Century Gothic"/>
                <a:sym typeface="Century Gothic"/>
              </a:rPr>
              <a:t>bed</a:t>
            </a:r>
            <a:endParaRPr b="1" sz="4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4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4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8"/>
          <p:cNvSpPr txBox="1"/>
          <p:nvPr/>
        </p:nvSpPr>
        <p:spPr>
          <a:xfrm>
            <a:off x="172275" y="4774350"/>
            <a:ext cx="88494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https://www.wgbh.org/news/local-news/2020/07/09/in-a-time-of-uncertainty-bostonians-embrace-their-community-gardens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0" name="Google Shape;9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2038" y="1017650"/>
            <a:ext cx="6659915" cy="345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/>
          <p:nvPr>
            <p:ph type="title"/>
          </p:nvPr>
        </p:nvSpPr>
        <p:spPr>
          <a:xfrm>
            <a:off x="311700" y="239200"/>
            <a:ext cx="8520600" cy="7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400">
                <a:latin typeface="Century Gothic"/>
                <a:ea typeface="Century Gothic"/>
                <a:cs typeface="Century Gothic"/>
                <a:sym typeface="Century Gothic"/>
              </a:rPr>
              <a:t>property</a:t>
            </a:r>
            <a:endParaRPr b="1" sz="4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" name="Google Shape;96;p19"/>
          <p:cNvSpPr txBox="1"/>
          <p:nvPr/>
        </p:nvSpPr>
        <p:spPr>
          <a:xfrm>
            <a:off x="156525" y="4696250"/>
            <a:ext cx="8675700" cy="3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https://en.wikipedia.org/wiki/Franklin_Park_(Boston)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7" name="Google Shape;9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4025" y="1141350"/>
            <a:ext cx="5155953" cy="343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/>
          <p:nvPr>
            <p:ph type="title"/>
          </p:nvPr>
        </p:nvSpPr>
        <p:spPr>
          <a:xfrm>
            <a:off x="311700" y="190550"/>
            <a:ext cx="8520600" cy="82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400">
                <a:latin typeface="Century Gothic"/>
                <a:ea typeface="Century Gothic"/>
                <a:cs typeface="Century Gothic"/>
                <a:sym typeface="Century Gothic"/>
              </a:rPr>
              <a:t>property</a:t>
            </a:r>
            <a:endParaRPr b="1" sz="4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4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20"/>
          <p:cNvSpPr txBox="1"/>
          <p:nvPr/>
        </p:nvSpPr>
        <p:spPr>
          <a:xfrm>
            <a:off x="172275" y="4774350"/>
            <a:ext cx="88494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https://www.facebook.com/DAEELEMENTARY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4" name="Google Shape;10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3050" y="1093850"/>
            <a:ext cx="3817900" cy="3340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/>
          <p:nvPr>
            <p:ph type="title"/>
          </p:nvPr>
        </p:nvSpPr>
        <p:spPr>
          <a:xfrm>
            <a:off x="648675" y="390050"/>
            <a:ext cx="3217800" cy="7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400">
                <a:latin typeface="Century Gothic"/>
                <a:ea typeface="Century Gothic"/>
                <a:cs typeface="Century Gothic"/>
                <a:sym typeface="Century Gothic"/>
              </a:rPr>
              <a:t>petition</a:t>
            </a:r>
            <a:endParaRPr b="1" sz="4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0" name="Google Shape;110;p21"/>
          <p:cNvSpPr txBox="1"/>
          <p:nvPr/>
        </p:nvSpPr>
        <p:spPr>
          <a:xfrm>
            <a:off x="90575" y="4860000"/>
            <a:ext cx="8675700" cy="2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https://www.bxtimes.com/transalt-petitions-for-safer-boston-road/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1" name="Google Shape;11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59400" y="390038"/>
            <a:ext cx="2727150" cy="4363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