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5143500" cx="9144000"/>
  <p:notesSz cx="6858000" cy="9144000"/>
  <p:embeddedFontLst>
    <p:embeddedFont>
      <p:font typeface="Century Gothic"/>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21" Type="http://schemas.openxmlformats.org/officeDocument/2006/relationships/slide" Target="slides/slide16.xml"/><Relationship Id="rId68" Type="http://schemas.openxmlformats.org/officeDocument/2006/relationships/slide" Target="slides/slide63.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66" Type="http://schemas.openxmlformats.org/officeDocument/2006/relationships/slide" Target="slides/slide61.xml"/><Relationship Id="rId24" Type="http://schemas.openxmlformats.org/officeDocument/2006/relationships/slide" Target="slides/slide19.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74" Type="http://schemas.openxmlformats.org/officeDocument/2006/relationships/customXml" Target="../customXml/item1.xml"/><Relationship Id="rId5" Type="http://schemas.openxmlformats.org/officeDocument/2006/relationships/notesMaster" Target="notesMasters/notesMaster1.xml"/><Relationship Id="rId61" Type="http://schemas.openxmlformats.org/officeDocument/2006/relationships/slide" Target="slides/slide56.xml"/><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slide" Target="slides/slide59.xml"/><Relationship Id="rId22" Type="http://schemas.openxmlformats.org/officeDocument/2006/relationships/slide" Target="slides/slide17.xml"/><Relationship Id="rId69" Type="http://schemas.openxmlformats.org/officeDocument/2006/relationships/slide" Target="slides/slide64.xml"/><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8" Type="http://schemas.openxmlformats.org/officeDocument/2006/relationships/slide" Target="slides/slide3.xml"/><Relationship Id="rId72" Type="http://schemas.openxmlformats.org/officeDocument/2006/relationships/font" Target="fonts/CenturyGothic-italic.fntdata"/><Relationship Id="rId51" Type="http://schemas.openxmlformats.org/officeDocument/2006/relationships/slide" Target="slides/slide46.xml"/><Relationship Id="rId3" Type="http://schemas.openxmlformats.org/officeDocument/2006/relationships/presProps" Target="presProps.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slide" Target="slides/slide62.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41" Type="http://schemas.openxmlformats.org/officeDocument/2006/relationships/slide" Target="slides/slide36.xml"/><Relationship Id="rId70" Type="http://schemas.openxmlformats.org/officeDocument/2006/relationships/font" Target="fonts/CenturyGothic-regular.fntdata"/><Relationship Id="rId62" Type="http://schemas.openxmlformats.org/officeDocument/2006/relationships/slide" Target="slides/slide57.xml"/><Relationship Id="rId20" Type="http://schemas.openxmlformats.org/officeDocument/2006/relationships/slide" Target="slides/slide15.xml"/><Relationship Id="rId54" Type="http://schemas.openxmlformats.org/officeDocument/2006/relationships/slide" Target="slides/slide49.xml"/><Relationship Id="rId75" Type="http://schemas.openxmlformats.org/officeDocument/2006/relationships/customXml" Target="../customXml/item2.xml"/><Relationship Id="rId1" Type="http://schemas.openxmlformats.org/officeDocument/2006/relationships/theme" Target="theme/theme1.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44" Type="http://schemas.openxmlformats.org/officeDocument/2006/relationships/slide" Target="slides/slide39.xml"/><Relationship Id="rId73" Type="http://schemas.openxmlformats.org/officeDocument/2006/relationships/font" Target="fonts/CenturyGothic-boldItalic.fntdata"/><Relationship Id="rId31" Type="http://schemas.openxmlformats.org/officeDocument/2006/relationships/slide" Target="slides/slide26.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customXml" Target="../customXml/item3.xml"/><Relationship Id="rId7" Type="http://schemas.openxmlformats.org/officeDocument/2006/relationships/slide" Target="slides/slide2.xml"/><Relationship Id="rId71" Type="http://schemas.openxmlformats.org/officeDocument/2006/relationships/font" Target="fonts/CenturyGothic-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t/>
            </a:r>
            <a:endParaRPr b="1" sz="1200">
              <a:solidFill>
                <a:schemeClr val="dk1"/>
              </a:solidFill>
              <a:highlight>
                <a:srgbClr val="FFFF00"/>
              </a:highlight>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highlight>
                <a:srgbClr val="FFFF00"/>
              </a:highlight>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3f3fe8b9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3f3fe8b9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wear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People have been walking up and down these stairs, causing them to wear. We can see that the paint and wood don’t look fresh anymore.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might cause our clothes or shoes to wear?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https://www.pinterest.com/pin/318981586079857600/</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03f3fe8b9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03f3fe8b9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decompose</a:t>
            </a:r>
            <a:r>
              <a:rPr lang="en" sz="1200">
                <a:solidFill>
                  <a:schemeClr val="dk1"/>
                </a:solidFill>
                <a:latin typeface="Calibri"/>
                <a:ea typeface="Calibri"/>
                <a:cs typeface="Calibri"/>
                <a:sym typeface="Calibri"/>
              </a:rPr>
              <a:t>: to decay</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layer</a:t>
            </a:r>
            <a:r>
              <a:rPr lang="en" sz="1200">
                <a:solidFill>
                  <a:schemeClr val="dk1"/>
                </a:solidFill>
                <a:latin typeface="Calibri"/>
                <a:ea typeface="Calibri"/>
                <a:cs typeface="Calibri"/>
                <a:sym typeface="Calibri"/>
              </a:rPr>
              <a:t>: a section of something that alternates with a different material from top to bottom</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nutrient</a:t>
            </a:r>
            <a:r>
              <a:rPr lang="en" sz="1200">
                <a:solidFill>
                  <a:schemeClr val="dk1"/>
                </a:solidFill>
                <a:latin typeface="Calibri"/>
                <a:ea typeface="Calibri"/>
                <a:cs typeface="Calibri"/>
                <a:sym typeface="Calibri"/>
              </a:rPr>
              <a:t>: something that helps people, animals, and plants live and grow</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organic</a:t>
            </a:r>
            <a:r>
              <a:rPr lang="en" sz="1200">
                <a:solidFill>
                  <a:schemeClr val="dk1"/>
                </a:solidFill>
                <a:latin typeface="Calibri"/>
                <a:ea typeface="Calibri"/>
                <a:cs typeface="Calibri"/>
                <a:sym typeface="Calibri"/>
              </a:rPr>
              <a:t>: having to do with or coming from living things</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prevent</a:t>
            </a:r>
            <a:r>
              <a:rPr lang="en" sz="1200">
                <a:solidFill>
                  <a:schemeClr val="dk1"/>
                </a:solidFill>
                <a:latin typeface="Calibri"/>
                <a:ea typeface="Calibri"/>
                <a:cs typeface="Calibri"/>
                <a:sym typeface="Calibri"/>
              </a:rPr>
              <a:t>: to stop from happening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transport</a:t>
            </a:r>
            <a:r>
              <a:rPr lang="en" sz="1200">
                <a:solidFill>
                  <a:schemeClr val="dk1"/>
                </a:solidFill>
                <a:latin typeface="Calibri"/>
                <a:ea typeface="Calibri"/>
                <a:cs typeface="Calibri"/>
                <a:sym typeface="Calibri"/>
              </a:rPr>
              <a:t>: to carry from one place to another</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value</a:t>
            </a:r>
            <a:r>
              <a:rPr lang="en" sz="1200">
                <a:solidFill>
                  <a:schemeClr val="dk1"/>
                </a:solidFill>
                <a:latin typeface="Calibri"/>
                <a:ea typeface="Calibri"/>
                <a:cs typeface="Calibri"/>
                <a:sym typeface="Calibri"/>
              </a:rPr>
              <a:t>: to think of something as important</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vital</a:t>
            </a:r>
            <a:r>
              <a:rPr lang="en" sz="1200">
                <a:solidFill>
                  <a:schemeClr val="dk1"/>
                </a:solidFill>
                <a:latin typeface="Calibri"/>
                <a:ea typeface="Calibri"/>
                <a:cs typeface="Calibri"/>
                <a:sym typeface="Calibri"/>
              </a:rPr>
              <a:t>: necessary for life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3f3fe8b9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3f3fe8b9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decompose</a:t>
            </a:r>
            <a:r>
              <a:rPr lang="en" sz="1200">
                <a:solidFill>
                  <a:schemeClr val="dk1"/>
                </a:solidFill>
                <a:latin typeface="Calibri"/>
                <a:ea typeface="Calibri"/>
                <a:cs typeface="Calibri"/>
                <a:sym typeface="Calibri"/>
              </a:rPr>
              <a:t> (verb)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a tree falls in the forest and it’s just left there, it begins to decompose. Water, air, and small animals help this process happen. In </a:t>
            </a:r>
            <a:r>
              <a:rPr lang="en" sz="1200">
                <a:solidFill>
                  <a:schemeClr val="dk1"/>
                </a:solidFill>
                <a:latin typeface="Calibri"/>
                <a:ea typeface="Calibri"/>
                <a:cs typeface="Calibri"/>
                <a:sym typeface="Calibri"/>
              </a:rPr>
              <a:t>Dirt: the Scoop on Soil</a:t>
            </a:r>
            <a:r>
              <a:rPr i="1" lang="en" sz="1200">
                <a:solidFill>
                  <a:schemeClr val="dk1"/>
                </a:solidFill>
                <a:latin typeface="Calibri"/>
                <a:ea typeface="Calibri"/>
                <a:cs typeface="Calibri"/>
                <a:sym typeface="Calibri"/>
              </a:rPr>
              <a:t> you have learned about decomposers: animals that break down soil. Adding the suffix -er makes “decompose” into “decomposer”—a noun, the thing that decomposes!</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can you tell that this tree is decomposing? What do you notice about what’s happening to it?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https://steemit.com/steepshot/@keephy/20180309t094850680z-post</a:t>
            </a:r>
            <a:endParaRPr sz="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03f3fe8b92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03f3fe8b92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layer </a:t>
            </a:r>
            <a:r>
              <a:rPr lang="en" sz="1200">
                <a:solidFill>
                  <a:schemeClr val="dk1"/>
                </a:solidFill>
                <a:latin typeface="Calibri"/>
                <a:ea typeface="Calibri"/>
                <a:cs typeface="Calibri"/>
                <a:sym typeface="Calibri"/>
              </a:rPr>
              <a:t>(noun)</a:t>
            </a:r>
            <a:r>
              <a:rPr b="1" lang="en" sz="1200">
                <a:solidFill>
                  <a:schemeClr val="dk1"/>
                </a:solidFill>
                <a:latin typeface="Calibri"/>
                <a:ea typeface="Calibri"/>
                <a:cs typeface="Calibri"/>
                <a:sym typeface="Calibri"/>
              </a:rPr>
              <a: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cake has repeating layers of cake, cream, and strawberries.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you get dressed to go outside on a cold day, what layers of clothing do you put on?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https://celebratingsweets.com/strawberry-shortcake-cake/</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3f3fe8b9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3f3fe8b9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nutrient </a:t>
            </a:r>
            <a:r>
              <a:rPr lang="en" sz="1200">
                <a:solidFill>
                  <a:schemeClr val="dk1"/>
                </a:solidFill>
                <a:latin typeface="Calibri"/>
                <a:ea typeface="Calibri"/>
                <a:cs typeface="Calibri"/>
                <a:sym typeface="Calibri"/>
              </a:rPr>
              <a:t>(noun) </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Plants get nutrients from the soil. People get nutrients from plants. Many people also eat meat and fish to get nutrients. Healthy foods are packed with the nutrients we need to grow and be strong!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foods do you see here? Which ones remind you of foods you eat to get the nutrients you need to be healthy?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https://docs.google.com/presentation/d/1v6zpwLeCkluVNfysvTrtfOSEQnZG-5FrKKrcIwHDUS4/edit#slide=id.g9f7f33d819_0_25</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3f3fe8b9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3f3fe8b9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organic </a:t>
            </a:r>
            <a:r>
              <a:rPr lang="en" sz="1200">
                <a:solidFill>
                  <a:schemeClr val="dk1"/>
                </a:solidFill>
                <a:latin typeface="Calibri"/>
                <a:ea typeface="Calibri"/>
                <a:cs typeface="Calibri"/>
                <a:sym typeface="Calibri"/>
              </a:rPr>
              <a:t>(adjective)</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is a word you might hear in different places. When we talk about something that is organic during this study, we are talking about something that is not made by people, but that comes directly from the natural world. In this photo, we see an earthworm. Earthworms are important for turning all kinds of organic material, or material from plants, into good soil for growing.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Why might it be important for the soil where we grow our food to be full of good, organic material?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https://hendrikusorganics.com/grow-an-indoor-vegetable-garden/healthy-soil-earthworms-organic-matter/</a:t>
            </a:r>
            <a:endParaRPr sz="7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03f3fe8b9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03f3fe8b9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prevent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Wearing a mask is one thing people can do to help prevent the spread of disease.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Imagine you are building a tall structure with blocks. What kinds of things can you do to prevent your structure from falling down?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https://www.nbcnews.com/shopping/apparel/popular-face-masks-cdc-valves-n1236806</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03f3fe8b92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03f3fe8b92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transport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are learning that water can transport bits of soil from one place to another. People often use trucks to transport. But lots of vehicles can be used to transport all kinds of things! Here is a UPS tricycle!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Boats are also used to transport things by water. Why might someone decide to transport something by boat?</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https://www.marketplace.org/2019/11/21/cities-are-piloting-e-bike-programs-in-a-bid-to-reduce-delivery-truck-traffic/</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3f3fe8b9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3f3fe8b9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value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UN Convention on the Rights of the Child is an official statement by countries to show that they value children’s health, education, and happiness.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very, very important to you? What do you value?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https://www.unicef.org/child-rights-convention</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03f3fe8b92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03f3fe8b92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vital</a:t>
            </a:r>
            <a:r>
              <a:rPr lang="en" sz="1200">
                <a:solidFill>
                  <a:schemeClr val="dk1"/>
                </a:solidFill>
                <a:latin typeface="Calibri"/>
                <a:ea typeface="Calibri"/>
                <a:cs typeface="Calibri"/>
                <a:sym typeface="Calibri"/>
              </a:rPr>
              <a:t> (adjective)</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Water is vital to life: it’s needed for plants, people, and other animals to live.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else is vital for people and other animals to live?</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https://water.unl.edu/</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03f3fe8b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03f3fe8b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area</a:t>
            </a:r>
            <a:r>
              <a:rPr lang="en" sz="1200">
                <a:solidFill>
                  <a:schemeClr val="dk1"/>
                </a:solidFill>
                <a:latin typeface="Calibri"/>
                <a:ea typeface="Calibri"/>
                <a:cs typeface="Calibri"/>
                <a:sym typeface="Calibri"/>
              </a:rPr>
              <a:t>: place or region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cause</a:t>
            </a:r>
            <a:r>
              <a:rPr lang="en" sz="1200">
                <a:solidFill>
                  <a:schemeClr val="dk1"/>
                </a:solidFill>
                <a:latin typeface="Calibri"/>
                <a:ea typeface="Calibri"/>
                <a:cs typeface="Calibri"/>
                <a:sym typeface="Calibri"/>
              </a:rPr>
              <a:t>: to make happen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feature</a:t>
            </a:r>
            <a:r>
              <a:rPr lang="en" sz="1200">
                <a:solidFill>
                  <a:schemeClr val="dk1"/>
                </a:solidFill>
                <a:latin typeface="Calibri"/>
                <a:ea typeface="Calibri"/>
                <a:cs typeface="Calibri"/>
                <a:sym typeface="Calibri"/>
              </a:rPr>
              <a:t>: a part or quality of something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raised</a:t>
            </a:r>
            <a:r>
              <a:rPr lang="en" sz="1200">
                <a:solidFill>
                  <a:schemeClr val="dk1"/>
                </a:solidFill>
                <a:latin typeface="Calibri"/>
                <a:ea typeface="Calibri"/>
                <a:cs typeface="Calibri"/>
                <a:sym typeface="Calibri"/>
              </a:rPr>
              <a:t>: elevated</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steep</a:t>
            </a:r>
            <a:r>
              <a:rPr lang="en" sz="1200">
                <a:solidFill>
                  <a:schemeClr val="dk1"/>
                </a:solidFill>
                <a:latin typeface="Calibri"/>
                <a:ea typeface="Calibri"/>
                <a:cs typeface="Calibri"/>
                <a:sym typeface="Calibri"/>
              </a:rPr>
              <a:t>: at a sharp angle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surface</a:t>
            </a:r>
            <a:r>
              <a:rPr lang="en" sz="1200">
                <a:solidFill>
                  <a:schemeClr val="dk1"/>
                </a:solidFill>
                <a:latin typeface="Calibri"/>
                <a:ea typeface="Calibri"/>
                <a:cs typeface="Calibri"/>
                <a:sym typeface="Calibri"/>
              </a:rPr>
              <a:t>: the top layer</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surround</a:t>
            </a:r>
            <a:r>
              <a:rPr lang="en" sz="1200">
                <a:solidFill>
                  <a:schemeClr val="dk1"/>
                </a:solidFill>
                <a:latin typeface="Calibri"/>
                <a:ea typeface="Calibri"/>
                <a:cs typeface="Calibri"/>
                <a:sym typeface="Calibri"/>
              </a:rPr>
              <a:t>: to circle around on all sides</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wear</a:t>
            </a:r>
            <a:r>
              <a:rPr lang="en" sz="1200">
                <a:solidFill>
                  <a:schemeClr val="dk1"/>
                </a:solidFill>
                <a:latin typeface="Calibri"/>
                <a:ea typeface="Calibri"/>
                <a:cs typeface="Calibri"/>
                <a:sym typeface="Calibri"/>
              </a:rPr>
              <a:t>: to cause to become damaged through long use, friction, or exposure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3f3fe8b92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3f3fe8b9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carve</a:t>
            </a:r>
            <a:r>
              <a:rPr lang="en" sz="1200">
                <a:solidFill>
                  <a:schemeClr val="dk1"/>
                </a:solidFill>
                <a:latin typeface="Calibri"/>
                <a:ea typeface="Calibri"/>
                <a:cs typeface="Calibri"/>
                <a:sym typeface="Calibri"/>
              </a:rPr>
              <a:t>: to form by cutting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fill</a:t>
            </a:r>
            <a:r>
              <a:rPr lang="en" sz="1200">
                <a:solidFill>
                  <a:schemeClr val="dk1"/>
                </a:solidFill>
                <a:latin typeface="Calibri"/>
                <a:ea typeface="Calibri"/>
                <a:cs typeface="Calibri"/>
                <a:sym typeface="Calibri"/>
              </a:rPr>
              <a:t>: to take up all or most of the space</a:t>
            </a:r>
            <a:endParaRPr b="1"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flow</a:t>
            </a:r>
            <a:r>
              <a:rPr lang="en" sz="1200">
                <a:solidFill>
                  <a:schemeClr val="dk1"/>
                </a:solidFill>
                <a:latin typeface="Calibri"/>
                <a:ea typeface="Calibri"/>
                <a:cs typeface="Calibri"/>
                <a:sym typeface="Calibri"/>
              </a:rPr>
              <a:t> (v): to move in a smooth, steady stream</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impact</a:t>
            </a:r>
            <a:r>
              <a:rPr lang="en" sz="1200">
                <a:solidFill>
                  <a:schemeClr val="dk1"/>
                </a:solidFill>
                <a:latin typeface="Calibri"/>
                <a:ea typeface="Calibri"/>
                <a:cs typeface="Calibri"/>
                <a:sym typeface="Calibri"/>
              </a:rPr>
              <a:t>: a strong and powerful effect</a:t>
            </a:r>
            <a:r>
              <a:rPr lang="en" sz="1200">
                <a:solidFill>
                  <a:schemeClr val="dk1"/>
                </a:solidFill>
                <a:highlight>
                  <a:srgbClr val="FFFF00"/>
                </a:highlight>
                <a:latin typeface="Calibri"/>
                <a:ea typeface="Calibri"/>
                <a:cs typeface="Calibri"/>
                <a:sym typeface="Calibri"/>
              </a:rPr>
              <a:t> </a:t>
            </a:r>
            <a:endParaRPr sz="1200">
              <a:solidFill>
                <a:schemeClr val="dk1"/>
              </a:solidFill>
              <a:highlight>
                <a:srgbClr val="FFFF00"/>
              </a:highlight>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plunge</a:t>
            </a:r>
            <a:r>
              <a:rPr lang="en" sz="1200">
                <a:solidFill>
                  <a:schemeClr val="dk1"/>
                </a:solidFill>
                <a:latin typeface="Calibri"/>
                <a:ea typeface="Calibri"/>
                <a:cs typeface="Calibri"/>
                <a:sym typeface="Calibri"/>
              </a:rPr>
              <a:t>: to move suddenly forward or downward</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stream</a:t>
            </a:r>
            <a:r>
              <a:rPr lang="en" sz="1200">
                <a:solidFill>
                  <a:schemeClr val="dk1"/>
                </a:solidFill>
                <a:latin typeface="Calibri"/>
                <a:ea typeface="Calibri"/>
                <a:cs typeface="Calibri"/>
                <a:sym typeface="Calibri"/>
              </a:rPr>
              <a:t> (n): a small, flowing body of water, a brook or creek</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stream</a:t>
            </a:r>
            <a:r>
              <a:rPr lang="en" sz="1200">
                <a:solidFill>
                  <a:schemeClr val="dk1"/>
                </a:solidFill>
                <a:latin typeface="Calibri"/>
                <a:ea typeface="Calibri"/>
                <a:cs typeface="Calibri"/>
                <a:sym typeface="Calibri"/>
              </a:rPr>
              <a:t> (v): to flow</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wear</a:t>
            </a:r>
            <a:r>
              <a:rPr lang="en" sz="1200">
                <a:solidFill>
                  <a:schemeClr val="dk1"/>
                </a:solidFill>
                <a:latin typeface="Calibri"/>
                <a:ea typeface="Calibri"/>
                <a:cs typeface="Calibri"/>
                <a:sym typeface="Calibri"/>
              </a:rPr>
              <a:t> (n): damage caused by use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03f3fe8b9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03f3fe8b9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carve</a:t>
            </a:r>
            <a:r>
              <a:rPr lang="en" sz="1200">
                <a:solidFill>
                  <a:schemeClr val="dk1"/>
                </a:solidFill>
                <a:latin typeface="Calibri"/>
                <a:ea typeface="Calibri"/>
                <a:cs typeface="Calibri"/>
                <a:sym typeface="Calibri"/>
              </a:rPr>
              <a:t> (verb)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Maybe you have seen ice sculptures! People use different kinds of tools to carve ice into sculptures, including knives and saws. This person seems to be carving a swan out of ice. See its curved neck and where the person will carve the beak?</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Imagine you had a big chunk of wood. What might you be able to carve in it?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https://www.youtube.com/watch?v=retQHh7dIpM</a:t>
            </a:r>
            <a:endParaRPr sz="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3f3fe8b92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03f3fe8b92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fill </a:t>
            </a:r>
            <a:r>
              <a:rPr lang="en" sz="1200">
                <a:solidFill>
                  <a:schemeClr val="dk1"/>
                </a:solidFill>
                <a:latin typeface="Calibri"/>
                <a:ea typeface="Calibri"/>
                <a:cs typeface="Calibri"/>
                <a:sym typeface="Calibri"/>
              </a:rPr>
              <a:t>(verb)</a:t>
            </a:r>
            <a:r>
              <a:rPr b="1" lang="en" sz="1200">
                <a:solidFill>
                  <a:schemeClr val="dk1"/>
                </a:solidFill>
                <a:latin typeface="Calibri"/>
                <a:ea typeface="Calibri"/>
                <a:cs typeface="Calibri"/>
                <a:sym typeface="Calibri"/>
              </a:rPr>
              <a: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Someone is pouring juice into a glass; it looks like they will fill it right to the top!</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Support English learners with attention to the vowel sound.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Listen carefully to this word: </a:t>
            </a:r>
            <a:r>
              <a:rPr lang="en" sz="1200">
                <a:solidFill>
                  <a:schemeClr val="dk1"/>
                </a:solidFill>
                <a:latin typeface="Calibri"/>
                <a:ea typeface="Calibri"/>
                <a:cs typeface="Calibri"/>
                <a:sym typeface="Calibri"/>
              </a:rPr>
              <a:t>[say the word slowly, then segment the sounds to emphasize the sound /ĭ/]</a:t>
            </a:r>
            <a:r>
              <a:rPr i="1" lang="en" sz="1200">
                <a:solidFill>
                  <a:schemeClr val="dk1"/>
                </a:solidFill>
                <a:latin typeface="Calibri"/>
                <a:ea typeface="Calibri"/>
                <a:cs typeface="Calibri"/>
                <a:sym typeface="Calibri"/>
              </a:rPr>
              <a:t>. This is different from the word “feel,” as in “I feel worried today” or “It feels cold outside.”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b="1" i="1" lang="en" sz="1200">
                <a:solidFill>
                  <a:schemeClr val="dk1"/>
                </a:solidFill>
                <a:latin typeface="Calibri"/>
                <a:ea typeface="Calibri"/>
                <a:cs typeface="Calibri"/>
                <a:sym typeface="Calibri"/>
              </a:rPr>
              <a:t>fill</a:t>
            </a:r>
            <a:r>
              <a:rPr i="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[point to the image]; </a:t>
            </a:r>
            <a:r>
              <a:rPr b="1" i="1" lang="en" sz="1200">
                <a:solidFill>
                  <a:schemeClr val="dk1"/>
                </a:solidFill>
                <a:latin typeface="Calibri"/>
                <a:ea typeface="Calibri"/>
                <a:cs typeface="Calibri"/>
                <a:sym typeface="Calibri"/>
              </a:rPr>
              <a:t>feel</a:t>
            </a:r>
            <a:r>
              <a:rPr lang="en" sz="1200">
                <a:solidFill>
                  <a:schemeClr val="dk1"/>
                </a:solidFill>
                <a:latin typeface="Calibri"/>
                <a:ea typeface="Calibri"/>
                <a:cs typeface="Calibri"/>
                <a:sym typeface="Calibri"/>
              </a:rPr>
              <a:t> [gesture feeling cold]</a:t>
            </a:r>
            <a:r>
              <a:rPr i="1" lang="en" sz="1200">
                <a:solidFill>
                  <a:schemeClr val="dk1"/>
                </a:solidFill>
                <a:latin typeface="Calibri"/>
                <a:ea typeface="Calibri"/>
                <a:cs typeface="Calibri"/>
                <a:sym typeface="Calibri"/>
              </a:rPr>
              <a:t>: Do you hear the difference?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a:t>
            </a:r>
            <a:r>
              <a:rPr b="1" i="1" lang="en" sz="1200">
                <a:solidFill>
                  <a:schemeClr val="dk1"/>
                </a:solidFill>
                <a:latin typeface="Calibri"/>
                <a:ea typeface="Calibri"/>
                <a:cs typeface="Calibri"/>
                <a:sym typeface="Calibri"/>
              </a:rPr>
              <a:t>feel</a:t>
            </a:r>
            <a:r>
              <a:rPr i="1" lang="en" sz="1200">
                <a:solidFill>
                  <a:schemeClr val="dk1"/>
                </a:solidFill>
                <a:latin typeface="Calibri"/>
                <a:ea typeface="Calibri"/>
                <a:cs typeface="Calibri"/>
                <a:sym typeface="Calibri"/>
              </a:rPr>
              <a:t> thirsty, what would you like to </a:t>
            </a:r>
            <a:r>
              <a:rPr b="1" i="1" lang="en" sz="1200">
                <a:solidFill>
                  <a:schemeClr val="dk1"/>
                </a:solidFill>
                <a:latin typeface="Calibri"/>
                <a:ea typeface="Calibri"/>
                <a:cs typeface="Calibri"/>
                <a:sym typeface="Calibri"/>
              </a:rPr>
              <a:t>fill</a:t>
            </a:r>
            <a:r>
              <a:rPr i="1" lang="en" sz="1200">
                <a:solidFill>
                  <a:schemeClr val="dk1"/>
                </a:solidFill>
                <a:latin typeface="Calibri"/>
                <a:ea typeface="Calibri"/>
                <a:cs typeface="Calibri"/>
                <a:sym typeface="Calibri"/>
              </a:rPr>
              <a:t> a cup or glass with?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https://en.wikipedia.org/wiki/Juice</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03f3fe8b92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03f3fe8b92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flow </a:t>
            </a:r>
            <a:r>
              <a:rPr lang="en" sz="1200">
                <a:solidFill>
                  <a:schemeClr val="dk1"/>
                </a:solidFill>
                <a:latin typeface="Calibri"/>
                <a:ea typeface="Calibri"/>
                <a:cs typeface="Calibri"/>
                <a:sym typeface="Calibri"/>
              </a:rPr>
              <a:t>(verb) </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dancer, Judith Jamison, makes movements that flow as she dances; her costume also flows along with her body!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Use your hands or your whole body to act out </a:t>
            </a:r>
            <a:r>
              <a:rPr b="1" i="1" lang="en" sz="1200">
                <a:solidFill>
                  <a:schemeClr val="dk1"/>
                </a:solidFill>
                <a:latin typeface="Calibri"/>
                <a:ea typeface="Calibri"/>
                <a:cs typeface="Calibri"/>
                <a:sym typeface="Calibri"/>
              </a:rPr>
              <a:t>flow</a:t>
            </a:r>
            <a:r>
              <a:rPr i="1" lang="en" sz="1200">
                <a:solidFill>
                  <a:schemeClr val="dk1"/>
                </a:solidFill>
                <a:latin typeface="Calibri"/>
                <a:ea typeface="Calibri"/>
                <a:cs typeface="Calibri"/>
                <a:sym typeface="Calibri"/>
              </a:rPr>
              <a:t>. If you are water, where are you flowing? You can say, “I flow to the _____” [ocean, sea, lake, etc.]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https://fineart.ha.com/itm/photographs/max-waldman-american-1920-1981-judith-jamison-cry-two-photographs-1976gelatin-silver14-1-4-x-13-7-8/a/5176-74210.s</a:t>
            </a:r>
            <a:endParaRPr sz="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03f3fe8b92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03f3fe8b92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impact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word, impact, can be used in many different contexts. We can impact our school community by taking an action that helps all students do their best learning. Waves can impact the land by crashing against it and changing its shape.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Think about a time when the weather impacted your activities—when it affected your plans.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https://commons.wikimedia.org/wiki/File:Waves_Crashing_on_Rocks_(910358858).jpg</a:t>
            </a:r>
            <a:endParaRPr sz="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03f3fe8b92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03f3fe8b92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plunge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a waterfall, the water plunges down over the rocks. It moves quickly down.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Would you rather plunge your hands into a bowl of ice water or into warm water? Why?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https://www.visitma.com/blog/2012/05/massachusetts-notable-waterfalls/</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3f3fe8b92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3f3fe8b92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stream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word </a:t>
            </a:r>
            <a:r>
              <a:rPr b="1" i="1" lang="en" sz="1200">
                <a:solidFill>
                  <a:schemeClr val="dk1"/>
                </a:solidFill>
                <a:latin typeface="Calibri"/>
                <a:ea typeface="Calibri"/>
                <a:cs typeface="Calibri"/>
                <a:sym typeface="Calibri"/>
              </a:rPr>
              <a:t>stream</a:t>
            </a:r>
            <a:r>
              <a:rPr i="1" lang="en" sz="1200">
                <a:solidFill>
                  <a:schemeClr val="dk1"/>
                </a:solidFill>
                <a:latin typeface="Calibri"/>
                <a:ea typeface="Calibri"/>
                <a:cs typeface="Calibri"/>
                <a:sym typeface="Calibri"/>
              </a:rPr>
              <a:t> can be used as a noun, to name a thing. This stream is flowing over rocks, through a forest, and next to a path.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Why might a stream be an important part of an animal’s habitat?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https://www.marketplace.org/2019/11/21/cities-are-piloting-e-bike-programs-in-a-bid-to-reduce-delivery-truck-traffic/</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03f3fe8b92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03f3fe8b92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stream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word </a:t>
            </a:r>
            <a:r>
              <a:rPr b="1" i="1" lang="en" sz="1200">
                <a:solidFill>
                  <a:schemeClr val="dk1"/>
                </a:solidFill>
                <a:latin typeface="Calibri"/>
                <a:ea typeface="Calibri"/>
                <a:cs typeface="Calibri"/>
                <a:sym typeface="Calibri"/>
              </a:rPr>
              <a:t>stream</a:t>
            </a:r>
            <a:r>
              <a:rPr i="1" lang="en" sz="1200">
                <a:solidFill>
                  <a:schemeClr val="dk1"/>
                </a:solidFill>
                <a:latin typeface="Calibri"/>
                <a:ea typeface="Calibri"/>
                <a:cs typeface="Calibri"/>
                <a:sym typeface="Calibri"/>
              </a:rPr>
              <a:t> can also be used as a verb, an action. The water is streaming into this person’s hands, maybe from a faucet or a hose.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You can also say, if you are watching the Boston Marathon, that you see all the runners </a:t>
            </a:r>
            <a:r>
              <a:rPr b="1" i="1" lang="en" sz="1200">
                <a:solidFill>
                  <a:schemeClr val="dk1"/>
                </a:solidFill>
                <a:latin typeface="Calibri"/>
                <a:ea typeface="Calibri"/>
                <a:cs typeface="Calibri"/>
                <a:sym typeface="Calibri"/>
              </a:rPr>
              <a:t>stream</a:t>
            </a:r>
            <a:r>
              <a:rPr i="1" lang="en" sz="1200">
                <a:solidFill>
                  <a:schemeClr val="dk1"/>
                </a:solidFill>
                <a:latin typeface="Calibri"/>
                <a:ea typeface="Calibri"/>
                <a:cs typeface="Calibri"/>
                <a:sym typeface="Calibri"/>
              </a:rPr>
              <a:t> by—they are all moving quickly in the same direction.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Soy sauce or ketchup might stream out of a bottle. How many other things can you think of that might stream or stream by?</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https://ckphu.com/water-streaming-over-hands-2/,https://sportsmuseum.org/event/boston-marathon/</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3f3fe8b9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03f3fe8b92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wear</a:t>
            </a:r>
            <a:r>
              <a:rPr lang="en" sz="1200">
                <a:solidFill>
                  <a:schemeClr val="dk1"/>
                </a:solidFill>
                <a:latin typeface="Calibri"/>
                <a:ea typeface="Calibri"/>
                <a:cs typeface="Calibri"/>
                <a:sym typeface="Calibri"/>
              </a:rPr>
              <a:t> (noun)</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work glove shows a lot of wear. Someone has probably been using them for a long time to do rough work, so much that holes have appeared.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Do you have an item of clothing, a backpack, a blanket, or even a favorite stuffed animal that shows a lot of wear?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https://www.superiorglove.com/blog/how-long-should-work-gloves-last</a:t>
            </a:r>
            <a:endParaRPr sz="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03f3fe8b92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03f3fe8b92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approach</a:t>
            </a:r>
            <a:r>
              <a:rPr lang="en" sz="1200">
                <a:solidFill>
                  <a:schemeClr val="dk1"/>
                </a:solidFill>
                <a:latin typeface="Calibri"/>
                <a:ea typeface="Calibri"/>
                <a:cs typeface="Calibri"/>
                <a:sym typeface="Calibri"/>
              </a:rPr>
              <a:t> (n): a way of doing or dealing with something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approach</a:t>
            </a:r>
            <a:r>
              <a:rPr lang="en" sz="1200">
                <a:solidFill>
                  <a:schemeClr val="dk1"/>
                </a:solidFill>
                <a:latin typeface="Calibri"/>
                <a:ea typeface="Calibri"/>
                <a:cs typeface="Calibri"/>
                <a:sym typeface="Calibri"/>
              </a:rPr>
              <a:t> (v): 1. to come or go near to; 2. to begin or prepare to work 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barrier</a:t>
            </a:r>
            <a:r>
              <a:rPr lang="en" sz="1200">
                <a:solidFill>
                  <a:schemeClr val="dk1"/>
                </a:solidFill>
                <a:latin typeface="Calibri"/>
                <a:ea typeface="Calibri"/>
                <a:cs typeface="Calibri"/>
                <a:sym typeface="Calibri"/>
              </a:rPr>
              <a:t>: something that blocks the way</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deposit</a:t>
            </a:r>
            <a:r>
              <a:rPr lang="en" sz="1200">
                <a:solidFill>
                  <a:schemeClr val="dk1"/>
                </a:solidFill>
                <a:latin typeface="Calibri"/>
                <a:ea typeface="Calibri"/>
                <a:cs typeface="Calibri"/>
                <a:sym typeface="Calibri"/>
              </a:rPr>
              <a:t> (v): to place or put down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fertile</a:t>
            </a:r>
            <a:r>
              <a:rPr lang="en" sz="1200">
                <a:solidFill>
                  <a:schemeClr val="dk1"/>
                </a:solidFill>
                <a:latin typeface="Calibri"/>
                <a:ea typeface="Calibri"/>
                <a:cs typeface="Calibri"/>
                <a:sym typeface="Calibri"/>
              </a:rPr>
              <a:t>: able to produce farm crops or other plants</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relationship</a:t>
            </a:r>
            <a:r>
              <a:rPr lang="en" sz="1200">
                <a:solidFill>
                  <a:schemeClr val="dk1"/>
                </a:solidFill>
                <a:latin typeface="Calibri"/>
                <a:ea typeface="Calibri"/>
                <a:cs typeface="Calibri"/>
                <a:sym typeface="Calibri"/>
              </a:rPr>
              <a:t>: connection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sediment</a:t>
            </a:r>
            <a:r>
              <a:rPr lang="en" sz="1200">
                <a:solidFill>
                  <a:schemeClr val="dk1"/>
                </a:solidFill>
                <a:latin typeface="Calibri"/>
                <a:ea typeface="Calibri"/>
                <a:cs typeface="Calibri"/>
                <a:sym typeface="Calibri"/>
              </a:rPr>
              <a:t>: material deposited by water, wind, or ice</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suitable</a:t>
            </a:r>
            <a:r>
              <a:rPr lang="en" sz="1200">
                <a:solidFill>
                  <a:schemeClr val="dk1"/>
                </a:solidFill>
                <a:latin typeface="Calibri"/>
                <a:ea typeface="Calibri"/>
                <a:cs typeface="Calibri"/>
                <a:sym typeface="Calibri"/>
              </a:rPr>
              <a:t>: right for the situation, appropriate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03f3fe8b9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03f3fe8b9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area</a:t>
            </a:r>
            <a:r>
              <a:rPr lang="en" sz="1200">
                <a:solidFill>
                  <a:schemeClr val="dk1"/>
                </a:solidFill>
                <a:latin typeface="Calibri"/>
                <a:ea typeface="Calibri"/>
                <a:cs typeface="Calibri"/>
                <a:sym typeface="Calibri"/>
              </a:rPr>
              <a:t> (noun)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Rose Kennedy Greenway is an area of this city. This long area includes grassy areas and flowers, fountains, public art, and walkways.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an area of our schoolyard where you like to be? What is special about that area?</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https://www.asla.org/guide/site.aspx?id=40674</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03f3fe8b92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03f3fe8b92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approach</a:t>
            </a:r>
            <a:r>
              <a:rPr lang="en" sz="1200">
                <a:solidFill>
                  <a:schemeClr val="dk1"/>
                </a:solidFill>
                <a:latin typeface="Calibri"/>
                <a:ea typeface="Calibri"/>
                <a:cs typeface="Calibri"/>
                <a:sym typeface="Calibri"/>
              </a:rPr>
              <a:t> (noun)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Here is a word that can be used as a noun or a verb. Here, it is used as a noun; it names something. One person has a one-handed approach to bowling; the other person has a two-handed approach. They can both knock down the bowling pins at the end of the alley!</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your approach to drawing a picture of something you have not drawn before? What is your strategy for getting started?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https://blog.pitsco.com/blog/get-bowled-over, https://blogsomemoore.com/2013/11/05/inclusion-its-critical/</a:t>
            </a:r>
            <a:endParaRPr sz="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03f3fe8b92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03f3fe8b92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approach </a:t>
            </a:r>
            <a:r>
              <a:rPr lang="en" sz="1200">
                <a:solidFill>
                  <a:schemeClr val="dk1"/>
                </a:solidFill>
                <a:latin typeface="Calibri"/>
                <a:ea typeface="Calibri"/>
                <a:cs typeface="Calibri"/>
                <a:sym typeface="Calibri"/>
              </a:rPr>
              <a:t>(verb)</a:t>
            </a:r>
            <a:r>
              <a:rPr b="1" lang="en" sz="1200">
                <a:solidFill>
                  <a:schemeClr val="dk1"/>
                </a:solidFill>
                <a:latin typeface="Calibri"/>
                <a:ea typeface="Calibri"/>
                <a:cs typeface="Calibri"/>
                <a:sym typeface="Calibri"/>
              </a:rPr>
              <a: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Here, </a:t>
            </a:r>
            <a:r>
              <a:rPr b="1" i="1" lang="en" sz="1200">
                <a:solidFill>
                  <a:schemeClr val="dk1"/>
                </a:solidFill>
                <a:latin typeface="Calibri"/>
                <a:ea typeface="Calibri"/>
                <a:cs typeface="Calibri"/>
                <a:sym typeface="Calibri"/>
              </a:rPr>
              <a:t>approach</a:t>
            </a:r>
            <a:r>
              <a:rPr i="1" lang="en" sz="1200">
                <a:solidFill>
                  <a:schemeClr val="dk1"/>
                </a:solidFill>
                <a:latin typeface="Calibri"/>
                <a:ea typeface="Calibri"/>
                <a:cs typeface="Calibri"/>
                <a:sym typeface="Calibri"/>
              </a:rPr>
              <a:t> is a verb, an action. This swimmer approaches the water head first! We can say that the swimmer </a:t>
            </a:r>
            <a:r>
              <a:rPr b="1" i="1" lang="en" sz="1200">
                <a:solidFill>
                  <a:schemeClr val="dk1"/>
                </a:solidFill>
                <a:latin typeface="Calibri"/>
                <a:ea typeface="Calibri"/>
                <a:cs typeface="Calibri"/>
                <a:sym typeface="Calibri"/>
              </a:rPr>
              <a:t>plunges</a:t>
            </a:r>
            <a:r>
              <a:rPr i="1" lang="en" sz="1200">
                <a:solidFill>
                  <a:schemeClr val="dk1"/>
                </a:solidFill>
                <a:latin typeface="Calibri"/>
                <a:ea typeface="Calibri"/>
                <a:cs typeface="Calibri"/>
                <a:sym typeface="Calibri"/>
              </a:rPr>
              <a:t> headfirst into the water!</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were going into cold water, how would you approach it? Would you go in with small steps, or by plunging right in?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https://en.wikipedia.org/wiki/Diving_(sport)</a:t>
            </a:r>
            <a:endParaRPr sz="6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03f3fe8b92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03f3fe8b92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barrier </a:t>
            </a:r>
            <a:r>
              <a:rPr lang="en" sz="1200">
                <a:solidFill>
                  <a:schemeClr val="dk1"/>
                </a:solidFill>
                <a:latin typeface="Calibri"/>
                <a:ea typeface="Calibri"/>
                <a:cs typeface="Calibri"/>
                <a:sym typeface="Calibri"/>
              </a:rPr>
              <a:t>(noun) </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Cars can’t leave this parking lot until a driver pays money to open the gate. The gate is a barrier.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 barrier can be put up for safety; the fence behind a baseball player keeps balls from going toward the people who are watching the game!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Try to name another barrier you find in your life. Think of something that blocks the way, or prevents some kind of movement.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https://www.sealitup.ca/products/barrier-gates/, https://www.mlb.com/news/melissa-mayeux-france-eligible-sign-mlb/c-132044338</a:t>
            </a:r>
            <a:endParaRPr sz="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3f3fe8b92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03f3fe8b92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deposit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deposit letters in a mailbox. That’s one way we can communicate with people far away. The mail carrier picks it up and sends it on its way.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our study, we are thinking about how water picks up and deposits dirt in other places to change the land.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both cases, the meaning is to put something down in a place.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do you deposit in your cubby when you come to school each morning?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https://www.washingtonpost.com/business/2020/08/14/people-are-freaking-out-about-mailbox-removals-postal-service-says-its-routine/</a:t>
            </a:r>
            <a:endParaRPr sz="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03f3fe8b92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03f3fe8b92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fertile </a:t>
            </a:r>
            <a:r>
              <a:rPr lang="en" sz="1200">
                <a:solidFill>
                  <a:schemeClr val="dk1"/>
                </a:solidFill>
                <a:latin typeface="Calibri"/>
                <a:ea typeface="Calibri"/>
                <a:cs typeface="Calibri"/>
                <a:sym typeface="Calibri"/>
              </a:rPr>
              <a:t>(adjective)</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can tell the difference between fertile land and </a:t>
            </a:r>
            <a:r>
              <a:rPr b="1" i="1" lang="en" sz="1200">
                <a:solidFill>
                  <a:schemeClr val="dk1"/>
                </a:solidFill>
                <a:latin typeface="Calibri"/>
                <a:ea typeface="Calibri"/>
                <a:cs typeface="Calibri"/>
                <a:sym typeface="Calibri"/>
              </a:rPr>
              <a:t>in</a:t>
            </a:r>
            <a:r>
              <a:rPr i="1" lang="en" sz="1200">
                <a:solidFill>
                  <a:schemeClr val="dk1"/>
                </a:solidFill>
                <a:latin typeface="Calibri"/>
                <a:ea typeface="Calibri"/>
                <a:cs typeface="Calibri"/>
                <a:sym typeface="Calibri"/>
              </a:rPr>
              <a:t>fertile land by looking at whether plants can grow there. Soil in a river’s delta is very fertile, because of all the nutrients that are transported, or carried, there by the movement of the river.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were a farmer with a plot of fertile land, what would you grow?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https://blog.nationwide.com/fertile-soil/</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03f3fe8b92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03f3fe8b92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relationship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we eat affects how healthy we are; there’s a relationship between food and health.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Think about a rainy or very cold day. What’s the relationship between the weather and your activities?</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https://www.raps.org/news-and-articles/news-articles/2018/7/nutrition-in-health-and-disease-management</a:t>
            </a:r>
            <a:endParaRPr sz="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03f3fe8b92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03f3fe8b92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sediment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these jars we can see how, if you leave cloudy water to sit </a:t>
            </a:r>
            <a:r>
              <a:rPr b="1" i="1" lang="en" sz="1200">
                <a:solidFill>
                  <a:schemeClr val="dk1"/>
                </a:solidFill>
                <a:latin typeface="Calibri"/>
                <a:ea typeface="Calibri"/>
                <a:cs typeface="Calibri"/>
                <a:sym typeface="Calibri"/>
              </a:rPr>
              <a:t>still</a:t>
            </a:r>
            <a:r>
              <a:rPr i="1" lang="en" sz="1200">
                <a:solidFill>
                  <a:schemeClr val="dk1"/>
                </a:solidFill>
                <a:latin typeface="Calibri"/>
                <a:ea typeface="Calibri"/>
                <a:cs typeface="Calibri"/>
                <a:sym typeface="Calibri"/>
              </a:rPr>
              <a:t> for a while, the sediment, or tiny pieces of matter, sink to the bottom. Sediment is what water moves from one place to another; when sediment builds up, land is formed.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Have you ever noticed any sediment on the street after a storm? What did you see?</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https://www.frogenvironmental.co.uk/clearflow-sediment-control/</a:t>
            </a:r>
            <a:endParaRPr sz="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03f3fe8b92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03f3fe8b92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suitable</a:t>
            </a:r>
            <a:r>
              <a:rPr lang="en" sz="1200">
                <a:solidFill>
                  <a:schemeClr val="dk1"/>
                </a:solidFill>
                <a:latin typeface="Calibri"/>
                <a:ea typeface="Calibri"/>
                <a:cs typeface="Calibri"/>
                <a:sym typeface="Calibri"/>
              </a:rPr>
              <a:t> (adjective)</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child’s coat is suitable for the weather—a raincoat is just right for a rainy day! A raincoat would not be suitable for a hot, sunny day at the beach.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kinds of clothes are suitable for a very cold day?</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https://www.publicdomainpictures.net/en/view-image.php?image=29819&amp;picture=child-in-a-raincoat</a:t>
            </a:r>
            <a:endParaRPr sz="5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3f3fe8b92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03f3fe8b92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batter</a:t>
            </a:r>
            <a:r>
              <a:rPr lang="en" sz="1200">
                <a:solidFill>
                  <a:schemeClr val="dk1"/>
                </a:solidFill>
                <a:latin typeface="Calibri"/>
                <a:ea typeface="Calibri"/>
                <a:cs typeface="Calibri"/>
                <a:sym typeface="Calibri"/>
              </a:rPr>
              <a:t>: 1. to beat hard again and again; 2. to damage by beating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destroy</a:t>
            </a:r>
            <a:r>
              <a:rPr lang="en" sz="1200">
                <a:solidFill>
                  <a:schemeClr val="dk1"/>
                </a:solidFill>
                <a:latin typeface="Calibri"/>
                <a:ea typeface="Calibri"/>
                <a:cs typeface="Calibri"/>
                <a:sym typeface="Calibri"/>
              </a:rPr>
              <a:t>: to ruin completely</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grind</a:t>
            </a:r>
            <a:r>
              <a:rPr lang="en" sz="1200">
                <a:solidFill>
                  <a:schemeClr val="dk1"/>
                </a:solidFill>
                <a:latin typeface="Calibri"/>
                <a:ea typeface="Calibri"/>
                <a:cs typeface="Calibri"/>
                <a:sym typeface="Calibri"/>
              </a:rPr>
              <a:t>: to crush or make by crushing into very small pieces or a powder</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particle</a:t>
            </a:r>
            <a:r>
              <a:rPr lang="en" sz="1200">
                <a:solidFill>
                  <a:schemeClr val="dk1"/>
                </a:solidFill>
                <a:latin typeface="Calibri"/>
                <a:ea typeface="Calibri"/>
                <a:cs typeface="Calibri"/>
                <a:sym typeface="Calibri"/>
              </a:rPr>
              <a:t>: a tiny amount or piece </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transform</a:t>
            </a:r>
            <a:r>
              <a:rPr lang="en" sz="1200">
                <a:solidFill>
                  <a:schemeClr val="dk1"/>
                </a:solidFill>
                <a:latin typeface="Calibri"/>
                <a:ea typeface="Calibri"/>
                <a:cs typeface="Calibri"/>
                <a:sym typeface="Calibri"/>
              </a:rPr>
              <a:t>: to change the form, look, or shape of something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warn</a:t>
            </a:r>
            <a:r>
              <a:rPr lang="en" sz="1200">
                <a:solidFill>
                  <a:schemeClr val="dk1"/>
                </a:solidFill>
                <a:latin typeface="Calibri"/>
                <a:ea typeface="Calibri"/>
                <a:cs typeface="Calibri"/>
                <a:sym typeface="Calibri"/>
              </a:rPr>
              <a:t>: to tell of a possible danger, to alert</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weather </a:t>
            </a:r>
            <a:r>
              <a:rPr lang="en" sz="1200">
                <a:solidFill>
                  <a:schemeClr val="dk1"/>
                </a:solidFill>
                <a:latin typeface="Calibri"/>
                <a:ea typeface="Calibri"/>
                <a:cs typeface="Calibri"/>
                <a:sym typeface="Calibri"/>
              </a:rPr>
              <a:t>(v): to change from being exposed to weather such as wind, rain, or sleet</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weathering</a:t>
            </a:r>
            <a:r>
              <a:rPr lang="en" sz="1200">
                <a:solidFill>
                  <a:schemeClr val="dk1"/>
                </a:solidFill>
                <a:latin typeface="Calibri"/>
                <a:ea typeface="Calibri"/>
                <a:cs typeface="Calibri"/>
                <a:sym typeface="Calibri"/>
              </a:rPr>
              <a:t>: what happens when a part of a rock is loosened by nature; the breakdown of landforms into smaller pieces</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03f3fe8b92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03f3fe8b92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batter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People sometimes beat or batter a rug—this is a way to clean it!  You hit it over and over again so the dust and dirt that are stuck in it loosens and comes out. See all the dirt coming out of this rug?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But if you batter a rug too hard or too often, you can damage or destroy the rug you are trying to clean. You can imagine making a spot where the rug is worn away from all the battering.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highlight>
                  <a:srgbClr val="FFFFFF"/>
                </a:highlight>
                <a:latin typeface="Calibri"/>
                <a:ea typeface="Calibri"/>
                <a:cs typeface="Calibri"/>
                <a:sym typeface="Calibri"/>
              </a:rPr>
              <a:t>Picture ocean waves on a rocky coast. Do the waves beat or batter the rocks? What is the difference?</a:t>
            </a:r>
            <a:endParaRPr b="1"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https://greenrugcare.com/2018/04/13/how-to-care-oriental-rugs/</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3f3fe8b9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03f3fe8b9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cause </a:t>
            </a:r>
            <a:r>
              <a:rPr lang="en" sz="1200">
                <a:solidFill>
                  <a:schemeClr val="dk1"/>
                </a:solidFill>
                <a:latin typeface="Calibri"/>
                <a:ea typeface="Calibri"/>
                <a:cs typeface="Calibri"/>
                <a:sym typeface="Calibri"/>
              </a:rPr>
              <a:t>(verb)</a:t>
            </a:r>
            <a:r>
              <a:rPr b="1" lang="en" sz="1200">
                <a:solidFill>
                  <a:schemeClr val="dk1"/>
                </a:solidFill>
                <a:latin typeface="Calibri"/>
                <a:ea typeface="Calibri"/>
                <a:cs typeface="Calibri"/>
                <a:sym typeface="Calibri"/>
              </a:rPr>
              <a: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You might know this game—Jenga. Pulling a block out might cause the whole tower to fall down. Players try not to let that happen!</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something that causes you to feel happy?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https://www.freepik.com/free-photo/children-are-playing-jenga-wood-blocks-tower-game_3762448.htm</a:t>
            </a:r>
            <a:endParaRPr sz="7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3f3fe8b92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03f3fe8b92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destroy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 person or people built this sand castle on the beach, and now the waves are about to destroy it! It will be completely ruined, unable to be put back together.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Have you ever had something you made or cared about be destroyed? was it? What destroyed it? How did that feel?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https://hbr.org/2015/06/how-merck-is-trying-to-keep-disrupters-at-bay</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03f3fe8b92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03f3fe8b92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grind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 mortar and pestle is a tool used for grinding—in this case, grinding spices to use in cooking.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Show a gesture of grinding by rotating a fist back and forth in the palm of the other hand.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Water can help grind rocks. Describe the action of how this can happen.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https://www.wikihow.com/Use-a-Mortar-and-Pestle</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03f3fe8b92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03f3fe8b92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particle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Sand is really just tiny particles, or bits, of rock or stone.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Can you describe how stones become particles of sand?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https://www.britannica.com/science/sand</a:t>
            </a:r>
            <a:endParaRPr sz="9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03f3fe8b92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03f3fe8b92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transform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something transforms, it doesn’t change a little bit, it changes a lot, sometimes into something completely different. Some things transform pretty quickly—like a ball of clay that you transform with your hands into a new shape—and some things transform over a long period of time.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What’s something else that might transform quickly? What’s something that takes a long time to transform?</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https://greattransitionstories.org/patterns-of-change/the-metaphor-of-metamorphosis/</a:t>
            </a:r>
            <a:endParaRPr i="1"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03f3fe8b92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03f3fe8b92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warn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warn someone about something before it happens, to keep that person out of danger. We see danger coming, and we do or say something to let them know to be careful or get out of the way. People often use signs to warn people about possible danger.</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words people use to warn each other about possible danger? What is a gesture, or body movement, you might use to warn someone?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https://lowrylaw.com/slip-and-fall-lawyer/</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3f3fe8b92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03f3fe8b92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weather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You know this word as a noun: weather is wind, sun, rain, snow…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To weather, the action verb, is to be worn down or worn away from that wind and rain.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do you think has caused this wooden, painted chair to weather?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https://www.acmebrooklyn.com/prop/ch061-weathered-multicolor-wood-chair/</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03f3fe8b92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03f3fe8b92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weathering </a:t>
            </a:r>
            <a:r>
              <a:rPr lang="en" sz="1200">
                <a:solidFill>
                  <a:schemeClr val="dk1"/>
                </a:solidFill>
                <a:latin typeface="Calibri"/>
                <a:ea typeface="Calibri"/>
                <a:cs typeface="Calibri"/>
                <a:sym typeface="Calibri"/>
              </a:rPr>
              <a:t>(noun)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have seen weathering on landforms. This photo shows weathering on a stone statue in England. When this statue was first carved, the details were clearer. They have been worn down by the weather over many, many years.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Look how the suffix -ing changes this word! To “weather” is a verb that describes the action of being worn down by rain, ice, or wind. The -ing suffix, in this case, makes the word mean the thing that happens from the action.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Try to explain in your own words how you think weathering happens.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https://rhs.rocklinusd.org/subsites/Geology/documents/CHAPTER%2014%20WEATHERING%20AND%20EROSION.pdf</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03f3fe8b92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03f3fe8b92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determine</a:t>
            </a:r>
            <a:r>
              <a:rPr lang="en" sz="1200">
                <a:solidFill>
                  <a:schemeClr val="dk1"/>
                </a:solidFill>
                <a:latin typeface="Calibri"/>
                <a:ea typeface="Calibri"/>
                <a:cs typeface="Calibri"/>
                <a:sym typeface="Calibri"/>
              </a:rPr>
              <a:t>: to come to a conclusion</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expose</a:t>
            </a:r>
            <a:r>
              <a:rPr lang="en" sz="1200">
                <a:solidFill>
                  <a:schemeClr val="dk1"/>
                </a:solidFill>
                <a:latin typeface="Calibri"/>
                <a:ea typeface="Calibri"/>
                <a:cs typeface="Calibri"/>
                <a:sym typeface="Calibri"/>
              </a:rPr>
              <a:t>: to uncover</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interact</a:t>
            </a:r>
            <a:r>
              <a:rPr lang="en" sz="1200">
                <a:solidFill>
                  <a:schemeClr val="dk1"/>
                </a:solidFill>
                <a:latin typeface="Calibri"/>
                <a:ea typeface="Calibri"/>
                <a:cs typeface="Calibri"/>
                <a:sym typeface="Calibri"/>
              </a:rPr>
              <a:t>: to have an effect on or change one another</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preserve</a:t>
            </a:r>
            <a:r>
              <a:rPr lang="en" sz="1200">
                <a:solidFill>
                  <a:schemeClr val="dk1"/>
                </a:solidFill>
                <a:latin typeface="Calibri"/>
                <a:ea typeface="Calibri"/>
                <a:cs typeface="Calibri"/>
                <a:sym typeface="Calibri"/>
              </a:rPr>
              <a:t>: to keep safe from harm or loss</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remove</a:t>
            </a:r>
            <a:r>
              <a:rPr lang="en" sz="1200">
                <a:solidFill>
                  <a:schemeClr val="dk1"/>
                </a:solidFill>
                <a:latin typeface="Calibri"/>
                <a:ea typeface="Calibri"/>
                <a:cs typeface="Calibri"/>
                <a:sym typeface="Calibri"/>
              </a:rPr>
              <a:t>: to take away </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shape</a:t>
            </a:r>
            <a:r>
              <a:rPr lang="en" sz="1200">
                <a:solidFill>
                  <a:schemeClr val="dk1"/>
                </a:solidFill>
                <a:latin typeface="Calibri"/>
                <a:ea typeface="Calibri"/>
                <a:cs typeface="Calibri"/>
                <a:sym typeface="Calibri"/>
              </a:rPr>
              <a:t> (v): to give a certain form or shape to, to mold</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soak</a:t>
            </a:r>
            <a:r>
              <a:rPr lang="en" sz="1200">
                <a:solidFill>
                  <a:schemeClr val="dk1"/>
                </a:solidFill>
                <a:latin typeface="Calibri"/>
                <a:ea typeface="Calibri"/>
                <a:cs typeface="Calibri"/>
                <a:sym typeface="Calibri"/>
              </a:rPr>
              <a:t>: to make completely wet</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uninhabited</a:t>
            </a:r>
            <a:r>
              <a:rPr lang="en" sz="1200">
                <a:solidFill>
                  <a:schemeClr val="dk1"/>
                </a:solidFill>
                <a:latin typeface="Calibri"/>
                <a:ea typeface="Calibri"/>
                <a:cs typeface="Calibri"/>
                <a:sym typeface="Calibri"/>
              </a:rPr>
              <a:t>: not lived in</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03f3fe8b92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03f3fe8b92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determine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woman is looking at her watch. She might be trying to determine how much time she has been exercising. Or she might be reading her watch to determine, or find out, how far she has run. She is using information from the watch to collect information she needs.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do you determine when lunch time will be? What information do you use to find this out?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https://www.techradar.com/best/running-watches</a:t>
            </a:r>
            <a:endParaRPr i="1"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3f3fe8b92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03f3fe8b92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expose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Erosion can expose the roots of a tree.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parts of our faces do we expose when we take off our masks?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https://www.groundsguys.com/blog/2019/october/how-to-fix-exposed-tree-roots/</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03f3fe8b9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03f3fe8b9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feature </a:t>
            </a:r>
            <a:r>
              <a:rPr lang="en" sz="1200">
                <a:solidFill>
                  <a:schemeClr val="dk1"/>
                </a:solidFill>
                <a:latin typeface="Calibri"/>
                <a:ea typeface="Calibri"/>
                <a:cs typeface="Calibri"/>
                <a:sym typeface="Calibri"/>
              </a:rPr>
              <a:t>(noun) </a:t>
            </a:r>
            <a:endParaRPr b="1"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One feature of this classroom is its large windows that let in lots of natural light.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 feature of our school that you think is positive?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https://www.tunstallsteachingtidbits.com/2014/08/classroom-tour-2014-2015.html</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03f3fe8b92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03f3fe8b92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interact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During the pandemic, we have learned to interact with each other in new ways. Instead of talking together in person, we sometimes talk online. We learned to interact online. When we interact, you do something, and that affects what I do next. For example, one of us asks a question, and that affects what the next person says.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do you interact with people in the place where you live? How do you interact with people on a bus or in a store?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latin typeface="Calibri"/>
                <a:ea typeface="Calibri"/>
                <a:cs typeface="Calibri"/>
                <a:sym typeface="Calibri"/>
              </a:rPr>
              <a:t>https://www.oise.utoronto.ca/oise/News/2020/Connecting_during_COVID-19_Jackman_Lab_School_keeps_their_students_on_the_learning_curve.html</a:t>
            </a:r>
            <a:endParaRPr b="1" sz="12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03f3fe8b92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03f3fe8b92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preserve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One way to have fresh berries in the winter is to freeze them. Freezing food preserves it, or keeps it safe to eat. Food is also preserved in cans and jars.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Why might it be important to preserve food?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something else that is important to preserve? Why?</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https://momsavesmoney.net/2016/07/how-to-freeze-berries.html</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03f3fe8b92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03f3fe8b92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remove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 things are easy to remove—for example, it is easy to remove a dish from the table—to take it away and put it in the sink.</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Some things are difficult to remove—like this coffee stain on the rug.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Why might people remove a tree stump from an area of land?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https://www.coit.com/top-five-carpet-stains, https://www.rochesterstumpremoval.com/blog/how-to-remove-a-tree-stump-by-hand</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03f3fe8b92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03f3fe8b92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shape</a:t>
            </a:r>
            <a:r>
              <a:rPr lang="en" sz="1200">
                <a:solidFill>
                  <a:schemeClr val="dk1"/>
                </a:solidFill>
                <a:latin typeface="Calibri"/>
                <a:ea typeface="Calibri"/>
                <a:cs typeface="Calibri"/>
                <a:sym typeface="Calibri"/>
              </a:rPr>
              <a:t> (verb)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Here someone shapes bread dough with their hands. They push and pull it so that it looks the way they want it to—maybe a long, thin loaf of bread or maybe a round one. Hands are the force that shapes the bread.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are some forces that shape the land, and how does that happen?</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https://www.americastestkitchen.com/kids/recipes/how-to-knead-and-shape-bread-dough</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03f3fe8b92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103f3fe8b92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soak </a:t>
            </a:r>
            <a:r>
              <a:rPr lang="en" sz="1200">
                <a:solidFill>
                  <a:schemeClr val="dk1"/>
                </a:solidFill>
                <a:latin typeface="Calibri"/>
                <a:ea typeface="Calibri"/>
                <a:cs typeface="Calibri"/>
                <a:sym typeface="Calibri"/>
              </a:rPr>
              <a:t>(verb)</a:t>
            </a:r>
            <a:endParaRPr sz="1200">
              <a:solidFill>
                <a:schemeClr val="dk1"/>
              </a:solidFill>
              <a:highlight>
                <a:srgbClr val="FFFF00"/>
              </a:highlight>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People soak dry beans to get them ready to cook. These beans are in a bowl full of water, so each bean is all the way wet.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the second picture someone is pouring water on the seedling so that the soil around it is </a:t>
            </a:r>
            <a:r>
              <a:rPr b="1" i="1" lang="en" sz="1200">
                <a:solidFill>
                  <a:schemeClr val="dk1"/>
                </a:solidFill>
                <a:latin typeface="Calibri"/>
                <a:ea typeface="Calibri"/>
                <a:cs typeface="Calibri"/>
                <a:sym typeface="Calibri"/>
              </a:rPr>
              <a:t>soaked </a:t>
            </a:r>
            <a:r>
              <a:rPr i="1" lang="en" sz="1200">
                <a:solidFill>
                  <a:schemeClr val="dk1"/>
                </a:solidFill>
                <a:latin typeface="Calibri"/>
                <a:ea typeface="Calibri"/>
                <a:cs typeface="Calibri"/>
                <a:sym typeface="Calibri"/>
              </a:rPr>
              <a:t>to make sure the seedling’s roots have as much water as the plant needs. When we add the suffix </a:t>
            </a:r>
            <a:r>
              <a:rPr b="1" i="1" lang="en" sz="1200">
                <a:solidFill>
                  <a:schemeClr val="dk1"/>
                </a:solidFill>
                <a:latin typeface="Calibri"/>
                <a:ea typeface="Calibri"/>
                <a:cs typeface="Calibri"/>
                <a:sym typeface="Calibri"/>
              </a:rPr>
              <a:t>-ed</a:t>
            </a:r>
            <a:r>
              <a:rPr i="1" lang="en" sz="1200">
                <a:solidFill>
                  <a:schemeClr val="dk1"/>
                </a:solidFill>
                <a:latin typeface="Calibri"/>
                <a:ea typeface="Calibri"/>
                <a:cs typeface="Calibri"/>
                <a:sym typeface="Calibri"/>
              </a:rPr>
              <a:t> to the verb “soak” we get an adjective that describes something: soaked.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 material that is easy to soak? Why do you think that is so?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you take a bath or shower, what gets soaked?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https://www.humnutrition.com/blog/how-to-soak-beans/, https://www.gardeningknowhow.com/special/children/how-does-water-affect-plant-growth.htm</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03f3fe8b92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03f3fe8b92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uninhabited </a:t>
            </a:r>
            <a:r>
              <a:rPr lang="en" sz="1200">
                <a:solidFill>
                  <a:schemeClr val="dk1"/>
                </a:solidFill>
                <a:latin typeface="Calibri"/>
                <a:ea typeface="Calibri"/>
                <a:cs typeface="Calibri"/>
                <a:sym typeface="Calibri"/>
              </a:rPr>
              <a:t>(adjective)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Think about the word </a:t>
            </a:r>
            <a:r>
              <a:rPr b="1" i="1" lang="en" sz="1200">
                <a:solidFill>
                  <a:schemeClr val="dk1"/>
                </a:solidFill>
                <a:latin typeface="Calibri"/>
                <a:ea typeface="Calibri"/>
                <a:cs typeface="Calibri"/>
                <a:sym typeface="Calibri"/>
              </a:rPr>
              <a:t>habitat</a:t>
            </a:r>
            <a:r>
              <a:rPr i="1" lang="en" sz="1200">
                <a:solidFill>
                  <a:schemeClr val="dk1"/>
                </a:solidFill>
                <a:latin typeface="Calibri"/>
                <a:ea typeface="Calibri"/>
                <a:cs typeface="Calibri"/>
                <a:sym typeface="Calibri"/>
              </a:rPr>
              <a:t>—a place where animals and plants live. Do you hear part of that word in this one, </a:t>
            </a:r>
            <a:r>
              <a:rPr b="1" i="1" lang="en" sz="1200">
                <a:solidFill>
                  <a:schemeClr val="dk1"/>
                </a:solidFill>
                <a:latin typeface="Calibri"/>
                <a:ea typeface="Calibri"/>
                <a:cs typeface="Calibri"/>
                <a:sym typeface="Calibri"/>
              </a:rPr>
              <a:t>uninhabited</a:t>
            </a:r>
            <a:r>
              <a:rPr i="1" lang="en" sz="1200">
                <a:solidFill>
                  <a:schemeClr val="dk1"/>
                </a:solidFill>
                <a:latin typeface="Calibri"/>
                <a:ea typeface="Calibri"/>
                <a:cs typeface="Calibri"/>
                <a:sym typeface="Calibri"/>
              </a:rPr>
              <a:t>? The suffix </a:t>
            </a:r>
            <a:r>
              <a:rPr b="1" i="1" lang="en" sz="1200">
                <a:solidFill>
                  <a:schemeClr val="dk1"/>
                </a:solidFill>
                <a:latin typeface="Calibri"/>
                <a:ea typeface="Calibri"/>
                <a:cs typeface="Calibri"/>
                <a:sym typeface="Calibri"/>
              </a:rPr>
              <a:t>un- </a:t>
            </a:r>
            <a:r>
              <a:rPr i="1" lang="en" sz="1200">
                <a:solidFill>
                  <a:schemeClr val="dk1"/>
                </a:solidFill>
                <a:latin typeface="Calibri"/>
                <a:ea typeface="Calibri"/>
                <a:cs typeface="Calibri"/>
                <a:sym typeface="Calibri"/>
              </a:rPr>
              <a:t>means “not.” Uninhabited is a place where no one lives. An uninhabited place might be a house or apartment building, or a piece of land, like an island, where no one lives.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you discovered an uninhabited place, what would you be curious to investigate there?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https://www.riverfronttimes.com/newsblog/2018/03/01/board-bill-would-remove-mckee-exemption-for-code-violations</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03f3fe8b92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03f3fe8b92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evaluate</a:t>
            </a:r>
            <a:r>
              <a:rPr lang="en" sz="1200">
                <a:solidFill>
                  <a:schemeClr val="dk1"/>
                </a:solidFill>
                <a:latin typeface="Calibri"/>
                <a:ea typeface="Calibri"/>
                <a:cs typeface="Calibri"/>
                <a:sym typeface="Calibri"/>
              </a:rPr>
              <a:t>: to judge the value of</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intervene</a:t>
            </a:r>
            <a:r>
              <a:rPr lang="en" sz="1200">
                <a:solidFill>
                  <a:schemeClr val="dk1"/>
                </a:solidFill>
                <a:latin typeface="Calibri"/>
                <a:ea typeface="Calibri"/>
                <a:cs typeface="Calibri"/>
                <a:sym typeface="Calibri"/>
              </a:rPr>
              <a:t>: to enter a situation to change what is happening</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propose</a:t>
            </a:r>
            <a:r>
              <a:rPr lang="en" sz="1200">
                <a:solidFill>
                  <a:schemeClr val="dk1"/>
                </a:solidFill>
                <a:latin typeface="Calibri"/>
                <a:ea typeface="Calibri"/>
                <a:cs typeface="Calibri"/>
                <a:sym typeface="Calibri"/>
              </a:rPr>
              <a:t>: to suggest</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protect</a:t>
            </a:r>
            <a:r>
              <a:rPr lang="en" sz="1200">
                <a:solidFill>
                  <a:schemeClr val="dk1"/>
                </a:solidFill>
                <a:latin typeface="Calibri"/>
                <a:ea typeface="Calibri"/>
                <a:cs typeface="Calibri"/>
                <a:sym typeface="Calibri"/>
              </a:rPr>
              <a:t>: to keep safe from harm</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recommend</a:t>
            </a:r>
            <a:r>
              <a:rPr lang="en" sz="1200">
                <a:solidFill>
                  <a:schemeClr val="dk1"/>
                </a:solidFill>
                <a:latin typeface="Calibri"/>
                <a:ea typeface="Calibri"/>
                <a:cs typeface="Calibri"/>
                <a:sym typeface="Calibri"/>
              </a:rPr>
              <a:t> (v): to suggest, to present as a good idea</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recommendation</a:t>
            </a:r>
            <a:r>
              <a:rPr lang="en" sz="1200">
                <a:solidFill>
                  <a:schemeClr val="dk1"/>
                </a:solidFill>
                <a:latin typeface="Calibri"/>
                <a:ea typeface="Calibri"/>
                <a:cs typeface="Calibri"/>
                <a:sym typeface="Calibri"/>
              </a:rPr>
              <a:t> (n): suggestion </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respond</a:t>
            </a:r>
            <a:r>
              <a:rPr lang="en" sz="1200">
                <a:solidFill>
                  <a:schemeClr val="dk1"/>
                </a:solidFill>
                <a:latin typeface="Calibri"/>
                <a:ea typeface="Calibri"/>
                <a:cs typeface="Calibri"/>
                <a:sym typeface="Calibri"/>
              </a:rPr>
              <a:t>: to answer, in words or in another way</a:t>
            </a:r>
            <a:endParaRPr sz="1200">
              <a:solidFill>
                <a:schemeClr val="dk1"/>
              </a:solidFill>
              <a:latin typeface="Calibri"/>
              <a:ea typeface="Calibri"/>
              <a:cs typeface="Calibri"/>
              <a:sym typeface="Calibri"/>
            </a:endParaRPr>
          </a:p>
          <a:p>
            <a:pPr indent="0" lvl="0" marL="0" rtl="0" algn="l">
              <a:spcBef>
                <a:spcPts val="30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restore</a:t>
            </a:r>
            <a:r>
              <a:rPr lang="en" sz="1200">
                <a:solidFill>
                  <a:schemeClr val="dk1"/>
                </a:solidFill>
                <a:latin typeface="Calibri"/>
                <a:ea typeface="Calibri"/>
                <a:cs typeface="Calibri"/>
                <a:sym typeface="Calibri"/>
              </a:rPr>
              <a:t>: to return to the way something was before</a:t>
            </a:r>
            <a:endParaRPr b="1" sz="1200">
              <a:solidFill>
                <a:schemeClr val="dk1"/>
              </a:solidFill>
              <a:latin typeface="Calibri"/>
              <a:ea typeface="Calibri"/>
              <a:cs typeface="Calibri"/>
              <a:sym typeface="Calibri"/>
            </a:endParaRPr>
          </a:p>
          <a:p>
            <a:pPr indent="0" lvl="0" marL="0" rtl="0" algn="l">
              <a:spcBef>
                <a:spcPts val="300"/>
              </a:spcBef>
              <a:spcAft>
                <a:spcPts val="0"/>
              </a:spcAft>
              <a:buNone/>
            </a:pPr>
            <a:r>
              <a:t/>
            </a:r>
            <a:endParaRPr sz="1200">
              <a:latin typeface="Calibri"/>
              <a:ea typeface="Calibri"/>
              <a:cs typeface="Calibri"/>
              <a:sym typeface="Calibri"/>
            </a:endParaRPr>
          </a:p>
          <a:p>
            <a:pPr indent="0" lvl="0" marL="0" rtl="0" algn="l">
              <a:spcBef>
                <a:spcPts val="300"/>
              </a:spcBef>
              <a:spcAft>
                <a:spcPts val="300"/>
              </a:spcAft>
              <a:buClr>
                <a:schemeClr val="dk1"/>
              </a:buClr>
              <a:buSzPts val="1100"/>
              <a:buFont typeface="Arial"/>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03f3fe8b92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03f3fe8b92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evaluate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Look in the middle of this word: we can see the word “value.”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These judges are watching very closely, and they will give a score, based on what they value -- what they think is important about a diver’s performance: how she jumps, how she holds her body in the air, and how she enters the water. They will evaluate lots of divers and decide who is the best!</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How do you evaluate a book?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https://www.theaustralian.com.au/sport/after-an-almost-four-year-break-loudy-wiggins-has-made-a-strong-start-for-her-olympic-diving-bid/news-story/a16da01c6e923ae5187fffaf211a769a</a:t>
            </a:r>
            <a:endParaRPr i="1"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03f3fe8b92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03f3fe8b92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intervene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Look! All these dominoes would have fallen down, but someone decided to intervene—they put their hand up to prevent the rest of the dominoes from toppling.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you see two friends arguing, what can you do to intervene, or to prevent the argument from getting bigger?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900">
                <a:solidFill>
                  <a:schemeClr val="dk1"/>
                </a:solidFill>
                <a:latin typeface="Calibri"/>
                <a:ea typeface="Calibri"/>
                <a:cs typeface="Calibri"/>
                <a:sym typeface="Calibri"/>
              </a:rPr>
              <a:t>https://safestart.com/news/why-dont-workers-intervene-when-they-see-unsafe-acts/</a:t>
            </a:r>
            <a:endParaRPr sz="9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03f3fe8b92_0_6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103f3fe8b92_0_6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propose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You might think of </a:t>
            </a:r>
            <a:r>
              <a:rPr b="1" i="1" lang="en" sz="1200">
                <a:solidFill>
                  <a:schemeClr val="dk1"/>
                </a:solidFill>
                <a:latin typeface="Calibri"/>
                <a:ea typeface="Calibri"/>
                <a:cs typeface="Calibri"/>
                <a:sym typeface="Calibri"/>
              </a:rPr>
              <a:t>propose</a:t>
            </a:r>
            <a:r>
              <a:rPr i="1" lang="en" sz="1200">
                <a:solidFill>
                  <a:schemeClr val="dk1"/>
                </a:solidFill>
                <a:latin typeface="Calibri"/>
                <a:ea typeface="Calibri"/>
                <a:cs typeface="Calibri"/>
                <a:sym typeface="Calibri"/>
              </a:rPr>
              <a:t> as when one person asks someone else to marry them. This is one kind of proposal—one person has an idea about getting married and shares that idea with the person they love to see what they think about it. But you can propose any kind of idea for other to think about.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If I asked you for an idea of a game we could play together at recess, what would you propose?</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https://www.india.com/viral/leap-year-proposal-girls-propose-a-guy-today-and-if-he-refuses-he-gifts-you-a-gown-12-gloves-992765/, https://www.quora.com/How-do-you-propose-an-idea-to-a-company</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03f3fe8b9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03f3fe8b9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raised </a:t>
            </a:r>
            <a:r>
              <a:rPr lang="en" sz="1200">
                <a:solidFill>
                  <a:schemeClr val="dk1"/>
                </a:solidFill>
                <a:latin typeface="Calibri"/>
                <a:ea typeface="Calibri"/>
                <a:cs typeface="Calibri"/>
                <a:sym typeface="Calibri"/>
              </a:rPr>
              <a:t>(adjective)</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learned the verb </a:t>
            </a:r>
            <a:r>
              <a:rPr b="1" i="1" lang="en" sz="1200">
                <a:solidFill>
                  <a:schemeClr val="dk1"/>
                </a:solidFill>
                <a:latin typeface="Calibri"/>
                <a:ea typeface="Calibri"/>
                <a:cs typeface="Calibri"/>
                <a:sym typeface="Calibri"/>
              </a:rPr>
              <a:t>raise</a:t>
            </a:r>
            <a:r>
              <a:rPr i="1" lang="en" sz="1200">
                <a:solidFill>
                  <a:schemeClr val="dk1"/>
                </a:solidFill>
                <a:latin typeface="Calibri"/>
                <a:ea typeface="Calibri"/>
                <a:cs typeface="Calibri"/>
                <a:sym typeface="Calibri"/>
              </a:rPr>
              <a:t>, meaning to go up or to make more. When we add the suffix -ed, we make it an adjective, </a:t>
            </a:r>
            <a:r>
              <a:rPr b="1" i="1" lang="en" sz="1200">
                <a:solidFill>
                  <a:schemeClr val="dk1"/>
                </a:solidFill>
                <a:latin typeface="Calibri"/>
                <a:ea typeface="Calibri"/>
                <a:cs typeface="Calibri"/>
                <a:sym typeface="Calibri"/>
              </a:rPr>
              <a:t>raised</a:t>
            </a:r>
            <a:r>
              <a:rPr i="1" lang="en" sz="1200">
                <a:solidFill>
                  <a:schemeClr val="dk1"/>
                </a:solidFill>
                <a:latin typeface="Calibri"/>
                <a:ea typeface="Calibri"/>
                <a:cs typeface="Calibri"/>
                <a:sym typeface="Calibri"/>
              </a:rPr>
              <a:t>. This picture shows a raised desk; it’s higher, or taller, than a regular desk.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Why might someone want to work at a raised table or desk?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https://www.flaghouse.com/Furniture-Storage/Classroom-Furniture/Desks/Standing-Desk-Conversion-Kit-2-0-with-FootFidget---1-diameter-24-long-leg-extension.axd</a:t>
            </a:r>
            <a:endParaRPr sz="800">
              <a:solidFill>
                <a:schemeClr val="dk1"/>
              </a:solidFill>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03f3fe8b92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03f3fe8b92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protect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Animals protect themselves in lots of ways—they run away; they warn other animals to stay away; they hide; they change color; and sometimes they fight. These penguins are acting all together to protect their offspring, or babies.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In a big rain storm, how can people protect their feet and the rest of their bodies from getting soaked?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https://assets3.thrillist.com/v1/image/2550282/size/tmg-article_tall.jpg</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4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0" rtl="0" algn="l">
              <a:lnSpc>
                <a:spcPct val="115000"/>
              </a:lnSpc>
              <a:spcBef>
                <a:spcPts val="400"/>
              </a:spcBef>
              <a:spcAft>
                <a:spcPts val="0"/>
              </a:spcAft>
              <a:buClr>
                <a:schemeClr val="dk1"/>
              </a:buClr>
              <a:buSzPts val="1100"/>
              <a:buFont typeface="Arial"/>
              <a:buNone/>
            </a:pPr>
            <a:r>
              <a:t/>
            </a:r>
            <a:endParaRPr i="1"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03f3fe8b92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03f3fe8b92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recommend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300"/>
              </a:spcBef>
              <a:spcAft>
                <a:spcPts val="0"/>
              </a:spcAft>
              <a:buClr>
                <a:schemeClr val="dk1"/>
              </a:buClr>
              <a:buSzPts val="1100"/>
              <a:buFont typeface="Arial"/>
              <a:buNone/>
            </a:pPr>
            <a:r>
              <a:rPr i="1" lang="en" sz="1200">
                <a:solidFill>
                  <a:schemeClr val="dk1"/>
                </a:solidFill>
                <a:latin typeface="Calibri"/>
                <a:ea typeface="Calibri"/>
                <a:cs typeface="Calibri"/>
                <a:sym typeface="Calibri"/>
              </a:rPr>
              <a:t>Doctors and nutritionists recommend that we all eat more fruit and vegetables than junk food. They recommend actions that will keep people healthy.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Remember what we recommended for the Our Schools Project. Why do you think that was important to recommend?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https://pixabay.com/photos/woman-doctor-nutritionist-fruit-5591780/</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03f3fe8b92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03f3fe8b92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recommendation</a:t>
            </a:r>
            <a:r>
              <a:rPr lang="en" sz="1200">
                <a:solidFill>
                  <a:schemeClr val="dk1"/>
                </a:solidFill>
                <a:latin typeface="Calibri"/>
                <a:ea typeface="Calibri"/>
                <a:cs typeface="Calibri"/>
                <a:sym typeface="Calibri"/>
              </a:rPr>
              <a:t> (noun)</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word, “recommendation,” is “recommend” with a suffix. Let’s see how this suffix changes the meaning.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you tell a friend to read a favorite book, you make a recommendation. This image is from an online news story that makes recommendations about books for kids that were published last year.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The suffix changes the verb into a noun.</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is a recommendation of a book or something else that you can make right now to your partner? Why are you making this recommendation?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https://www.npr.org/2020/08/31/905804301/welcome-to-story-hour-100-favorite-books-for-young-readers</a:t>
            </a:r>
            <a:endParaRPr sz="1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03f3fe8b92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03f3fe8b92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respond </a:t>
            </a:r>
            <a:r>
              <a:rPr lang="en" sz="1200">
                <a:solidFill>
                  <a:schemeClr val="dk1"/>
                </a:solidFill>
                <a:latin typeface="Calibri"/>
                <a:ea typeface="Calibri"/>
                <a:cs typeface="Calibri"/>
                <a:sym typeface="Calibri"/>
              </a:rPr>
              <a:t>(verb)</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someone says hello, a simple way to respond is to wave or say hello back.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someone proposes an idea, we can respond by saying what we think of it.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can also respond to a challenge, such as erosion, by coming up with a plan.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might respond to something with words, or facial expressions, or actions.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When something spills, like this milk, how do you respond?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https://meteamedia.org/12349/opinions/split-milk-in-some-eyes-is-the-same-as-split-blood-in-others/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03f3fe8b92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03f3fe8b92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restore </a:t>
            </a:r>
            <a:r>
              <a:rPr lang="en" sz="1200">
                <a:solidFill>
                  <a:schemeClr val="dk1"/>
                </a:solidFill>
                <a:latin typeface="Calibri"/>
                <a:ea typeface="Calibri"/>
                <a:cs typeface="Calibri"/>
                <a:sym typeface="Calibri"/>
              </a:rPr>
              <a:t>(verb)</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We can restore objects, buildings, and relationships. Here an old house has been restored so that it looks more like it did when it was first built.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Do you have something that you would like to restore—such as a broken toy or other object?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Or, what have you seen around your neighborhood that could be restored?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http://rowiewalker.com/restore-old-buildings/</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3f3fe8b9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03f3fe8b9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steep </a:t>
            </a:r>
            <a:r>
              <a:rPr lang="en" sz="1200">
                <a:solidFill>
                  <a:schemeClr val="dk1"/>
                </a:solidFill>
                <a:latin typeface="Calibri"/>
                <a:ea typeface="Calibri"/>
                <a:cs typeface="Calibri"/>
                <a:sym typeface="Calibri"/>
              </a:rPr>
              <a:t>(adjective)</a:t>
            </a:r>
            <a:endParaRPr b="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a steep slide! It doesn’t have a low or gentle angle or slope.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What does it feel like to walk up a steep hill? </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https://www.pinterest.nz/pin/39054721753977339/?amp_client_id=CLIENT_ID(_)&amp;mweb_unauth_id=&amp;simplified=true</a:t>
            </a:r>
            <a:endParaRPr sz="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03f3fe8b9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03f3fe8b9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surface </a:t>
            </a:r>
            <a:r>
              <a:rPr lang="en" sz="1200">
                <a:solidFill>
                  <a:schemeClr val="dk1"/>
                </a:solidFill>
                <a:latin typeface="Calibri"/>
                <a:ea typeface="Calibri"/>
                <a:cs typeface="Calibri"/>
                <a:sym typeface="Calibri"/>
              </a:rPr>
              <a:t>(noun)</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This insect, called a water strider, can stay and move on the surface of the water. It doesn’t sink; it stays right on the top of the water.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Put your hand on the surface of something near you </a:t>
            </a:r>
            <a:r>
              <a:rPr lang="en" sz="1200">
                <a:solidFill>
                  <a:schemeClr val="dk1"/>
                </a:solidFill>
                <a:latin typeface="Calibri"/>
                <a:ea typeface="Calibri"/>
                <a:cs typeface="Calibri"/>
                <a:sym typeface="Calibri"/>
              </a:rPr>
              <a:t>[rug, floor, table] </a:t>
            </a:r>
            <a:r>
              <a:rPr i="1" lang="en" sz="1200">
                <a:solidFill>
                  <a:schemeClr val="dk1"/>
                </a:solidFill>
                <a:latin typeface="Calibri"/>
                <a:ea typeface="Calibri"/>
                <a:cs typeface="Calibri"/>
                <a:sym typeface="Calibri"/>
              </a:rPr>
              <a:t>and describe it. You can say, “The surface of the _____ feels _____.”</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700">
                <a:solidFill>
                  <a:schemeClr val="dk1"/>
                </a:solidFill>
                <a:latin typeface="Calibri"/>
                <a:ea typeface="Calibri"/>
                <a:cs typeface="Calibri"/>
                <a:sym typeface="Calibri"/>
              </a:rPr>
              <a:t>https://www.nwf.org/Educational-Resources/Wildlife-Guide/Invertebrates/Water-Striders</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7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3f3fe8b9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3f3fe8b9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surround </a:t>
            </a:r>
            <a:r>
              <a:rPr lang="en" sz="1200">
                <a:solidFill>
                  <a:schemeClr val="dk1"/>
                </a:solidFill>
                <a:latin typeface="Calibri"/>
                <a:ea typeface="Calibri"/>
                <a:cs typeface="Calibri"/>
                <a:sym typeface="Calibri"/>
              </a:rPr>
              <a:t>(verb)</a:t>
            </a:r>
            <a:endParaRPr i="1"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Elaboration: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chemeClr val="dk1"/>
                </a:solidFill>
                <a:latin typeface="Calibri"/>
                <a:ea typeface="Calibri"/>
                <a:cs typeface="Calibri"/>
                <a:sym typeface="Calibri"/>
              </a:rPr>
              <a:t>A fence surrounds a garden. It’s made of wood and wire, it has a gate for people to come in, and it goes all the way around the garden to protect it from animals that might come by to nibble the plants.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rgbClr val="4A86E8"/>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Pair, Share prompt: </a:t>
            </a:r>
            <a:endParaRPr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rPr i="1" lang="en" sz="1200">
                <a:solidFill>
                  <a:srgbClr val="333333"/>
                </a:solidFill>
                <a:highlight>
                  <a:srgbClr val="FFFFFF"/>
                </a:highlight>
                <a:latin typeface="Calibri"/>
                <a:ea typeface="Calibri"/>
                <a:cs typeface="Calibri"/>
                <a:sym typeface="Calibri"/>
              </a:rPr>
              <a:t>Think of places where you might find a fence. Why does a fence surround one of those places?</a:t>
            </a:r>
            <a:endParaRPr b="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Calibri"/>
                <a:ea typeface="Calibri"/>
                <a:cs typeface="Calibri"/>
                <a:sym typeface="Calibri"/>
              </a:rPr>
              <a:t>https://enthusiasthome.com/diy-garden-fence-ideas/</a:t>
            </a:r>
            <a:endParaRPr sz="8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a:p>
            <a:pPr indent="0" lvl="0" marL="457200" rtl="0" algn="l">
              <a:spcBef>
                <a:spcPts val="0"/>
              </a:spcBef>
              <a:spcAft>
                <a:spcPts val="0"/>
              </a:spcAft>
              <a:buClr>
                <a:schemeClr val="dk1"/>
              </a:buClr>
              <a:buSzPts val="1100"/>
              <a:buFont typeface="Arial"/>
              <a:buNone/>
            </a:pPr>
            <a:r>
              <a:t/>
            </a:r>
            <a:endParaRPr i="1"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3.jp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7.jp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3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53.jpg"/><Relationship Id="rId4"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58.jpg"/><Relationship Id="rId4"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5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5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40.jp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4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5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4.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2927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Weeks 1-7</a:t>
            </a:r>
            <a:endParaRPr b="1" sz="3300">
              <a:solidFill>
                <a:srgbClr val="CC0000"/>
              </a:solidFill>
              <a:latin typeface="Century Gothic"/>
              <a:ea typeface="Century Gothic"/>
              <a:cs typeface="Century Gothic"/>
              <a:sym typeface="Century Gothic"/>
            </a:endParaRPr>
          </a:p>
        </p:txBody>
      </p:sp>
      <p:sp>
        <p:nvSpPr>
          <p:cNvPr id="55" name="Google Shape;55;p13"/>
          <p:cNvSpPr txBox="1"/>
          <p:nvPr/>
        </p:nvSpPr>
        <p:spPr>
          <a:xfrm>
            <a:off x="846300" y="3475700"/>
            <a:ext cx="7451400" cy="963600"/>
          </a:xfrm>
          <a:prstGeom prst="rect">
            <a:avLst/>
          </a:prstGeom>
          <a:solidFill>
            <a:srgbClr val="D9EAD3"/>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Select several words to reintroduce throughout the week using the Weekly Words routine.</a:t>
            </a:r>
            <a:endParaRPr>
              <a:solidFill>
                <a:schemeClr val="dk1"/>
              </a:solidFill>
              <a:latin typeface="Calibri"/>
              <a:ea typeface="Calibri"/>
              <a:cs typeface="Calibri"/>
              <a:sym typeface="Calibri"/>
            </a:endParaRPr>
          </a:p>
          <a:p>
            <a:pPr indent="0" lvl="0" marL="0" rtl="0" algn="ctr">
              <a:spcBef>
                <a:spcPts val="500"/>
              </a:spcBef>
              <a:spcAft>
                <a:spcPts val="0"/>
              </a:spcAft>
              <a:buClr>
                <a:schemeClr val="dk1"/>
              </a:buClr>
              <a:buSzPts val="1100"/>
              <a:buFont typeface="Arial"/>
              <a:buNone/>
            </a:pPr>
            <a:r>
              <a:rPr i="1" lang="en">
                <a:solidFill>
                  <a:schemeClr val="dk1"/>
                </a:solidFill>
                <a:latin typeface="Calibri"/>
                <a:ea typeface="Calibri"/>
                <a:cs typeface="Calibri"/>
                <a:sym typeface="Calibri"/>
              </a:rPr>
              <a:t>Make a copy of this presentation to move or delete slides, </a:t>
            </a:r>
            <a:endParaRPr i="1">
              <a:solidFill>
                <a:schemeClr val="dk1"/>
              </a:solidFill>
              <a:latin typeface="Calibri"/>
              <a:ea typeface="Calibri"/>
              <a:cs typeface="Calibri"/>
              <a:sym typeface="Calibri"/>
            </a:endParaRPr>
          </a:p>
          <a:p>
            <a:pPr indent="0" lvl="0" marL="0" rtl="0" algn="ctr">
              <a:spcBef>
                <a:spcPts val="100"/>
              </a:spcBef>
              <a:spcAft>
                <a:spcPts val="100"/>
              </a:spcAft>
              <a:buClr>
                <a:schemeClr val="dk1"/>
              </a:buClr>
              <a:buSzPts val="1100"/>
              <a:buFont typeface="Arial"/>
              <a:buNone/>
            </a:pPr>
            <a:r>
              <a:rPr i="1" lang="en">
                <a:solidFill>
                  <a:schemeClr val="dk1"/>
                </a:solidFill>
                <a:latin typeface="Calibri"/>
                <a:ea typeface="Calibri"/>
                <a:cs typeface="Calibri"/>
                <a:sym typeface="Calibri"/>
              </a:rPr>
              <a:t>or copy selected slides into a new presentation</a:t>
            </a:r>
            <a:endParaRPr>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wear</a:t>
            </a:r>
            <a:endParaRPr b="1">
              <a:latin typeface="Century Gothic"/>
              <a:ea typeface="Century Gothic"/>
              <a:cs typeface="Century Gothic"/>
              <a:sym typeface="Century Gothic"/>
            </a:endParaRPr>
          </a:p>
        </p:txBody>
      </p:sp>
      <p:sp>
        <p:nvSpPr>
          <p:cNvPr id="115" name="Google Shape;115;p22"/>
          <p:cNvSpPr txBox="1"/>
          <p:nvPr>
            <p:ph idx="1" type="subTitle"/>
          </p:nvPr>
        </p:nvSpPr>
        <p:spPr>
          <a:xfrm>
            <a:off x="265500" y="2758100"/>
            <a:ext cx="4045200" cy="162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cause to become damaged through long use, friction, or exposure</a:t>
            </a:r>
            <a:endParaRPr sz="1800">
              <a:solidFill>
                <a:srgbClr val="222222"/>
              </a:solidFill>
              <a:latin typeface="Century Gothic"/>
              <a:ea typeface="Century Gothic"/>
              <a:cs typeface="Century Gothic"/>
              <a:sym typeface="Century Gothic"/>
            </a:endParaRPr>
          </a:p>
        </p:txBody>
      </p:sp>
      <p:pic>
        <p:nvPicPr>
          <p:cNvPr id="116" name="Google Shape;116;p22"/>
          <p:cNvPicPr preferRelativeResize="0"/>
          <p:nvPr/>
        </p:nvPicPr>
        <p:blipFill>
          <a:blip r:embed="rId3">
            <a:alphaModFix/>
          </a:blip>
          <a:stretch>
            <a:fillRect/>
          </a:stretch>
        </p:blipFill>
        <p:spPr>
          <a:xfrm>
            <a:off x="5527900" y="395125"/>
            <a:ext cx="2647575" cy="3982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2</a:t>
            </a:r>
            <a:endParaRPr sz="33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decompose</a:t>
            </a:r>
            <a:endParaRPr b="1">
              <a:latin typeface="Century Gothic"/>
              <a:ea typeface="Century Gothic"/>
              <a:cs typeface="Century Gothic"/>
              <a:sym typeface="Century Gothic"/>
            </a:endParaRPr>
          </a:p>
        </p:txBody>
      </p:sp>
      <p:sp>
        <p:nvSpPr>
          <p:cNvPr id="127" name="Google Shape;127;p24"/>
          <p:cNvSpPr txBox="1"/>
          <p:nvPr>
            <p:ph idx="1" type="subTitle"/>
          </p:nvPr>
        </p:nvSpPr>
        <p:spPr>
          <a:xfrm>
            <a:off x="265500" y="2683575"/>
            <a:ext cx="4045200" cy="169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decay</a:t>
            </a:r>
            <a:endParaRPr sz="1800">
              <a:solidFill>
                <a:srgbClr val="222222"/>
              </a:solidFill>
              <a:latin typeface="Century Gothic"/>
              <a:ea typeface="Century Gothic"/>
              <a:cs typeface="Century Gothic"/>
              <a:sym typeface="Century Gothic"/>
            </a:endParaRPr>
          </a:p>
        </p:txBody>
      </p:sp>
      <p:pic>
        <p:nvPicPr>
          <p:cNvPr id="128" name="Google Shape;128;p24"/>
          <p:cNvPicPr preferRelativeResize="0"/>
          <p:nvPr/>
        </p:nvPicPr>
        <p:blipFill>
          <a:blip r:embed="rId3">
            <a:alphaModFix amt="91000"/>
          </a:blip>
          <a:stretch>
            <a:fillRect/>
          </a:stretch>
        </p:blipFill>
        <p:spPr>
          <a:xfrm>
            <a:off x="4816475" y="1089450"/>
            <a:ext cx="4045200" cy="2696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layer</a:t>
            </a:r>
            <a:endParaRPr b="1">
              <a:latin typeface="Century Gothic"/>
              <a:ea typeface="Century Gothic"/>
              <a:cs typeface="Century Gothic"/>
              <a:sym typeface="Century Gothic"/>
            </a:endParaRPr>
          </a:p>
        </p:txBody>
      </p:sp>
      <p:sp>
        <p:nvSpPr>
          <p:cNvPr id="134" name="Google Shape;134;p25"/>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section of something that alternates with a different material from top to bottom</a:t>
            </a:r>
            <a:endParaRPr sz="1800">
              <a:solidFill>
                <a:srgbClr val="222222"/>
              </a:solidFill>
              <a:latin typeface="Century Gothic"/>
              <a:ea typeface="Century Gothic"/>
              <a:cs typeface="Century Gothic"/>
              <a:sym typeface="Century Gothic"/>
            </a:endParaRPr>
          </a:p>
        </p:txBody>
      </p:sp>
      <p:pic>
        <p:nvPicPr>
          <p:cNvPr id="135" name="Google Shape;135;p25"/>
          <p:cNvPicPr preferRelativeResize="0"/>
          <p:nvPr/>
        </p:nvPicPr>
        <p:blipFill rotWithShape="1">
          <a:blip r:embed="rId3">
            <a:alphaModFix/>
          </a:blip>
          <a:srcRect b="6089" l="0" r="0" t="16928"/>
          <a:stretch/>
        </p:blipFill>
        <p:spPr>
          <a:xfrm>
            <a:off x="5248375" y="643175"/>
            <a:ext cx="3134350" cy="3619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nutrient</a:t>
            </a:r>
            <a:endParaRPr b="1">
              <a:latin typeface="Century Gothic"/>
              <a:ea typeface="Century Gothic"/>
              <a:cs typeface="Century Gothic"/>
              <a:sym typeface="Century Gothic"/>
            </a:endParaRPr>
          </a:p>
        </p:txBody>
      </p:sp>
      <p:sp>
        <p:nvSpPr>
          <p:cNvPr id="141" name="Google Shape;141;p26"/>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something that helps people, animals, and plants live and grow</a:t>
            </a:r>
            <a:endParaRPr sz="1800">
              <a:solidFill>
                <a:srgbClr val="222222"/>
              </a:solidFill>
              <a:latin typeface="Century Gothic"/>
              <a:ea typeface="Century Gothic"/>
              <a:cs typeface="Century Gothic"/>
              <a:sym typeface="Century Gothic"/>
            </a:endParaRPr>
          </a:p>
        </p:txBody>
      </p:sp>
      <p:pic>
        <p:nvPicPr>
          <p:cNvPr id="142" name="Google Shape;142;p26"/>
          <p:cNvPicPr preferRelativeResize="0"/>
          <p:nvPr/>
        </p:nvPicPr>
        <p:blipFill>
          <a:blip r:embed="rId3">
            <a:alphaModFix/>
          </a:blip>
          <a:stretch>
            <a:fillRect/>
          </a:stretch>
        </p:blipFill>
        <p:spPr>
          <a:xfrm>
            <a:off x="4855750" y="1452563"/>
            <a:ext cx="3981450" cy="1781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organic</a:t>
            </a:r>
            <a:endParaRPr b="1">
              <a:latin typeface="Century Gothic"/>
              <a:ea typeface="Century Gothic"/>
              <a:cs typeface="Century Gothic"/>
              <a:sym typeface="Century Gothic"/>
            </a:endParaRPr>
          </a:p>
        </p:txBody>
      </p:sp>
      <p:sp>
        <p:nvSpPr>
          <p:cNvPr id="148" name="Google Shape;148;p27"/>
          <p:cNvSpPr txBox="1"/>
          <p:nvPr>
            <p:ph idx="1" type="subTitle"/>
          </p:nvPr>
        </p:nvSpPr>
        <p:spPr>
          <a:xfrm>
            <a:off x="265500" y="2672925"/>
            <a:ext cx="4045200" cy="170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having to do with or coming from living things</a:t>
            </a:r>
            <a:endParaRPr sz="1800">
              <a:solidFill>
                <a:srgbClr val="222222"/>
              </a:solidFill>
              <a:latin typeface="Century Gothic"/>
              <a:ea typeface="Century Gothic"/>
              <a:cs typeface="Century Gothic"/>
              <a:sym typeface="Century Gothic"/>
            </a:endParaRPr>
          </a:p>
        </p:txBody>
      </p:sp>
      <p:pic>
        <p:nvPicPr>
          <p:cNvPr id="149" name="Google Shape;149;p27"/>
          <p:cNvPicPr preferRelativeResize="0"/>
          <p:nvPr/>
        </p:nvPicPr>
        <p:blipFill>
          <a:blip r:embed="rId3">
            <a:alphaModFix/>
          </a:blip>
          <a:stretch>
            <a:fillRect/>
          </a:stretch>
        </p:blipFill>
        <p:spPr>
          <a:xfrm>
            <a:off x="4836125" y="1089450"/>
            <a:ext cx="4045200" cy="25201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prevent</a:t>
            </a:r>
            <a:endParaRPr b="1">
              <a:latin typeface="Century Gothic"/>
              <a:ea typeface="Century Gothic"/>
              <a:cs typeface="Century Gothic"/>
              <a:sym typeface="Century Gothic"/>
            </a:endParaRPr>
          </a:p>
        </p:txBody>
      </p:sp>
      <p:sp>
        <p:nvSpPr>
          <p:cNvPr id="155" name="Google Shape;155;p28"/>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stop from happening</a:t>
            </a:r>
            <a:endParaRPr sz="1800">
              <a:solidFill>
                <a:srgbClr val="222222"/>
              </a:solidFill>
              <a:latin typeface="Century Gothic"/>
              <a:ea typeface="Century Gothic"/>
              <a:cs typeface="Century Gothic"/>
              <a:sym typeface="Century Gothic"/>
            </a:endParaRPr>
          </a:p>
        </p:txBody>
      </p:sp>
      <p:pic>
        <p:nvPicPr>
          <p:cNvPr id="156" name="Google Shape;156;p28"/>
          <p:cNvPicPr preferRelativeResize="0"/>
          <p:nvPr/>
        </p:nvPicPr>
        <p:blipFill>
          <a:blip r:embed="rId3">
            <a:alphaModFix/>
          </a:blip>
          <a:stretch>
            <a:fillRect/>
          </a:stretch>
        </p:blipFill>
        <p:spPr>
          <a:xfrm>
            <a:off x="4836100" y="1089450"/>
            <a:ext cx="3981450" cy="1990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transport</a:t>
            </a:r>
            <a:endParaRPr b="1">
              <a:latin typeface="Century Gothic"/>
              <a:ea typeface="Century Gothic"/>
              <a:cs typeface="Century Gothic"/>
              <a:sym typeface="Century Gothic"/>
            </a:endParaRPr>
          </a:p>
        </p:txBody>
      </p:sp>
      <p:sp>
        <p:nvSpPr>
          <p:cNvPr id="162" name="Google Shape;162;p29"/>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carry from one place to another</a:t>
            </a:r>
            <a:endParaRPr sz="1800">
              <a:solidFill>
                <a:schemeClr val="dk1"/>
              </a:solidFill>
              <a:latin typeface="Century Gothic"/>
              <a:ea typeface="Century Gothic"/>
              <a:cs typeface="Century Gothic"/>
              <a:sym typeface="Century Gothic"/>
            </a:endParaRPr>
          </a:p>
        </p:txBody>
      </p:sp>
      <p:pic>
        <p:nvPicPr>
          <p:cNvPr id="163" name="Google Shape;163;p29"/>
          <p:cNvPicPr preferRelativeResize="0"/>
          <p:nvPr/>
        </p:nvPicPr>
        <p:blipFill rotWithShape="1">
          <a:blip r:embed="rId3">
            <a:alphaModFix/>
          </a:blip>
          <a:srcRect b="0" l="8475" r="0" t="0"/>
          <a:stretch/>
        </p:blipFill>
        <p:spPr>
          <a:xfrm>
            <a:off x="4757575" y="1089450"/>
            <a:ext cx="4124689" cy="2541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value</a:t>
            </a:r>
            <a:endParaRPr b="1">
              <a:latin typeface="Century Gothic"/>
              <a:ea typeface="Century Gothic"/>
              <a:cs typeface="Century Gothic"/>
              <a:sym typeface="Century Gothic"/>
            </a:endParaRPr>
          </a:p>
        </p:txBody>
      </p:sp>
      <p:sp>
        <p:nvSpPr>
          <p:cNvPr id="169" name="Google Shape;169;p30"/>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think of something as important</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170" name="Google Shape;170;p30"/>
          <p:cNvPicPr preferRelativeResize="0"/>
          <p:nvPr/>
        </p:nvPicPr>
        <p:blipFill rotWithShape="1">
          <a:blip r:embed="rId3">
            <a:alphaModFix/>
          </a:blip>
          <a:srcRect b="0" l="24328" r="0" t="0"/>
          <a:stretch/>
        </p:blipFill>
        <p:spPr>
          <a:xfrm>
            <a:off x="5091325" y="1006738"/>
            <a:ext cx="3546625" cy="3130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vital</a:t>
            </a:r>
            <a:endParaRPr b="1">
              <a:latin typeface="Century Gothic"/>
              <a:ea typeface="Century Gothic"/>
              <a:cs typeface="Century Gothic"/>
              <a:sym typeface="Century Gothic"/>
            </a:endParaRPr>
          </a:p>
        </p:txBody>
      </p:sp>
      <p:sp>
        <p:nvSpPr>
          <p:cNvPr id="176" name="Google Shape;176;p31"/>
          <p:cNvSpPr txBox="1"/>
          <p:nvPr>
            <p:ph idx="1" type="subTitle"/>
          </p:nvPr>
        </p:nvSpPr>
        <p:spPr>
          <a:xfrm>
            <a:off x="265500" y="2758100"/>
            <a:ext cx="4045200" cy="162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necessary for life</a:t>
            </a:r>
            <a:endParaRPr sz="1800">
              <a:solidFill>
                <a:srgbClr val="222222"/>
              </a:solidFill>
              <a:latin typeface="Century Gothic"/>
              <a:ea typeface="Century Gothic"/>
              <a:cs typeface="Century Gothic"/>
              <a:sym typeface="Century Gothic"/>
            </a:endParaRPr>
          </a:p>
        </p:txBody>
      </p:sp>
      <p:pic>
        <p:nvPicPr>
          <p:cNvPr id="177" name="Google Shape;177;p31"/>
          <p:cNvPicPr preferRelativeResize="0"/>
          <p:nvPr/>
        </p:nvPicPr>
        <p:blipFill>
          <a:blip r:embed="rId3">
            <a:alphaModFix/>
          </a:blip>
          <a:stretch>
            <a:fillRect/>
          </a:stretch>
        </p:blipFill>
        <p:spPr>
          <a:xfrm>
            <a:off x="4953900" y="1089450"/>
            <a:ext cx="3743325" cy="247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1 </a:t>
            </a:r>
            <a:endParaRPr sz="3300">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3</a:t>
            </a:r>
            <a:endParaRPr sz="3300">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carve</a:t>
            </a:r>
            <a:endParaRPr b="1">
              <a:latin typeface="Century Gothic"/>
              <a:ea typeface="Century Gothic"/>
              <a:cs typeface="Century Gothic"/>
              <a:sym typeface="Century Gothic"/>
            </a:endParaRPr>
          </a:p>
        </p:txBody>
      </p:sp>
      <p:sp>
        <p:nvSpPr>
          <p:cNvPr id="188" name="Google Shape;188;p33"/>
          <p:cNvSpPr txBox="1"/>
          <p:nvPr>
            <p:ph idx="1" type="subTitle"/>
          </p:nvPr>
        </p:nvSpPr>
        <p:spPr>
          <a:xfrm>
            <a:off x="265500" y="2683575"/>
            <a:ext cx="4045200" cy="169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form by cutting</a:t>
            </a:r>
            <a:endParaRPr sz="1800">
              <a:solidFill>
                <a:srgbClr val="222222"/>
              </a:solidFill>
              <a:latin typeface="Century Gothic"/>
              <a:ea typeface="Century Gothic"/>
              <a:cs typeface="Century Gothic"/>
              <a:sym typeface="Century Gothic"/>
            </a:endParaRPr>
          </a:p>
        </p:txBody>
      </p:sp>
      <p:pic>
        <p:nvPicPr>
          <p:cNvPr id="189" name="Google Shape;189;p33"/>
          <p:cNvPicPr preferRelativeResize="0"/>
          <p:nvPr/>
        </p:nvPicPr>
        <p:blipFill rotWithShape="1">
          <a:blip r:embed="rId3">
            <a:alphaModFix/>
          </a:blip>
          <a:srcRect b="0" l="0" r="6699" t="0"/>
          <a:stretch/>
        </p:blipFill>
        <p:spPr>
          <a:xfrm>
            <a:off x="4804725" y="1089450"/>
            <a:ext cx="4045200" cy="24437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fill</a:t>
            </a:r>
            <a:endParaRPr b="1">
              <a:latin typeface="Century Gothic"/>
              <a:ea typeface="Century Gothic"/>
              <a:cs typeface="Century Gothic"/>
              <a:sym typeface="Century Gothic"/>
            </a:endParaRPr>
          </a:p>
        </p:txBody>
      </p:sp>
      <p:sp>
        <p:nvSpPr>
          <p:cNvPr id="195" name="Google Shape;195;p34"/>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take up all or most of the space</a:t>
            </a:r>
            <a:endParaRPr sz="1800">
              <a:solidFill>
                <a:srgbClr val="222222"/>
              </a:solidFill>
              <a:latin typeface="Century Gothic"/>
              <a:ea typeface="Century Gothic"/>
              <a:cs typeface="Century Gothic"/>
              <a:sym typeface="Century Gothic"/>
            </a:endParaRPr>
          </a:p>
        </p:txBody>
      </p:sp>
      <p:pic>
        <p:nvPicPr>
          <p:cNvPr id="196" name="Google Shape;196;p34"/>
          <p:cNvPicPr preferRelativeResize="0"/>
          <p:nvPr/>
        </p:nvPicPr>
        <p:blipFill>
          <a:blip r:embed="rId3">
            <a:alphaModFix/>
          </a:blip>
          <a:stretch>
            <a:fillRect/>
          </a:stretch>
        </p:blipFill>
        <p:spPr>
          <a:xfrm>
            <a:off x="5601875" y="523025"/>
            <a:ext cx="2692250" cy="385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flow</a:t>
            </a:r>
            <a:endParaRPr b="1">
              <a:latin typeface="Century Gothic"/>
              <a:ea typeface="Century Gothic"/>
              <a:cs typeface="Century Gothic"/>
              <a:sym typeface="Century Gothic"/>
            </a:endParaRPr>
          </a:p>
        </p:txBody>
      </p:sp>
      <p:sp>
        <p:nvSpPr>
          <p:cNvPr id="202" name="Google Shape;202;p35"/>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move in a smooth, steady stream</a:t>
            </a:r>
            <a:endParaRPr sz="1800">
              <a:solidFill>
                <a:srgbClr val="222222"/>
              </a:solidFill>
              <a:latin typeface="Century Gothic"/>
              <a:ea typeface="Century Gothic"/>
              <a:cs typeface="Century Gothic"/>
              <a:sym typeface="Century Gothic"/>
            </a:endParaRPr>
          </a:p>
        </p:txBody>
      </p:sp>
      <p:pic>
        <p:nvPicPr>
          <p:cNvPr id="203" name="Google Shape;203;p35"/>
          <p:cNvPicPr preferRelativeResize="0"/>
          <p:nvPr/>
        </p:nvPicPr>
        <p:blipFill>
          <a:blip r:embed="rId3">
            <a:alphaModFix/>
          </a:blip>
          <a:stretch>
            <a:fillRect/>
          </a:stretch>
        </p:blipFill>
        <p:spPr>
          <a:xfrm>
            <a:off x="5165350" y="809600"/>
            <a:ext cx="3432450" cy="3524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impact</a:t>
            </a:r>
            <a:endParaRPr b="1">
              <a:latin typeface="Century Gothic"/>
              <a:ea typeface="Century Gothic"/>
              <a:cs typeface="Century Gothic"/>
              <a:sym typeface="Century Gothic"/>
            </a:endParaRPr>
          </a:p>
        </p:txBody>
      </p:sp>
      <p:sp>
        <p:nvSpPr>
          <p:cNvPr id="209" name="Google Shape;209;p36"/>
          <p:cNvSpPr txBox="1"/>
          <p:nvPr>
            <p:ph idx="1" type="subTitle"/>
          </p:nvPr>
        </p:nvSpPr>
        <p:spPr>
          <a:xfrm>
            <a:off x="265500" y="2672925"/>
            <a:ext cx="4045200" cy="170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have a strong effect</a:t>
            </a:r>
            <a:r>
              <a:rPr lang="en" sz="1800">
                <a:solidFill>
                  <a:schemeClr val="dk1"/>
                </a:solidFill>
                <a:latin typeface="Century Gothic"/>
                <a:ea typeface="Century Gothic"/>
                <a:cs typeface="Century Gothic"/>
                <a:sym typeface="Century Gothic"/>
              </a:rPr>
              <a:t> on someone or something</a:t>
            </a:r>
            <a:endParaRPr sz="1800">
              <a:solidFill>
                <a:srgbClr val="222222"/>
              </a:solidFill>
              <a:latin typeface="Century Gothic"/>
              <a:ea typeface="Century Gothic"/>
              <a:cs typeface="Century Gothic"/>
              <a:sym typeface="Century Gothic"/>
            </a:endParaRPr>
          </a:p>
        </p:txBody>
      </p:sp>
      <p:pic>
        <p:nvPicPr>
          <p:cNvPr id="210" name="Google Shape;210;p36"/>
          <p:cNvPicPr preferRelativeResize="0"/>
          <p:nvPr/>
        </p:nvPicPr>
        <p:blipFill>
          <a:blip r:embed="rId3">
            <a:alphaModFix/>
          </a:blip>
          <a:stretch>
            <a:fillRect/>
          </a:stretch>
        </p:blipFill>
        <p:spPr>
          <a:xfrm>
            <a:off x="4785750" y="1089450"/>
            <a:ext cx="4045200" cy="2704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plunge</a:t>
            </a:r>
            <a:endParaRPr b="1">
              <a:latin typeface="Century Gothic"/>
              <a:ea typeface="Century Gothic"/>
              <a:cs typeface="Century Gothic"/>
              <a:sym typeface="Century Gothic"/>
            </a:endParaRPr>
          </a:p>
        </p:txBody>
      </p:sp>
      <p:sp>
        <p:nvSpPr>
          <p:cNvPr id="216" name="Google Shape;216;p37"/>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move suddenly forward or downward</a:t>
            </a:r>
            <a:endParaRPr sz="1800">
              <a:solidFill>
                <a:srgbClr val="222222"/>
              </a:solidFill>
              <a:latin typeface="Century Gothic"/>
              <a:ea typeface="Century Gothic"/>
              <a:cs typeface="Century Gothic"/>
              <a:sym typeface="Century Gothic"/>
            </a:endParaRPr>
          </a:p>
        </p:txBody>
      </p:sp>
      <p:pic>
        <p:nvPicPr>
          <p:cNvPr id="217" name="Google Shape;217;p37"/>
          <p:cNvPicPr preferRelativeResize="0"/>
          <p:nvPr/>
        </p:nvPicPr>
        <p:blipFill>
          <a:blip r:embed="rId3">
            <a:alphaModFix/>
          </a:blip>
          <a:stretch>
            <a:fillRect/>
          </a:stretch>
        </p:blipFill>
        <p:spPr>
          <a:xfrm>
            <a:off x="4842700" y="1089450"/>
            <a:ext cx="4045200" cy="24160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stream</a:t>
            </a:r>
            <a:endParaRPr b="1">
              <a:latin typeface="Century Gothic"/>
              <a:ea typeface="Century Gothic"/>
              <a:cs typeface="Century Gothic"/>
              <a:sym typeface="Century Gothic"/>
            </a:endParaRPr>
          </a:p>
        </p:txBody>
      </p:sp>
      <p:sp>
        <p:nvSpPr>
          <p:cNvPr id="223" name="Google Shape;223;p38"/>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a small, flowing body of water,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brook, or creek</a:t>
            </a:r>
            <a:endParaRPr sz="1800">
              <a:solidFill>
                <a:schemeClr val="dk1"/>
              </a:solidFill>
              <a:latin typeface="Century Gothic"/>
              <a:ea typeface="Century Gothic"/>
              <a:cs typeface="Century Gothic"/>
              <a:sym typeface="Century Gothic"/>
            </a:endParaRPr>
          </a:p>
        </p:txBody>
      </p:sp>
      <p:pic>
        <p:nvPicPr>
          <p:cNvPr id="224" name="Google Shape;224;p38"/>
          <p:cNvPicPr preferRelativeResize="0"/>
          <p:nvPr/>
        </p:nvPicPr>
        <p:blipFill>
          <a:blip r:embed="rId3">
            <a:alphaModFix/>
          </a:blip>
          <a:stretch>
            <a:fillRect/>
          </a:stretch>
        </p:blipFill>
        <p:spPr>
          <a:xfrm>
            <a:off x="5525975" y="795088"/>
            <a:ext cx="2654300" cy="3553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stream</a:t>
            </a:r>
            <a:endParaRPr b="1">
              <a:latin typeface="Century Gothic"/>
              <a:ea typeface="Century Gothic"/>
              <a:cs typeface="Century Gothic"/>
              <a:sym typeface="Century Gothic"/>
            </a:endParaRPr>
          </a:p>
        </p:txBody>
      </p:sp>
      <p:sp>
        <p:nvSpPr>
          <p:cNvPr id="230" name="Google Shape;230;p39"/>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flow</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231" name="Google Shape;231;p39"/>
          <p:cNvPicPr preferRelativeResize="0"/>
          <p:nvPr/>
        </p:nvPicPr>
        <p:blipFill>
          <a:blip r:embed="rId3">
            <a:alphaModFix/>
          </a:blip>
          <a:stretch>
            <a:fillRect/>
          </a:stretch>
        </p:blipFill>
        <p:spPr>
          <a:xfrm>
            <a:off x="5804115" y="2802350"/>
            <a:ext cx="3156710" cy="1977550"/>
          </a:xfrm>
          <a:prstGeom prst="rect">
            <a:avLst/>
          </a:prstGeom>
          <a:noFill/>
          <a:ln>
            <a:noFill/>
          </a:ln>
        </p:spPr>
      </p:pic>
      <p:pic>
        <p:nvPicPr>
          <p:cNvPr id="232" name="Google Shape;232;p39"/>
          <p:cNvPicPr preferRelativeResize="0"/>
          <p:nvPr/>
        </p:nvPicPr>
        <p:blipFill>
          <a:blip r:embed="rId4">
            <a:alphaModFix/>
          </a:blip>
          <a:stretch>
            <a:fillRect/>
          </a:stretch>
        </p:blipFill>
        <p:spPr>
          <a:xfrm>
            <a:off x="4843200" y="254223"/>
            <a:ext cx="1996926" cy="2687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wear</a:t>
            </a:r>
            <a:endParaRPr b="1">
              <a:latin typeface="Century Gothic"/>
              <a:ea typeface="Century Gothic"/>
              <a:cs typeface="Century Gothic"/>
              <a:sym typeface="Century Gothic"/>
            </a:endParaRPr>
          </a:p>
        </p:txBody>
      </p:sp>
      <p:sp>
        <p:nvSpPr>
          <p:cNvPr id="238" name="Google Shape;238;p40"/>
          <p:cNvSpPr txBox="1"/>
          <p:nvPr>
            <p:ph idx="1" type="subTitle"/>
          </p:nvPr>
        </p:nvSpPr>
        <p:spPr>
          <a:xfrm>
            <a:off x="265500" y="2758100"/>
            <a:ext cx="4045200" cy="162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damage caused by use</a:t>
            </a:r>
            <a:endParaRPr sz="1800">
              <a:solidFill>
                <a:srgbClr val="222222"/>
              </a:solidFill>
              <a:latin typeface="Century Gothic"/>
              <a:ea typeface="Century Gothic"/>
              <a:cs typeface="Century Gothic"/>
              <a:sym typeface="Century Gothic"/>
            </a:endParaRPr>
          </a:p>
        </p:txBody>
      </p:sp>
      <p:pic>
        <p:nvPicPr>
          <p:cNvPr id="239" name="Google Shape;239;p40"/>
          <p:cNvPicPr preferRelativeResize="0"/>
          <p:nvPr/>
        </p:nvPicPr>
        <p:blipFill>
          <a:blip r:embed="rId3">
            <a:alphaModFix/>
          </a:blip>
          <a:stretch>
            <a:fillRect/>
          </a:stretch>
        </p:blipFill>
        <p:spPr>
          <a:xfrm>
            <a:off x="4880650" y="1089450"/>
            <a:ext cx="4045200" cy="2696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1"/>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4</a:t>
            </a:r>
            <a:endParaRPr sz="3300">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area</a:t>
            </a:r>
            <a:endParaRPr b="1">
              <a:latin typeface="Century Gothic"/>
              <a:ea typeface="Century Gothic"/>
              <a:cs typeface="Century Gothic"/>
              <a:sym typeface="Century Gothic"/>
            </a:endParaRPr>
          </a:p>
        </p:txBody>
      </p:sp>
      <p:sp>
        <p:nvSpPr>
          <p:cNvPr id="66" name="Google Shape;66;p15"/>
          <p:cNvSpPr txBox="1"/>
          <p:nvPr>
            <p:ph idx="1" type="subTitle"/>
          </p:nvPr>
        </p:nvSpPr>
        <p:spPr>
          <a:xfrm>
            <a:off x="265500" y="2683575"/>
            <a:ext cx="4045200" cy="169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place or region</a:t>
            </a:r>
            <a:endParaRPr sz="1800">
              <a:solidFill>
                <a:srgbClr val="222222"/>
              </a:solidFill>
              <a:latin typeface="Century Gothic"/>
              <a:ea typeface="Century Gothic"/>
              <a:cs typeface="Century Gothic"/>
              <a:sym typeface="Century Gothic"/>
            </a:endParaRPr>
          </a:p>
        </p:txBody>
      </p:sp>
      <p:pic>
        <p:nvPicPr>
          <p:cNvPr id="67" name="Google Shape;67;p15"/>
          <p:cNvPicPr preferRelativeResize="0"/>
          <p:nvPr/>
        </p:nvPicPr>
        <p:blipFill>
          <a:blip r:embed="rId3">
            <a:alphaModFix/>
          </a:blip>
          <a:stretch>
            <a:fillRect/>
          </a:stretch>
        </p:blipFill>
        <p:spPr>
          <a:xfrm>
            <a:off x="4842075" y="1089450"/>
            <a:ext cx="4045200" cy="2560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approach</a:t>
            </a:r>
            <a:endParaRPr b="1">
              <a:latin typeface="Century Gothic"/>
              <a:ea typeface="Century Gothic"/>
              <a:cs typeface="Century Gothic"/>
              <a:sym typeface="Century Gothic"/>
            </a:endParaRPr>
          </a:p>
        </p:txBody>
      </p:sp>
      <p:sp>
        <p:nvSpPr>
          <p:cNvPr id="250" name="Google Shape;250;p42"/>
          <p:cNvSpPr txBox="1"/>
          <p:nvPr>
            <p:ph idx="1" type="subTitle"/>
          </p:nvPr>
        </p:nvSpPr>
        <p:spPr>
          <a:xfrm>
            <a:off x="265500" y="2683575"/>
            <a:ext cx="4045200" cy="169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way of doing or dealing with something</a:t>
            </a:r>
            <a:endParaRPr sz="1800">
              <a:solidFill>
                <a:srgbClr val="222222"/>
              </a:solidFill>
              <a:latin typeface="Century Gothic"/>
              <a:ea typeface="Century Gothic"/>
              <a:cs typeface="Century Gothic"/>
              <a:sym typeface="Century Gothic"/>
            </a:endParaRPr>
          </a:p>
        </p:txBody>
      </p:sp>
      <p:pic>
        <p:nvPicPr>
          <p:cNvPr id="251" name="Google Shape;251;p42"/>
          <p:cNvPicPr preferRelativeResize="0"/>
          <p:nvPr/>
        </p:nvPicPr>
        <p:blipFill>
          <a:blip r:embed="rId3">
            <a:alphaModFix/>
          </a:blip>
          <a:stretch>
            <a:fillRect/>
          </a:stretch>
        </p:blipFill>
        <p:spPr>
          <a:xfrm>
            <a:off x="5787225" y="266875"/>
            <a:ext cx="2948550" cy="2202825"/>
          </a:xfrm>
          <a:prstGeom prst="rect">
            <a:avLst/>
          </a:prstGeom>
          <a:noFill/>
          <a:ln>
            <a:noFill/>
          </a:ln>
        </p:spPr>
      </p:pic>
      <p:pic>
        <p:nvPicPr>
          <p:cNvPr id="252" name="Google Shape;252;p42"/>
          <p:cNvPicPr preferRelativeResize="0"/>
          <p:nvPr/>
        </p:nvPicPr>
        <p:blipFill rotWithShape="1">
          <a:blip r:embed="rId4">
            <a:alphaModFix/>
          </a:blip>
          <a:srcRect b="7727" l="0" r="11925" t="28981"/>
          <a:stretch/>
        </p:blipFill>
        <p:spPr>
          <a:xfrm>
            <a:off x="5127124" y="2378225"/>
            <a:ext cx="2042212" cy="2202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approach</a:t>
            </a:r>
            <a:endParaRPr b="1">
              <a:latin typeface="Century Gothic"/>
              <a:ea typeface="Century Gothic"/>
              <a:cs typeface="Century Gothic"/>
              <a:sym typeface="Century Gothic"/>
            </a:endParaRPr>
          </a:p>
        </p:txBody>
      </p:sp>
      <p:sp>
        <p:nvSpPr>
          <p:cNvPr id="258" name="Google Shape;258;p43"/>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1. to come or go near to;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2. to begin or prepare to work on</a:t>
            </a:r>
            <a:endParaRPr sz="1800">
              <a:solidFill>
                <a:srgbClr val="222222"/>
              </a:solidFill>
              <a:latin typeface="Century Gothic"/>
              <a:ea typeface="Century Gothic"/>
              <a:cs typeface="Century Gothic"/>
              <a:sym typeface="Century Gothic"/>
            </a:endParaRPr>
          </a:p>
        </p:txBody>
      </p:sp>
      <p:pic>
        <p:nvPicPr>
          <p:cNvPr id="259" name="Google Shape;259;p43"/>
          <p:cNvPicPr preferRelativeResize="0"/>
          <p:nvPr/>
        </p:nvPicPr>
        <p:blipFill>
          <a:blip r:embed="rId3">
            <a:alphaModFix/>
          </a:blip>
          <a:stretch>
            <a:fillRect/>
          </a:stretch>
        </p:blipFill>
        <p:spPr>
          <a:xfrm>
            <a:off x="5626500" y="385125"/>
            <a:ext cx="2599000" cy="3993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barrier</a:t>
            </a:r>
            <a:endParaRPr b="1">
              <a:latin typeface="Century Gothic"/>
              <a:ea typeface="Century Gothic"/>
              <a:cs typeface="Century Gothic"/>
              <a:sym typeface="Century Gothic"/>
            </a:endParaRPr>
          </a:p>
        </p:txBody>
      </p:sp>
      <p:sp>
        <p:nvSpPr>
          <p:cNvPr id="265" name="Google Shape;265;p44"/>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something that blocks the way</a:t>
            </a:r>
            <a:endParaRPr sz="1800">
              <a:solidFill>
                <a:srgbClr val="222222"/>
              </a:solidFill>
              <a:latin typeface="Century Gothic"/>
              <a:ea typeface="Century Gothic"/>
              <a:cs typeface="Century Gothic"/>
              <a:sym typeface="Century Gothic"/>
            </a:endParaRPr>
          </a:p>
        </p:txBody>
      </p:sp>
      <p:pic>
        <p:nvPicPr>
          <p:cNvPr id="266" name="Google Shape;266;p44"/>
          <p:cNvPicPr preferRelativeResize="0"/>
          <p:nvPr/>
        </p:nvPicPr>
        <p:blipFill>
          <a:blip r:embed="rId3">
            <a:alphaModFix/>
          </a:blip>
          <a:stretch>
            <a:fillRect/>
          </a:stretch>
        </p:blipFill>
        <p:spPr>
          <a:xfrm>
            <a:off x="5340750" y="336100"/>
            <a:ext cx="3047325" cy="2031550"/>
          </a:xfrm>
          <a:prstGeom prst="rect">
            <a:avLst/>
          </a:prstGeom>
          <a:noFill/>
          <a:ln>
            <a:noFill/>
          </a:ln>
        </p:spPr>
      </p:pic>
      <p:pic>
        <p:nvPicPr>
          <p:cNvPr id="267" name="Google Shape;267;p44"/>
          <p:cNvPicPr preferRelativeResize="0"/>
          <p:nvPr/>
        </p:nvPicPr>
        <p:blipFill>
          <a:blip r:embed="rId4">
            <a:alphaModFix/>
          </a:blip>
          <a:stretch>
            <a:fillRect/>
          </a:stretch>
        </p:blipFill>
        <p:spPr>
          <a:xfrm>
            <a:off x="5340750" y="2647950"/>
            <a:ext cx="3047325" cy="17344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deposit</a:t>
            </a:r>
            <a:endParaRPr b="1">
              <a:latin typeface="Century Gothic"/>
              <a:ea typeface="Century Gothic"/>
              <a:cs typeface="Century Gothic"/>
              <a:sym typeface="Century Gothic"/>
            </a:endParaRPr>
          </a:p>
        </p:txBody>
      </p:sp>
      <p:sp>
        <p:nvSpPr>
          <p:cNvPr id="273" name="Google Shape;273;p45"/>
          <p:cNvSpPr txBox="1"/>
          <p:nvPr>
            <p:ph idx="1" type="subTitle"/>
          </p:nvPr>
        </p:nvSpPr>
        <p:spPr>
          <a:xfrm>
            <a:off x="265500" y="2672925"/>
            <a:ext cx="4045200" cy="170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place or put down</a:t>
            </a:r>
            <a:endParaRPr sz="1800">
              <a:solidFill>
                <a:srgbClr val="222222"/>
              </a:solidFill>
              <a:latin typeface="Century Gothic"/>
              <a:ea typeface="Century Gothic"/>
              <a:cs typeface="Century Gothic"/>
              <a:sym typeface="Century Gothic"/>
            </a:endParaRPr>
          </a:p>
        </p:txBody>
      </p:sp>
      <p:pic>
        <p:nvPicPr>
          <p:cNvPr id="274" name="Google Shape;274;p45"/>
          <p:cNvPicPr preferRelativeResize="0"/>
          <p:nvPr/>
        </p:nvPicPr>
        <p:blipFill>
          <a:blip r:embed="rId3">
            <a:alphaModFix/>
          </a:blip>
          <a:stretch>
            <a:fillRect/>
          </a:stretch>
        </p:blipFill>
        <p:spPr>
          <a:xfrm>
            <a:off x="4830475" y="1089450"/>
            <a:ext cx="4045200" cy="270091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fertile</a:t>
            </a:r>
            <a:endParaRPr b="1">
              <a:latin typeface="Century Gothic"/>
              <a:ea typeface="Century Gothic"/>
              <a:cs typeface="Century Gothic"/>
              <a:sym typeface="Century Gothic"/>
            </a:endParaRPr>
          </a:p>
        </p:txBody>
      </p:sp>
      <p:sp>
        <p:nvSpPr>
          <p:cNvPr id="280" name="Google Shape;280;p46"/>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Able to produce farm crops or other plants</a:t>
            </a:r>
            <a:endParaRPr sz="1800">
              <a:solidFill>
                <a:srgbClr val="222222"/>
              </a:solidFill>
              <a:latin typeface="Century Gothic"/>
              <a:ea typeface="Century Gothic"/>
              <a:cs typeface="Century Gothic"/>
              <a:sym typeface="Century Gothic"/>
            </a:endParaRPr>
          </a:p>
        </p:txBody>
      </p:sp>
      <p:pic>
        <p:nvPicPr>
          <p:cNvPr id="281" name="Google Shape;281;p46"/>
          <p:cNvPicPr preferRelativeResize="0"/>
          <p:nvPr/>
        </p:nvPicPr>
        <p:blipFill>
          <a:blip r:embed="rId3">
            <a:alphaModFix/>
          </a:blip>
          <a:stretch>
            <a:fillRect/>
          </a:stretch>
        </p:blipFill>
        <p:spPr>
          <a:xfrm>
            <a:off x="4830500" y="1089450"/>
            <a:ext cx="4045200" cy="26929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relationship</a:t>
            </a:r>
            <a:endParaRPr b="1">
              <a:latin typeface="Century Gothic"/>
              <a:ea typeface="Century Gothic"/>
              <a:cs typeface="Century Gothic"/>
              <a:sym typeface="Century Gothic"/>
            </a:endParaRPr>
          </a:p>
        </p:txBody>
      </p:sp>
      <p:sp>
        <p:nvSpPr>
          <p:cNvPr id="287" name="Google Shape;287;p47"/>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connection</a:t>
            </a:r>
            <a:endParaRPr sz="1800">
              <a:solidFill>
                <a:schemeClr val="dk1"/>
              </a:solidFill>
              <a:latin typeface="Century Gothic"/>
              <a:ea typeface="Century Gothic"/>
              <a:cs typeface="Century Gothic"/>
              <a:sym typeface="Century Gothic"/>
            </a:endParaRPr>
          </a:p>
        </p:txBody>
      </p:sp>
      <p:pic>
        <p:nvPicPr>
          <p:cNvPr id="288" name="Google Shape;288;p47"/>
          <p:cNvPicPr preferRelativeResize="0"/>
          <p:nvPr/>
        </p:nvPicPr>
        <p:blipFill>
          <a:blip r:embed="rId3">
            <a:alphaModFix/>
          </a:blip>
          <a:stretch>
            <a:fillRect/>
          </a:stretch>
        </p:blipFill>
        <p:spPr>
          <a:xfrm>
            <a:off x="4810075" y="1089451"/>
            <a:ext cx="4045200" cy="27002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sediment</a:t>
            </a:r>
            <a:endParaRPr b="1">
              <a:latin typeface="Century Gothic"/>
              <a:ea typeface="Century Gothic"/>
              <a:cs typeface="Century Gothic"/>
              <a:sym typeface="Century Gothic"/>
            </a:endParaRPr>
          </a:p>
        </p:txBody>
      </p:sp>
      <p:sp>
        <p:nvSpPr>
          <p:cNvPr id="294" name="Google Shape;294;p48"/>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material deposited by water, wind, or ice</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295" name="Google Shape;295;p48"/>
          <p:cNvPicPr preferRelativeResize="0"/>
          <p:nvPr/>
        </p:nvPicPr>
        <p:blipFill>
          <a:blip r:embed="rId3">
            <a:alphaModFix/>
          </a:blip>
          <a:stretch>
            <a:fillRect/>
          </a:stretch>
        </p:blipFill>
        <p:spPr>
          <a:xfrm>
            <a:off x="4850900" y="1089450"/>
            <a:ext cx="4045200" cy="268314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suitable</a:t>
            </a:r>
            <a:endParaRPr b="1">
              <a:latin typeface="Century Gothic"/>
              <a:ea typeface="Century Gothic"/>
              <a:cs typeface="Century Gothic"/>
              <a:sym typeface="Century Gothic"/>
            </a:endParaRPr>
          </a:p>
        </p:txBody>
      </p:sp>
      <p:sp>
        <p:nvSpPr>
          <p:cNvPr id="301" name="Google Shape;301;p49"/>
          <p:cNvSpPr txBox="1"/>
          <p:nvPr>
            <p:ph idx="1" type="subTitle"/>
          </p:nvPr>
        </p:nvSpPr>
        <p:spPr>
          <a:xfrm>
            <a:off x="265500" y="2758100"/>
            <a:ext cx="4045200" cy="162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right for the situation,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appropriate</a:t>
            </a:r>
            <a:endParaRPr sz="1800">
              <a:solidFill>
                <a:srgbClr val="222222"/>
              </a:solidFill>
              <a:latin typeface="Century Gothic"/>
              <a:ea typeface="Century Gothic"/>
              <a:cs typeface="Century Gothic"/>
              <a:sym typeface="Century Gothic"/>
            </a:endParaRPr>
          </a:p>
        </p:txBody>
      </p:sp>
      <p:pic>
        <p:nvPicPr>
          <p:cNvPr id="302" name="Google Shape;302;p49"/>
          <p:cNvPicPr preferRelativeResize="0"/>
          <p:nvPr/>
        </p:nvPicPr>
        <p:blipFill>
          <a:blip r:embed="rId3">
            <a:alphaModFix/>
          </a:blip>
          <a:stretch>
            <a:fillRect/>
          </a:stretch>
        </p:blipFill>
        <p:spPr>
          <a:xfrm>
            <a:off x="4810100" y="1089450"/>
            <a:ext cx="4045200" cy="27406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0"/>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5</a:t>
            </a:r>
            <a:endParaRPr sz="3300">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batter</a:t>
            </a:r>
            <a:endParaRPr b="1">
              <a:latin typeface="Century Gothic"/>
              <a:ea typeface="Century Gothic"/>
              <a:cs typeface="Century Gothic"/>
              <a:sym typeface="Century Gothic"/>
            </a:endParaRPr>
          </a:p>
        </p:txBody>
      </p:sp>
      <p:sp>
        <p:nvSpPr>
          <p:cNvPr id="313" name="Google Shape;313;p51"/>
          <p:cNvSpPr txBox="1"/>
          <p:nvPr>
            <p:ph idx="1" type="subTitle"/>
          </p:nvPr>
        </p:nvSpPr>
        <p:spPr>
          <a:xfrm>
            <a:off x="265500" y="2683575"/>
            <a:ext cx="4045200" cy="169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1. to beat hard again and again;</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2. to damage by beating</a:t>
            </a:r>
            <a:endParaRPr sz="1800">
              <a:solidFill>
                <a:srgbClr val="222222"/>
              </a:solidFill>
              <a:latin typeface="Century Gothic"/>
              <a:ea typeface="Century Gothic"/>
              <a:cs typeface="Century Gothic"/>
              <a:sym typeface="Century Gothic"/>
            </a:endParaRPr>
          </a:p>
        </p:txBody>
      </p:sp>
      <p:pic>
        <p:nvPicPr>
          <p:cNvPr id="314" name="Google Shape;314;p51"/>
          <p:cNvPicPr preferRelativeResize="0"/>
          <p:nvPr/>
        </p:nvPicPr>
        <p:blipFill rotWithShape="1">
          <a:blip r:embed="rId3">
            <a:alphaModFix/>
          </a:blip>
          <a:srcRect b="0" l="35674" r="0" t="0"/>
          <a:stretch/>
        </p:blipFill>
        <p:spPr>
          <a:xfrm>
            <a:off x="5143525" y="657400"/>
            <a:ext cx="3487950" cy="3625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cause</a:t>
            </a:r>
            <a:endParaRPr b="1">
              <a:latin typeface="Century Gothic"/>
              <a:ea typeface="Century Gothic"/>
              <a:cs typeface="Century Gothic"/>
              <a:sym typeface="Century Gothic"/>
            </a:endParaRPr>
          </a:p>
        </p:txBody>
      </p:sp>
      <p:sp>
        <p:nvSpPr>
          <p:cNvPr id="73" name="Google Shape;73;p16"/>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make happen</a:t>
            </a:r>
            <a:endParaRPr sz="1800">
              <a:solidFill>
                <a:srgbClr val="222222"/>
              </a:solidFill>
              <a:latin typeface="Century Gothic"/>
              <a:ea typeface="Century Gothic"/>
              <a:cs typeface="Century Gothic"/>
              <a:sym typeface="Century Gothic"/>
            </a:endParaRPr>
          </a:p>
        </p:txBody>
      </p:sp>
      <p:pic>
        <p:nvPicPr>
          <p:cNvPr id="74" name="Google Shape;74;p16"/>
          <p:cNvPicPr preferRelativeResize="0"/>
          <p:nvPr/>
        </p:nvPicPr>
        <p:blipFill>
          <a:blip r:embed="rId3">
            <a:alphaModFix/>
          </a:blip>
          <a:stretch>
            <a:fillRect/>
          </a:stretch>
        </p:blipFill>
        <p:spPr>
          <a:xfrm>
            <a:off x="5094750" y="1089450"/>
            <a:ext cx="3552825" cy="2667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destroy</a:t>
            </a:r>
            <a:endParaRPr sz="2600">
              <a:latin typeface="Century Gothic"/>
              <a:ea typeface="Century Gothic"/>
              <a:cs typeface="Century Gothic"/>
              <a:sym typeface="Century Gothic"/>
            </a:endParaRPr>
          </a:p>
        </p:txBody>
      </p:sp>
      <p:sp>
        <p:nvSpPr>
          <p:cNvPr id="320" name="Google Shape;320;p52"/>
          <p:cNvSpPr txBox="1"/>
          <p:nvPr>
            <p:ph idx="1" type="subTitle"/>
          </p:nvPr>
        </p:nvSpPr>
        <p:spPr>
          <a:xfrm>
            <a:off x="265500" y="2748150"/>
            <a:ext cx="4045200" cy="163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222222"/>
                </a:solidFill>
                <a:latin typeface="Century Gothic"/>
                <a:ea typeface="Century Gothic"/>
                <a:cs typeface="Century Gothic"/>
                <a:sym typeface="Century Gothic"/>
              </a:rPr>
              <a:t>to ruin completely</a:t>
            </a:r>
            <a:endParaRPr sz="1800">
              <a:solidFill>
                <a:schemeClr val="dk1"/>
              </a:solidFill>
              <a:latin typeface="Century Gothic"/>
              <a:ea typeface="Century Gothic"/>
              <a:cs typeface="Century Gothic"/>
              <a:sym typeface="Century Gothic"/>
            </a:endParaRPr>
          </a:p>
        </p:txBody>
      </p:sp>
      <p:pic>
        <p:nvPicPr>
          <p:cNvPr id="321" name="Google Shape;321;p52"/>
          <p:cNvPicPr preferRelativeResize="0"/>
          <p:nvPr/>
        </p:nvPicPr>
        <p:blipFill>
          <a:blip r:embed="rId3">
            <a:alphaModFix/>
          </a:blip>
          <a:stretch>
            <a:fillRect/>
          </a:stretch>
        </p:blipFill>
        <p:spPr>
          <a:xfrm>
            <a:off x="5046025" y="1089450"/>
            <a:ext cx="3648075" cy="2047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grind</a:t>
            </a:r>
            <a:endParaRPr b="1">
              <a:latin typeface="Century Gothic"/>
              <a:ea typeface="Century Gothic"/>
              <a:cs typeface="Century Gothic"/>
              <a:sym typeface="Century Gothic"/>
            </a:endParaRPr>
          </a:p>
        </p:txBody>
      </p:sp>
      <p:sp>
        <p:nvSpPr>
          <p:cNvPr id="327" name="Google Shape;327;p53"/>
          <p:cNvSpPr txBox="1"/>
          <p:nvPr>
            <p:ph idx="1" type="subTitle"/>
          </p:nvPr>
        </p:nvSpPr>
        <p:spPr>
          <a:xfrm>
            <a:off x="265500" y="2673875"/>
            <a:ext cx="4045200" cy="170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highlight>
                  <a:srgbClr val="FFFFFF"/>
                </a:highlight>
                <a:latin typeface="Century Gothic"/>
                <a:ea typeface="Century Gothic"/>
                <a:cs typeface="Century Gothic"/>
                <a:sym typeface="Century Gothic"/>
              </a:rPr>
              <a:t>verb</a:t>
            </a:r>
            <a:endParaRPr sz="1800">
              <a:solidFill>
                <a:srgbClr val="666666"/>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to </a:t>
            </a:r>
            <a:r>
              <a:rPr lang="en" sz="1800">
                <a:solidFill>
                  <a:schemeClr val="dk1"/>
                </a:solidFill>
                <a:latin typeface="Century Gothic"/>
                <a:ea typeface="Century Gothic"/>
                <a:cs typeface="Century Gothic"/>
                <a:sym typeface="Century Gothic"/>
              </a:rPr>
              <a:t>crush or make by crushing into very small pieces or a powder</a:t>
            </a:r>
            <a:endParaRPr sz="1800">
              <a:solidFill>
                <a:srgbClr val="000000"/>
              </a:solidFill>
              <a:latin typeface="Century Gothic"/>
              <a:ea typeface="Century Gothic"/>
              <a:cs typeface="Century Gothic"/>
              <a:sym typeface="Century Gothic"/>
            </a:endParaRPr>
          </a:p>
        </p:txBody>
      </p:sp>
      <p:pic>
        <p:nvPicPr>
          <p:cNvPr id="328" name="Google Shape;328;p53"/>
          <p:cNvPicPr preferRelativeResize="0"/>
          <p:nvPr/>
        </p:nvPicPr>
        <p:blipFill>
          <a:blip r:embed="rId3">
            <a:alphaModFix/>
          </a:blip>
          <a:stretch>
            <a:fillRect/>
          </a:stretch>
        </p:blipFill>
        <p:spPr>
          <a:xfrm>
            <a:off x="4992150" y="652050"/>
            <a:ext cx="3743419" cy="2491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Century Gothic"/>
                <a:ea typeface="Century Gothic"/>
                <a:cs typeface="Century Gothic"/>
                <a:sym typeface="Century Gothic"/>
              </a:rPr>
              <a:t>particle</a:t>
            </a:r>
            <a:endParaRPr b="1">
              <a:latin typeface="Century Gothic"/>
              <a:ea typeface="Century Gothic"/>
              <a:cs typeface="Century Gothic"/>
              <a:sym typeface="Century Gothic"/>
            </a:endParaRPr>
          </a:p>
        </p:txBody>
      </p:sp>
      <p:sp>
        <p:nvSpPr>
          <p:cNvPr id="334" name="Google Shape;334;p54"/>
          <p:cNvSpPr txBox="1"/>
          <p:nvPr>
            <p:ph idx="1" type="subTitle"/>
          </p:nvPr>
        </p:nvSpPr>
        <p:spPr>
          <a:xfrm>
            <a:off x="265500" y="2711025"/>
            <a:ext cx="4045200" cy="166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None/>
            </a:pPr>
            <a:r>
              <a:rPr lang="en" sz="1800">
                <a:solidFill>
                  <a:schemeClr val="dk1"/>
                </a:solidFill>
                <a:latin typeface="Century Gothic"/>
                <a:ea typeface="Century Gothic"/>
                <a:cs typeface="Century Gothic"/>
                <a:sym typeface="Century Gothic"/>
              </a:rPr>
              <a:t>a tiny amount or piece</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335" name="Google Shape;335;p54"/>
          <p:cNvPicPr preferRelativeResize="0"/>
          <p:nvPr/>
        </p:nvPicPr>
        <p:blipFill>
          <a:blip r:embed="rId3">
            <a:alphaModFix/>
          </a:blip>
          <a:stretch>
            <a:fillRect/>
          </a:stretch>
        </p:blipFill>
        <p:spPr>
          <a:xfrm>
            <a:off x="5408200" y="897575"/>
            <a:ext cx="2823400" cy="2785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transform</a:t>
            </a:r>
            <a:endParaRPr sz="2600">
              <a:latin typeface="Century Gothic"/>
              <a:ea typeface="Century Gothic"/>
              <a:cs typeface="Century Gothic"/>
              <a:sym typeface="Century Gothic"/>
            </a:endParaRPr>
          </a:p>
        </p:txBody>
      </p:sp>
      <p:sp>
        <p:nvSpPr>
          <p:cNvPr id="341" name="Google Shape;341;p55"/>
          <p:cNvSpPr txBox="1"/>
          <p:nvPr>
            <p:ph idx="1" type="subTitle"/>
          </p:nvPr>
        </p:nvSpPr>
        <p:spPr>
          <a:xfrm>
            <a:off x="265500" y="2729575"/>
            <a:ext cx="4045200" cy="164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change the form, look, or shape of something</a:t>
            </a:r>
            <a:endParaRPr sz="1800">
              <a:solidFill>
                <a:schemeClr val="dk1"/>
              </a:solidFill>
              <a:latin typeface="Century Gothic"/>
              <a:ea typeface="Century Gothic"/>
              <a:cs typeface="Century Gothic"/>
              <a:sym typeface="Century Gothic"/>
            </a:endParaRPr>
          </a:p>
        </p:txBody>
      </p:sp>
      <p:pic>
        <p:nvPicPr>
          <p:cNvPr id="342" name="Google Shape;342;p55"/>
          <p:cNvPicPr preferRelativeResize="0"/>
          <p:nvPr/>
        </p:nvPicPr>
        <p:blipFill>
          <a:blip r:embed="rId3">
            <a:alphaModFix/>
          </a:blip>
          <a:stretch>
            <a:fillRect/>
          </a:stretch>
        </p:blipFill>
        <p:spPr>
          <a:xfrm>
            <a:off x="4703000" y="882550"/>
            <a:ext cx="4328900" cy="21609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warn</a:t>
            </a:r>
            <a:endParaRPr b="1">
              <a:latin typeface="Century Gothic"/>
              <a:ea typeface="Century Gothic"/>
              <a:cs typeface="Century Gothic"/>
              <a:sym typeface="Century Gothic"/>
            </a:endParaRPr>
          </a:p>
        </p:txBody>
      </p:sp>
      <p:sp>
        <p:nvSpPr>
          <p:cNvPr id="348" name="Google Shape;348;p56"/>
          <p:cNvSpPr txBox="1"/>
          <p:nvPr>
            <p:ph idx="1" type="subTitle"/>
          </p:nvPr>
        </p:nvSpPr>
        <p:spPr>
          <a:xfrm>
            <a:off x="265500" y="2692450"/>
            <a:ext cx="4045200" cy="168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tell of a possible danger, to alert</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349" name="Google Shape;349;p56"/>
          <p:cNvPicPr preferRelativeResize="0"/>
          <p:nvPr/>
        </p:nvPicPr>
        <p:blipFill>
          <a:blip r:embed="rId3">
            <a:alphaModFix/>
          </a:blip>
          <a:stretch>
            <a:fillRect/>
          </a:stretch>
        </p:blipFill>
        <p:spPr>
          <a:xfrm>
            <a:off x="4806275" y="1028700"/>
            <a:ext cx="4133876" cy="23253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weather</a:t>
            </a:r>
            <a:endParaRPr b="1">
              <a:latin typeface="Century Gothic"/>
              <a:ea typeface="Century Gothic"/>
              <a:cs typeface="Century Gothic"/>
              <a:sym typeface="Century Gothic"/>
            </a:endParaRPr>
          </a:p>
        </p:txBody>
      </p:sp>
      <p:sp>
        <p:nvSpPr>
          <p:cNvPr id="355" name="Google Shape;355;p57"/>
          <p:cNvSpPr txBox="1"/>
          <p:nvPr>
            <p:ph idx="1" type="subTitle"/>
          </p:nvPr>
        </p:nvSpPr>
        <p:spPr>
          <a:xfrm>
            <a:off x="265500" y="2692450"/>
            <a:ext cx="4045200" cy="168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change, from being exposed to weather such as wind, rain, or sleet</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356" name="Google Shape;356;p57"/>
          <p:cNvPicPr preferRelativeResize="0"/>
          <p:nvPr/>
        </p:nvPicPr>
        <p:blipFill>
          <a:blip r:embed="rId3">
            <a:alphaModFix/>
          </a:blip>
          <a:stretch>
            <a:fillRect/>
          </a:stretch>
        </p:blipFill>
        <p:spPr>
          <a:xfrm>
            <a:off x="5324675" y="393775"/>
            <a:ext cx="2982775" cy="37284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weathering</a:t>
            </a:r>
            <a:endParaRPr b="1">
              <a:latin typeface="Century Gothic"/>
              <a:ea typeface="Century Gothic"/>
              <a:cs typeface="Century Gothic"/>
              <a:sym typeface="Century Gothic"/>
            </a:endParaRPr>
          </a:p>
        </p:txBody>
      </p:sp>
      <p:sp>
        <p:nvSpPr>
          <p:cNvPr id="362" name="Google Shape;362;p58"/>
          <p:cNvSpPr txBox="1"/>
          <p:nvPr>
            <p:ph idx="1" type="subTitle"/>
          </p:nvPr>
        </p:nvSpPr>
        <p:spPr>
          <a:xfrm>
            <a:off x="265500" y="2692450"/>
            <a:ext cx="4045200" cy="168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changes produced by exposure to weather</a:t>
            </a:r>
            <a:endParaRPr sz="1800">
              <a:solidFill>
                <a:schemeClr val="dk1"/>
              </a:solidFill>
              <a:latin typeface="Century Gothic"/>
              <a:ea typeface="Century Gothic"/>
              <a:cs typeface="Century Gothic"/>
              <a:sym typeface="Century Gothic"/>
            </a:endParaRPr>
          </a:p>
        </p:txBody>
      </p:sp>
      <p:pic>
        <p:nvPicPr>
          <p:cNvPr id="363" name="Google Shape;363;p58"/>
          <p:cNvPicPr preferRelativeResize="0"/>
          <p:nvPr/>
        </p:nvPicPr>
        <p:blipFill>
          <a:blip r:embed="rId3">
            <a:alphaModFix/>
          </a:blip>
          <a:stretch>
            <a:fillRect/>
          </a:stretch>
        </p:blipFill>
        <p:spPr>
          <a:xfrm>
            <a:off x="4823150" y="1089450"/>
            <a:ext cx="4045200" cy="260048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9"/>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6</a:t>
            </a:r>
            <a:endParaRPr sz="3300">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determine</a:t>
            </a:r>
            <a:endParaRPr b="1">
              <a:latin typeface="Century Gothic"/>
              <a:ea typeface="Century Gothic"/>
              <a:cs typeface="Century Gothic"/>
              <a:sym typeface="Century Gothic"/>
            </a:endParaRPr>
          </a:p>
        </p:txBody>
      </p:sp>
      <p:sp>
        <p:nvSpPr>
          <p:cNvPr id="374" name="Google Shape;374;p60"/>
          <p:cNvSpPr txBox="1"/>
          <p:nvPr>
            <p:ph idx="1" type="subTitle"/>
          </p:nvPr>
        </p:nvSpPr>
        <p:spPr>
          <a:xfrm>
            <a:off x="265500" y="2683575"/>
            <a:ext cx="4045200" cy="169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come to a conclusion</a:t>
            </a:r>
            <a:endParaRPr sz="1800">
              <a:solidFill>
                <a:srgbClr val="222222"/>
              </a:solidFill>
              <a:latin typeface="Century Gothic"/>
              <a:ea typeface="Century Gothic"/>
              <a:cs typeface="Century Gothic"/>
              <a:sym typeface="Century Gothic"/>
            </a:endParaRPr>
          </a:p>
        </p:txBody>
      </p:sp>
      <p:pic>
        <p:nvPicPr>
          <p:cNvPr id="375" name="Google Shape;375;p60"/>
          <p:cNvPicPr preferRelativeResize="0"/>
          <p:nvPr/>
        </p:nvPicPr>
        <p:blipFill>
          <a:blip r:embed="rId3">
            <a:alphaModFix/>
          </a:blip>
          <a:stretch>
            <a:fillRect/>
          </a:stretch>
        </p:blipFill>
        <p:spPr>
          <a:xfrm>
            <a:off x="4877775" y="1089450"/>
            <a:ext cx="3929100" cy="2200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expose</a:t>
            </a:r>
            <a:endParaRPr sz="2600">
              <a:latin typeface="Century Gothic"/>
              <a:ea typeface="Century Gothic"/>
              <a:cs typeface="Century Gothic"/>
              <a:sym typeface="Century Gothic"/>
            </a:endParaRPr>
          </a:p>
        </p:txBody>
      </p:sp>
      <p:sp>
        <p:nvSpPr>
          <p:cNvPr id="381" name="Google Shape;381;p61"/>
          <p:cNvSpPr txBox="1"/>
          <p:nvPr>
            <p:ph idx="1" type="subTitle"/>
          </p:nvPr>
        </p:nvSpPr>
        <p:spPr>
          <a:xfrm>
            <a:off x="265500" y="2748150"/>
            <a:ext cx="4045200" cy="163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222222"/>
                </a:solidFill>
                <a:latin typeface="Century Gothic"/>
                <a:ea typeface="Century Gothic"/>
                <a:cs typeface="Century Gothic"/>
                <a:sym typeface="Century Gothic"/>
              </a:rPr>
              <a:t>to uncover</a:t>
            </a:r>
            <a:endParaRPr sz="1800">
              <a:solidFill>
                <a:schemeClr val="dk1"/>
              </a:solidFill>
              <a:latin typeface="Century Gothic"/>
              <a:ea typeface="Century Gothic"/>
              <a:cs typeface="Century Gothic"/>
              <a:sym typeface="Century Gothic"/>
            </a:endParaRPr>
          </a:p>
        </p:txBody>
      </p:sp>
      <p:pic>
        <p:nvPicPr>
          <p:cNvPr id="382" name="Google Shape;382;p61"/>
          <p:cNvPicPr preferRelativeResize="0"/>
          <p:nvPr/>
        </p:nvPicPr>
        <p:blipFill>
          <a:blip r:embed="rId3">
            <a:alphaModFix/>
          </a:blip>
          <a:stretch>
            <a:fillRect/>
          </a:stretch>
        </p:blipFill>
        <p:spPr>
          <a:xfrm>
            <a:off x="4958950" y="1089450"/>
            <a:ext cx="3832875" cy="22546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feature</a:t>
            </a:r>
            <a:endParaRPr b="1">
              <a:latin typeface="Century Gothic"/>
              <a:ea typeface="Century Gothic"/>
              <a:cs typeface="Century Gothic"/>
              <a:sym typeface="Century Gothic"/>
            </a:endParaRPr>
          </a:p>
        </p:txBody>
      </p:sp>
      <p:sp>
        <p:nvSpPr>
          <p:cNvPr id="80" name="Google Shape;80;p17"/>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 part or quality of something</a:t>
            </a:r>
            <a:endParaRPr sz="1800">
              <a:solidFill>
                <a:srgbClr val="222222"/>
              </a:solidFill>
              <a:latin typeface="Century Gothic"/>
              <a:ea typeface="Century Gothic"/>
              <a:cs typeface="Century Gothic"/>
              <a:sym typeface="Century Gothic"/>
            </a:endParaRPr>
          </a:p>
        </p:txBody>
      </p:sp>
      <p:pic>
        <p:nvPicPr>
          <p:cNvPr id="81" name="Google Shape;81;p17"/>
          <p:cNvPicPr preferRelativeResize="0"/>
          <p:nvPr/>
        </p:nvPicPr>
        <p:blipFill>
          <a:blip r:embed="rId3">
            <a:alphaModFix/>
          </a:blip>
          <a:stretch>
            <a:fillRect/>
          </a:stretch>
        </p:blipFill>
        <p:spPr>
          <a:xfrm>
            <a:off x="4968400" y="1089450"/>
            <a:ext cx="3856750" cy="25677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interact</a:t>
            </a:r>
            <a:endParaRPr b="1">
              <a:latin typeface="Century Gothic"/>
              <a:ea typeface="Century Gothic"/>
              <a:cs typeface="Century Gothic"/>
              <a:sym typeface="Century Gothic"/>
            </a:endParaRPr>
          </a:p>
        </p:txBody>
      </p:sp>
      <p:sp>
        <p:nvSpPr>
          <p:cNvPr id="388" name="Google Shape;388;p62"/>
          <p:cNvSpPr txBox="1"/>
          <p:nvPr>
            <p:ph idx="1" type="subTitle"/>
          </p:nvPr>
        </p:nvSpPr>
        <p:spPr>
          <a:xfrm>
            <a:off x="265500" y="2673875"/>
            <a:ext cx="4045200" cy="170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highlight>
                  <a:srgbClr val="FFFFFF"/>
                </a:highlight>
                <a:latin typeface="Century Gothic"/>
                <a:ea typeface="Century Gothic"/>
                <a:cs typeface="Century Gothic"/>
                <a:sym typeface="Century Gothic"/>
              </a:rPr>
              <a:t>verb</a:t>
            </a:r>
            <a:endParaRPr sz="1800">
              <a:solidFill>
                <a:srgbClr val="666666"/>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to </a:t>
            </a:r>
            <a:r>
              <a:rPr lang="en" sz="1800">
                <a:solidFill>
                  <a:schemeClr val="dk1"/>
                </a:solidFill>
                <a:latin typeface="Century Gothic"/>
                <a:ea typeface="Century Gothic"/>
                <a:cs typeface="Century Gothic"/>
                <a:sym typeface="Century Gothic"/>
              </a:rPr>
              <a:t>have an effect on or change one another</a:t>
            </a:r>
            <a:endParaRPr sz="1800">
              <a:solidFill>
                <a:srgbClr val="000000"/>
              </a:solidFill>
              <a:latin typeface="Century Gothic"/>
              <a:ea typeface="Century Gothic"/>
              <a:cs typeface="Century Gothic"/>
              <a:sym typeface="Century Gothic"/>
            </a:endParaRPr>
          </a:p>
        </p:txBody>
      </p:sp>
      <p:pic>
        <p:nvPicPr>
          <p:cNvPr id="389" name="Google Shape;389;p62"/>
          <p:cNvPicPr preferRelativeResize="0"/>
          <p:nvPr/>
        </p:nvPicPr>
        <p:blipFill>
          <a:blip r:embed="rId3">
            <a:alphaModFix/>
          </a:blip>
          <a:stretch>
            <a:fillRect/>
          </a:stretch>
        </p:blipFill>
        <p:spPr>
          <a:xfrm>
            <a:off x="4897625" y="1089450"/>
            <a:ext cx="4045199" cy="227838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63"/>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Century Gothic"/>
                <a:ea typeface="Century Gothic"/>
                <a:cs typeface="Century Gothic"/>
                <a:sym typeface="Century Gothic"/>
              </a:rPr>
              <a:t>preserve</a:t>
            </a:r>
            <a:endParaRPr b="1">
              <a:latin typeface="Century Gothic"/>
              <a:ea typeface="Century Gothic"/>
              <a:cs typeface="Century Gothic"/>
              <a:sym typeface="Century Gothic"/>
            </a:endParaRPr>
          </a:p>
        </p:txBody>
      </p:sp>
      <p:sp>
        <p:nvSpPr>
          <p:cNvPr id="395" name="Google Shape;395;p63"/>
          <p:cNvSpPr txBox="1"/>
          <p:nvPr>
            <p:ph idx="1" type="subTitle"/>
          </p:nvPr>
        </p:nvSpPr>
        <p:spPr>
          <a:xfrm>
            <a:off x="265500" y="2711025"/>
            <a:ext cx="4045200" cy="166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None/>
            </a:pPr>
            <a:r>
              <a:rPr lang="en" sz="1800">
                <a:solidFill>
                  <a:schemeClr val="dk1"/>
                </a:solidFill>
                <a:latin typeface="Century Gothic"/>
                <a:ea typeface="Century Gothic"/>
                <a:cs typeface="Century Gothic"/>
                <a:sym typeface="Century Gothic"/>
              </a:rPr>
              <a:t>to keep safe from harm or loss</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396" name="Google Shape;396;p63"/>
          <p:cNvPicPr preferRelativeResize="0"/>
          <p:nvPr/>
        </p:nvPicPr>
        <p:blipFill>
          <a:blip r:embed="rId3">
            <a:alphaModFix/>
          </a:blip>
          <a:stretch>
            <a:fillRect/>
          </a:stretch>
        </p:blipFill>
        <p:spPr>
          <a:xfrm>
            <a:off x="4863850" y="1089450"/>
            <a:ext cx="3920550" cy="2213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4"/>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remove</a:t>
            </a:r>
            <a:endParaRPr sz="2600">
              <a:latin typeface="Century Gothic"/>
              <a:ea typeface="Century Gothic"/>
              <a:cs typeface="Century Gothic"/>
              <a:sym typeface="Century Gothic"/>
            </a:endParaRPr>
          </a:p>
        </p:txBody>
      </p:sp>
      <p:sp>
        <p:nvSpPr>
          <p:cNvPr id="402" name="Google Shape;402;p64"/>
          <p:cNvSpPr txBox="1"/>
          <p:nvPr>
            <p:ph idx="1" type="subTitle"/>
          </p:nvPr>
        </p:nvSpPr>
        <p:spPr>
          <a:xfrm>
            <a:off x="265500" y="2729575"/>
            <a:ext cx="4045200" cy="164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take away</a:t>
            </a:r>
            <a:endParaRPr sz="1800">
              <a:solidFill>
                <a:schemeClr val="dk1"/>
              </a:solidFill>
              <a:latin typeface="Century Gothic"/>
              <a:ea typeface="Century Gothic"/>
              <a:cs typeface="Century Gothic"/>
              <a:sym typeface="Century Gothic"/>
            </a:endParaRPr>
          </a:p>
        </p:txBody>
      </p:sp>
      <p:pic>
        <p:nvPicPr>
          <p:cNvPr id="403" name="Google Shape;403;p64"/>
          <p:cNvPicPr preferRelativeResize="0"/>
          <p:nvPr/>
        </p:nvPicPr>
        <p:blipFill>
          <a:blip r:embed="rId3">
            <a:alphaModFix/>
          </a:blip>
          <a:stretch>
            <a:fillRect/>
          </a:stretch>
        </p:blipFill>
        <p:spPr>
          <a:xfrm>
            <a:off x="5008850" y="311075"/>
            <a:ext cx="2218717" cy="1482300"/>
          </a:xfrm>
          <a:prstGeom prst="rect">
            <a:avLst/>
          </a:prstGeom>
          <a:noFill/>
          <a:ln>
            <a:noFill/>
          </a:ln>
        </p:spPr>
      </p:pic>
      <p:pic>
        <p:nvPicPr>
          <p:cNvPr id="404" name="Google Shape;404;p64"/>
          <p:cNvPicPr preferRelativeResize="0"/>
          <p:nvPr/>
        </p:nvPicPr>
        <p:blipFill>
          <a:blip r:embed="rId4">
            <a:alphaModFix/>
          </a:blip>
          <a:stretch>
            <a:fillRect/>
          </a:stretch>
        </p:blipFill>
        <p:spPr>
          <a:xfrm>
            <a:off x="5008850" y="2135650"/>
            <a:ext cx="3740899" cy="24927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shape</a:t>
            </a:r>
            <a:endParaRPr b="1">
              <a:latin typeface="Century Gothic"/>
              <a:ea typeface="Century Gothic"/>
              <a:cs typeface="Century Gothic"/>
              <a:sym typeface="Century Gothic"/>
            </a:endParaRPr>
          </a:p>
        </p:txBody>
      </p:sp>
      <p:sp>
        <p:nvSpPr>
          <p:cNvPr id="410" name="Google Shape;410;p65"/>
          <p:cNvSpPr txBox="1"/>
          <p:nvPr>
            <p:ph idx="1" type="subTitle"/>
          </p:nvPr>
        </p:nvSpPr>
        <p:spPr>
          <a:xfrm>
            <a:off x="265500" y="2692450"/>
            <a:ext cx="4045200" cy="168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give a certain form or shape to, to mold</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411" name="Google Shape;411;p65"/>
          <p:cNvPicPr preferRelativeResize="0"/>
          <p:nvPr/>
        </p:nvPicPr>
        <p:blipFill>
          <a:blip r:embed="rId3">
            <a:alphaModFix/>
          </a:blip>
          <a:stretch>
            <a:fillRect/>
          </a:stretch>
        </p:blipFill>
        <p:spPr>
          <a:xfrm>
            <a:off x="5438175" y="810575"/>
            <a:ext cx="3018275" cy="30182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soak</a:t>
            </a:r>
            <a:endParaRPr b="1">
              <a:latin typeface="Century Gothic"/>
              <a:ea typeface="Century Gothic"/>
              <a:cs typeface="Century Gothic"/>
              <a:sym typeface="Century Gothic"/>
            </a:endParaRPr>
          </a:p>
        </p:txBody>
      </p:sp>
      <p:sp>
        <p:nvSpPr>
          <p:cNvPr id="417" name="Google Shape;417;p66"/>
          <p:cNvSpPr txBox="1"/>
          <p:nvPr>
            <p:ph idx="1" type="subTitle"/>
          </p:nvPr>
        </p:nvSpPr>
        <p:spPr>
          <a:xfrm>
            <a:off x="265500" y="2692450"/>
            <a:ext cx="4045200" cy="168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make completely wet</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418" name="Google Shape;418;p66"/>
          <p:cNvPicPr preferRelativeResize="0"/>
          <p:nvPr/>
        </p:nvPicPr>
        <p:blipFill rotWithShape="1">
          <a:blip r:embed="rId3">
            <a:alphaModFix/>
          </a:blip>
          <a:srcRect b="0" l="8515" r="16126" t="0"/>
          <a:stretch/>
        </p:blipFill>
        <p:spPr>
          <a:xfrm>
            <a:off x="5263100" y="464750"/>
            <a:ext cx="3412750" cy="2106999"/>
          </a:xfrm>
          <a:prstGeom prst="rect">
            <a:avLst/>
          </a:prstGeom>
          <a:noFill/>
          <a:ln>
            <a:noFill/>
          </a:ln>
        </p:spPr>
      </p:pic>
      <p:pic>
        <p:nvPicPr>
          <p:cNvPr id="419" name="Google Shape;419;p66"/>
          <p:cNvPicPr preferRelativeResize="0"/>
          <p:nvPr/>
        </p:nvPicPr>
        <p:blipFill>
          <a:blip r:embed="rId4">
            <a:alphaModFix/>
          </a:blip>
          <a:stretch>
            <a:fillRect/>
          </a:stretch>
        </p:blipFill>
        <p:spPr>
          <a:xfrm>
            <a:off x="5858175" y="2812250"/>
            <a:ext cx="2222600" cy="16669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7"/>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uninhabited</a:t>
            </a:r>
            <a:endParaRPr b="1">
              <a:latin typeface="Century Gothic"/>
              <a:ea typeface="Century Gothic"/>
              <a:cs typeface="Century Gothic"/>
              <a:sym typeface="Century Gothic"/>
            </a:endParaRPr>
          </a:p>
        </p:txBody>
      </p:sp>
      <p:sp>
        <p:nvSpPr>
          <p:cNvPr id="425" name="Google Shape;425;p67"/>
          <p:cNvSpPr txBox="1"/>
          <p:nvPr>
            <p:ph idx="1" type="subTitle"/>
          </p:nvPr>
        </p:nvSpPr>
        <p:spPr>
          <a:xfrm>
            <a:off x="265500" y="2692450"/>
            <a:ext cx="4045200" cy="168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not lived in</a:t>
            </a:r>
            <a:endParaRPr sz="1800">
              <a:solidFill>
                <a:schemeClr val="dk1"/>
              </a:solidFill>
              <a:latin typeface="Century Gothic"/>
              <a:ea typeface="Century Gothic"/>
              <a:cs typeface="Century Gothic"/>
              <a:sym typeface="Century Gothic"/>
            </a:endParaRPr>
          </a:p>
        </p:txBody>
      </p:sp>
      <p:pic>
        <p:nvPicPr>
          <p:cNvPr id="426" name="Google Shape;426;p67"/>
          <p:cNvPicPr preferRelativeResize="0"/>
          <p:nvPr/>
        </p:nvPicPr>
        <p:blipFill>
          <a:blip r:embed="rId3">
            <a:alphaModFix/>
          </a:blip>
          <a:stretch>
            <a:fillRect/>
          </a:stretch>
        </p:blipFill>
        <p:spPr>
          <a:xfrm>
            <a:off x="4987830" y="847788"/>
            <a:ext cx="3731120" cy="29907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8"/>
          <p:cNvSpPr txBox="1"/>
          <p:nvPr>
            <p:ph type="ctrTitle"/>
          </p:nvPr>
        </p:nvSpPr>
        <p:spPr>
          <a:xfrm>
            <a:off x="311700" y="744575"/>
            <a:ext cx="8520600" cy="261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entury Gothic"/>
                <a:ea typeface="Century Gothic"/>
                <a:cs typeface="Century Gothic"/>
                <a:sym typeface="Century Gothic"/>
              </a:rPr>
              <a:t>Weekly Words</a:t>
            </a:r>
            <a:endParaRPr>
              <a:latin typeface="Century Gothic"/>
              <a:ea typeface="Century Gothic"/>
              <a:cs typeface="Century Gothic"/>
              <a:sym typeface="Century Gothic"/>
            </a:endParaRPr>
          </a:p>
          <a:p>
            <a:pPr indent="0" lvl="0" marL="0" rtl="0" algn="ctr">
              <a:spcBef>
                <a:spcPts val="0"/>
              </a:spcBef>
              <a:spcAft>
                <a:spcPts val="0"/>
              </a:spcAft>
              <a:buNone/>
            </a:pPr>
            <a:r>
              <a:t/>
            </a:r>
            <a:endParaRPr sz="3300">
              <a:latin typeface="Century Gothic"/>
              <a:ea typeface="Century Gothic"/>
              <a:cs typeface="Century Gothic"/>
              <a:sym typeface="Century Gothic"/>
            </a:endParaRPr>
          </a:p>
          <a:p>
            <a:pPr indent="0" lvl="0" marL="0" rtl="0" algn="ctr">
              <a:spcBef>
                <a:spcPts val="0"/>
              </a:spcBef>
              <a:spcAft>
                <a:spcPts val="0"/>
              </a:spcAft>
              <a:buNone/>
            </a:pPr>
            <a:r>
              <a:rPr lang="en" sz="3300">
                <a:latin typeface="Century Gothic"/>
                <a:ea typeface="Century Gothic"/>
                <a:cs typeface="Century Gothic"/>
                <a:sym typeface="Century Gothic"/>
              </a:rPr>
              <a:t>Unit 2, Week 7</a:t>
            </a:r>
            <a:endParaRPr sz="3300">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evaluate</a:t>
            </a:r>
            <a:endParaRPr sz="2600">
              <a:latin typeface="Century Gothic"/>
              <a:ea typeface="Century Gothic"/>
              <a:cs typeface="Century Gothic"/>
              <a:sym typeface="Century Gothic"/>
            </a:endParaRPr>
          </a:p>
        </p:txBody>
      </p:sp>
      <p:sp>
        <p:nvSpPr>
          <p:cNvPr id="437" name="Google Shape;437;p69"/>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judge the value of</a:t>
            </a:r>
            <a:endParaRPr sz="1800">
              <a:solidFill>
                <a:schemeClr val="dk1"/>
              </a:solidFill>
              <a:latin typeface="Century Gothic"/>
              <a:ea typeface="Century Gothic"/>
              <a:cs typeface="Century Gothic"/>
              <a:sym typeface="Century Gothic"/>
            </a:endParaRPr>
          </a:p>
        </p:txBody>
      </p:sp>
      <p:pic>
        <p:nvPicPr>
          <p:cNvPr id="438" name="Google Shape;438;p69"/>
          <p:cNvPicPr preferRelativeResize="0"/>
          <p:nvPr/>
        </p:nvPicPr>
        <p:blipFill>
          <a:blip r:embed="rId3">
            <a:alphaModFix/>
          </a:blip>
          <a:stretch>
            <a:fillRect/>
          </a:stretch>
        </p:blipFill>
        <p:spPr>
          <a:xfrm>
            <a:off x="4845550" y="1089450"/>
            <a:ext cx="4146049" cy="23345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latin typeface="Century Gothic"/>
                <a:ea typeface="Century Gothic"/>
                <a:cs typeface="Century Gothic"/>
                <a:sym typeface="Century Gothic"/>
              </a:rPr>
              <a:t>intervene</a:t>
            </a:r>
            <a:endParaRPr b="1">
              <a:latin typeface="Century Gothic"/>
              <a:ea typeface="Century Gothic"/>
              <a:cs typeface="Century Gothic"/>
              <a:sym typeface="Century Gothic"/>
            </a:endParaRPr>
          </a:p>
        </p:txBody>
      </p:sp>
      <p:sp>
        <p:nvSpPr>
          <p:cNvPr id="444" name="Google Shape;444;p70"/>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become involved in something to change what happens</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descr="Intervention" id="445" name="Google Shape;445;p70"/>
          <p:cNvPicPr preferRelativeResize="0"/>
          <p:nvPr/>
        </p:nvPicPr>
        <p:blipFill>
          <a:blip r:embed="rId3">
            <a:alphaModFix/>
          </a:blip>
          <a:stretch>
            <a:fillRect/>
          </a:stretch>
        </p:blipFill>
        <p:spPr>
          <a:xfrm>
            <a:off x="4874075" y="1089462"/>
            <a:ext cx="4045201" cy="248933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propose</a:t>
            </a:r>
            <a:endParaRPr b="1">
              <a:latin typeface="Century Gothic"/>
              <a:ea typeface="Century Gothic"/>
              <a:cs typeface="Century Gothic"/>
              <a:sym typeface="Century Gothic"/>
            </a:endParaRPr>
          </a:p>
        </p:txBody>
      </p:sp>
      <p:sp>
        <p:nvSpPr>
          <p:cNvPr id="451" name="Google Shape;451;p71"/>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000000"/>
              </a:solidFill>
              <a:highlight>
                <a:srgbClr val="FFFFFF"/>
              </a:highlight>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000000"/>
                </a:solidFill>
                <a:highlight>
                  <a:srgbClr val="FFFFFF"/>
                </a:highlight>
                <a:latin typeface="Century Gothic"/>
                <a:ea typeface="Century Gothic"/>
                <a:cs typeface="Century Gothic"/>
                <a:sym typeface="Century Gothic"/>
              </a:rPr>
              <a:t>to put forward an idea for others to consider</a:t>
            </a:r>
            <a:endParaRPr sz="1800">
              <a:solidFill>
                <a:srgbClr val="000000"/>
              </a:solidFill>
              <a:latin typeface="Century Gothic"/>
              <a:ea typeface="Century Gothic"/>
              <a:cs typeface="Century Gothic"/>
              <a:sym typeface="Century Gothic"/>
            </a:endParaRPr>
          </a:p>
        </p:txBody>
      </p:sp>
      <p:pic>
        <p:nvPicPr>
          <p:cNvPr descr="Leap Year Proposal: Girls propose a guy today and if he refuses he gifts  you a gown, 12 gloves! | India.com" id="452" name="Google Shape;452;p71"/>
          <p:cNvPicPr preferRelativeResize="0"/>
          <p:nvPr/>
        </p:nvPicPr>
        <p:blipFill rotWithShape="1">
          <a:blip r:embed="rId3">
            <a:alphaModFix/>
          </a:blip>
          <a:srcRect b="0" l="16787" r="15713" t="0"/>
          <a:stretch/>
        </p:blipFill>
        <p:spPr>
          <a:xfrm>
            <a:off x="4815050" y="1074725"/>
            <a:ext cx="1959675" cy="1935473"/>
          </a:xfrm>
          <a:prstGeom prst="rect">
            <a:avLst/>
          </a:prstGeom>
          <a:noFill/>
          <a:ln>
            <a:noFill/>
          </a:ln>
        </p:spPr>
      </p:pic>
      <p:pic>
        <p:nvPicPr>
          <p:cNvPr id="453" name="Google Shape;453;p71"/>
          <p:cNvPicPr preferRelativeResize="0"/>
          <p:nvPr/>
        </p:nvPicPr>
        <p:blipFill>
          <a:blip r:embed="rId4">
            <a:alphaModFix/>
          </a:blip>
          <a:stretch>
            <a:fillRect/>
          </a:stretch>
        </p:blipFill>
        <p:spPr>
          <a:xfrm>
            <a:off x="6927650" y="1063376"/>
            <a:ext cx="1959675" cy="1959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raised</a:t>
            </a:r>
            <a:endParaRPr b="1">
              <a:latin typeface="Century Gothic"/>
              <a:ea typeface="Century Gothic"/>
              <a:cs typeface="Century Gothic"/>
              <a:sym typeface="Century Gothic"/>
            </a:endParaRPr>
          </a:p>
        </p:txBody>
      </p:sp>
      <p:sp>
        <p:nvSpPr>
          <p:cNvPr id="87" name="Google Shape;87;p18"/>
          <p:cNvSpPr txBox="1"/>
          <p:nvPr>
            <p:ph idx="1" type="subTitle"/>
          </p:nvPr>
        </p:nvSpPr>
        <p:spPr>
          <a:xfrm>
            <a:off x="265500" y="2672925"/>
            <a:ext cx="4045200" cy="170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elevated</a:t>
            </a:r>
            <a:endParaRPr sz="1800">
              <a:solidFill>
                <a:srgbClr val="222222"/>
              </a:solidFill>
              <a:latin typeface="Century Gothic"/>
              <a:ea typeface="Century Gothic"/>
              <a:cs typeface="Century Gothic"/>
              <a:sym typeface="Century Gothic"/>
            </a:endParaRPr>
          </a:p>
        </p:txBody>
      </p:sp>
      <p:pic>
        <p:nvPicPr>
          <p:cNvPr id="88" name="Google Shape;88;p18"/>
          <p:cNvPicPr preferRelativeResize="0"/>
          <p:nvPr/>
        </p:nvPicPr>
        <p:blipFill rotWithShape="1">
          <a:blip r:embed="rId3">
            <a:alphaModFix/>
          </a:blip>
          <a:srcRect b="5727" l="18902" r="16385" t="14394"/>
          <a:stretch/>
        </p:blipFill>
        <p:spPr>
          <a:xfrm>
            <a:off x="5473750" y="639700"/>
            <a:ext cx="2810000" cy="3491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2"/>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protect</a:t>
            </a:r>
            <a:endParaRPr b="1">
              <a:latin typeface="Century Gothic"/>
              <a:ea typeface="Century Gothic"/>
              <a:cs typeface="Century Gothic"/>
              <a:sym typeface="Century Gothic"/>
            </a:endParaRPr>
          </a:p>
        </p:txBody>
      </p:sp>
      <p:sp>
        <p:nvSpPr>
          <p:cNvPr id="459" name="Google Shape;459;p72"/>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keep safe from harm</a:t>
            </a:r>
            <a:endParaRPr b="1" sz="1800">
              <a:solidFill>
                <a:srgbClr val="4A86E8"/>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460" name="Google Shape;460;p72"/>
          <p:cNvSpPr txBox="1"/>
          <p:nvPr/>
        </p:nvSpPr>
        <p:spPr>
          <a:xfrm>
            <a:off x="6980750" y="2878425"/>
            <a:ext cx="1322400" cy="10638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61" name="Google Shape;461;p72"/>
          <p:cNvPicPr preferRelativeResize="0"/>
          <p:nvPr/>
        </p:nvPicPr>
        <p:blipFill>
          <a:blip r:embed="rId3">
            <a:alphaModFix/>
          </a:blip>
          <a:stretch>
            <a:fillRect/>
          </a:stretch>
        </p:blipFill>
        <p:spPr>
          <a:xfrm>
            <a:off x="4890350" y="1089450"/>
            <a:ext cx="4018958" cy="2573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3"/>
          <p:cNvSpPr txBox="1"/>
          <p:nvPr>
            <p:ph type="title"/>
          </p:nvPr>
        </p:nvSpPr>
        <p:spPr>
          <a:xfrm>
            <a:off x="265500" y="1166500"/>
            <a:ext cx="4045200" cy="160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recommend </a:t>
            </a:r>
            <a:endParaRPr b="1" sz="3800">
              <a:latin typeface="Century Gothic"/>
              <a:ea typeface="Century Gothic"/>
              <a:cs typeface="Century Gothic"/>
              <a:sym typeface="Century Gothic"/>
            </a:endParaRPr>
          </a:p>
          <a:p>
            <a:pPr indent="0" lvl="0" marL="0" rtl="0" algn="ctr">
              <a:spcBef>
                <a:spcPts val="0"/>
              </a:spcBef>
              <a:spcAft>
                <a:spcPts val="0"/>
              </a:spcAft>
              <a:buNone/>
            </a:pPr>
            <a:r>
              <a:t/>
            </a:r>
            <a:endParaRPr sz="2600">
              <a:latin typeface="Century Gothic"/>
              <a:ea typeface="Century Gothic"/>
              <a:cs typeface="Century Gothic"/>
              <a:sym typeface="Century Gothic"/>
            </a:endParaRPr>
          </a:p>
        </p:txBody>
      </p:sp>
      <p:sp>
        <p:nvSpPr>
          <p:cNvPr id="467" name="Google Shape;467;p73"/>
          <p:cNvSpPr txBox="1"/>
          <p:nvPr>
            <p:ph idx="1" type="subTitle"/>
          </p:nvPr>
        </p:nvSpPr>
        <p:spPr>
          <a:xfrm>
            <a:off x="265500" y="2985925"/>
            <a:ext cx="4045200" cy="16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suggest,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present as a good idea</a:t>
            </a:r>
            <a:endParaRPr sz="1800">
              <a:solidFill>
                <a:schemeClr val="dk1"/>
              </a:solidFill>
              <a:latin typeface="Century Gothic"/>
              <a:ea typeface="Century Gothic"/>
              <a:cs typeface="Century Gothic"/>
              <a:sym typeface="Century Gothic"/>
            </a:endParaRPr>
          </a:p>
        </p:txBody>
      </p:sp>
      <p:pic>
        <p:nvPicPr>
          <p:cNvPr id="468" name="Google Shape;468;p73"/>
          <p:cNvPicPr preferRelativeResize="0"/>
          <p:nvPr/>
        </p:nvPicPr>
        <p:blipFill rotWithShape="1">
          <a:blip r:embed="rId3">
            <a:alphaModFix/>
          </a:blip>
          <a:srcRect b="0" l="0" r="32263" t="0"/>
          <a:stretch/>
        </p:blipFill>
        <p:spPr>
          <a:xfrm>
            <a:off x="5258775" y="720750"/>
            <a:ext cx="3067450" cy="301782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4"/>
          <p:cNvSpPr txBox="1"/>
          <p:nvPr>
            <p:ph type="title"/>
          </p:nvPr>
        </p:nvSpPr>
        <p:spPr>
          <a:xfrm>
            <a:off x="265500" y="1272450"/>
            <a:ext cx="4045200" cy="1299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latin typeface="Century Gothic"/>
                <a:ea typeface="Century Gothic"/>
                <a:cs typeface="Century Gothic"/>
                <a:sym typeface="Century Gothic"/>
              </a:rPr>
              <a:t>recommendation</a:t>
            </a:r>
            <a:r>
              <a:rPr b="1" lang="en">
                <a:latin typeface="Century Gothic"/>
                <a:ea typeface="Century Gothic"/>
                <a:cs typeface="Century Gothic"/>
                <a:sym typeface="Century Gothic"/>
              </a:rPr>
              <a:t> </a:t>
            </a:r>
            <a:endParaRPr sz="2600">
              <a:latin typeface="Century Gothic"/>
              <a:ea typeface="Century Gothic"/>
              <a:cs typeface="Century Gothic"/>
              <a:sym typeface="Century Gothic"/>
            </a:endParaRPr>
          </a:p>
        </p:txBody>
      </p:sp>
      <p:sp>
        <p:nvSpPr>
          <p:cNvPr id="474" name="Google Shape;474;p74"/>
          <p:cNvSpPr txBox="1"/>
          <p:nvPr>
            <p:ph idx="1" type="subTitle"/>
          </p:nvPr>
        </p:nvSpPr>
        <p:spPr>
          <a:xfrm>
            <a:off x="265500" y="3005175"/>
            <a:ext cx="4045200" cy="169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chemeClr val="dk1"/>
              </a:solidFill>
              <a:latin typeface="Century Gothic"/>
              <a:ea typeface="Century Gothic"/>
              <a:cs typeface="Century Gothic"/>
              <a:sym typeface="Century Gothic"/>
            </a:endParaRPr>
          </a:p>
          <a:p>
            <a:pPr indent="0" lvl="0" marL="0" rtl="0" algn="l">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suggestion</a:t>
            </a:r>
            <a:endParaRPr sz="1800">
              <a:solidFill>
                <a:schemeClr val="dk1"/>
              </a:solidFill>
              <a:latin typeface="Century Gothic"/>
              <a:ea typeface="Century Gothic"/>
              <a:cs typeface="Century Gothic"/>
              <a:sym typeface="Century Gothic"/>
            </a:endParaRPr>
          </a:p>
        </p:txBody>
      </p:sp>
      <p:pic>
        <p:nvPicPr>
          <p:cNvPr id="475" name="Google Shape;475;p74"/>
          <p:cNvPicPr preferRelativeResize="0"/>
          <p:nvPr/>
        </p:nvPicPr>
        <p:blipFill>
          <a:blip r:embed="rId3">
            <a:alphaModFix/>
          </a:blip>
          <a:stretch>
            <a:fillRect/>
          </a:stretch>
        </p:blipFill>
        <p:spPr>
          <a:xfrm>
            <a:off x="4836725" y="516238"/>
            <a:ext cx="4138749" cy="38062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75"/>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respond</a:t>
            </a:r>
            <a:endParaRPr sz="2600">
              <a:latin typeface="Century Gothic"/>
              <a:ea typeface="Century Gothic"/>
              <a:cs typeface="Century Gothic"/>
              <a:sym typeface="Century Gothic"/>
            </a:endParaRPr>
          </a:p>
        </p:txBody>
      </p:sp>
      <p:sp>
        <p:nvSpPr>
          <p:cNvPr id="481" name="Google Shape;481;p75"/>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rgbClr val="222222"/>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rgbClr val="222222"/>
                </a:solidFill>
                <a:latin typeface="Century Gothic"/>
                <a:ea typeface="Century Gothic"/>
                <a:cs typeface="Century Gothic"/>
                <a:sym typeface="Century Gothic"/>
              </a:rPr>
              <a:t>to </a:t>
            </a:r>
            <a:r>
              <a:rPr lang="en" sz="1800">
                <a:solidFill>
                  <a:schemeClr val="dk1"/>
                </a:solidFill>
                <a:latin typeface="Century Gothic"/>
                <a:ea typeface="Century Gothic"/>
                <a:cs typeface="Century Gothic"/>
                <a:sym typeface="Century Gothic"/>
              </a:rPr>
              <a:t>do something as a reaction to something else</a:t>
            </a:r>
            <a:endParaRPr sz="1800">
              <a:solidFill>
                <a:schemeClr val="dk1"/>
              </a:solidFill>
              <a:latin typeface="Century Gothic"/>
              <a:ea typeface="Century Gothic"/>
              <a:cs typeface="Century Gothic"/>
              <a:sym typeface="Century Gothic"/>
            </a:endParaRPr>
          </a:p>
        </p:txBody>
      </p:sp>
      <p:pic>
        <p:nvPicPr>
          <p:cNvPr id="482" name="Google Shape;482;p75"/>
          <p:cNvPicPr preferRelativeResize="0"/>
          <p:nvPr/>
        </p:nvPicPr>
        <p:blipFill>
          <a:blip r:embed="rId3">
            <a:alphaModFix/>
          </a:blip>
          <a:stretch>
            <a:fillRect/>
          </a:stretch>
        </p:blipFill>
        <p:spPr>
          <a:xfrm>
            <a:off x="5114692" y="1013250"/>
            <a:ext cx="3658034" cy="274352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6"/>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restore</a:t>
            </a:r>
            <a:endParaRPr b="1">
              <a:latin typeface="Century Gothic"/>
              <a:ea typeface="Century Gothic"/>
              <a:cs typeface="Century Gothic"/>
              <a:sym typeface="Century Gothic"/>
            </a:endParaRPr>
          </a:p>
        </p:txBody>
      </p:sp>
      <p:sp>
        <p:nvSpPr>
          <p:cNvPr id="488" name="Google Shape;488;p76"/>
          <p:cNvSpPr txBox="1"/>
          <p:nvPr>
            <p:ph idx="1" type="subTitle"/>
          </p:nvPr>
        </p:nvSpPr>
        <p:spPr>
          <a:xfrm>
            <a:off x="265500" y="2895925"/>
            <a:ext cx="4045200" cy="148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to return something to the way it used to be</a:t>
            </a:r>
            <a:endParaRPr sz="1800">
              <a:solidFill>
                <a:schemeClr val="dk1"/>
              </a:solidFill>
              <a:latin typeface="Century Gothic"/>
              <a:ea typeface="Century Gothic"/>
              <a:cs typeface="Century Gothic"/>
              <a:sym typeface="Century Gothic"/>
            </a:endParaRPr>
          </a:p>
        </p:txBody>
      </p:sp>
      <p:pic>
        <p:nvPicPr>
          <p:cNvPr descr="How to Restore Old Buildings - Rowie Walker" id="489" name="Google Shape;489;p76"/>
          <p:cNvPicPr preferRelativeResize="0"/>
          <p:nvPr/>
        </p:nvPicPr>
        <p:blipFill rotWithShape="1">
          <a:blip r:embed="rId3">
            <a:alphaModFix/>
          </a:blip>
          <a:srcRect b="0" l="0" r="50161" t="0"/>
          <a:stretch/>
        </p:blipFill>
        <p:spPr>
          <a:xfrm>
            <a:off x="4822225" y="204575"/>
            <a:ext cx="2439725" cy="2077375"/>
          </a:xfrm>
          <a:prstGeom prst="rect">
            <a:avLst/>
          </a:prstGeom>
          <a:noFill/>
          <a:ln>
            <a:noFill/>
          </a:ln>
        </p:spPr>
      </p:pic>
      <p:pic>
        <p:nvPicPr>
          <p:cNvPr descr="How to Restore Old Buildings - Rowie Walker" id="490" name="Google Shape;490;p76"/>
          <p:cNvPicPr preferRelativeResize="0"/>
          <p:nvPr/>
        </p:nvPicPr>
        <p:blipFill rotWithShape="1">
          <a:blip r:embed="rId3">
            <a:alphaModFix/>
          </a:blip>
          <a:srcRect b="0" l="50161" r="0" t="0"/>
          <a:stretch/>
        </p:blipFill>
        <p:spPr>
          <a:xfrm>
            <a:off x="6194710" y="2571750"/>
            <a:ext cx="2807240" cy="2390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steep</a:t>
            </a:r>
            <a:endParaRPr b="1">
              <a:latin typeface="Century Gothic"/>
              <a:ea typeface="Century Gothic"/>
              <a:cs typeface="Century Gothic"/>
              <a:sym typeface="Century Gothic"/>
            </a:endParaRPr>
          </a:p>
        </p:txBody>
      </p:sp>
      <p:sp>
        <p:nvSpPr>
          <p:cNvPr id="94" name="Google Shape;94;p19"/>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adjective</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at a sharp angle</a:t>
            </a:r>
            <a:endParaRPr sz="1800">
              <a:solidFill>
                <a:srgbClr val="222222"/>
              </a:solidFill>
              <a:latin typeface="Century Gothic"/>
              <a:ea typeface="Century Gothic"/>
              <a:cs typeface="Century Gothic"/>
              <a:sym typeface="Century Gothic"/>
            </a:endParaRPr>
          </a:p>
        </p:txBody>
      </p:sp>
      <p:pic>
        <p:nvPicPr>
          <p:cNvPr id="95" name="Google Shape;95;p19"/>
          <p:cNvPicPr preferRelativeResize="0"/>
          <p:nvPr/>
        </p:nvPicPr>
        <p:blipFill>
          <a:blip r:embed="rId3">
            <a:alphaModFix/>
          </a:blip>
          <a:stretch>
            <a:fillRect/>
          </a:stretch>
        </p:blipFill>
        <p:spPr>
          <a:xfrm>
            <a:off x="5094750" y="657725"/>
            <a:ext cx="3459700" cy="3471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surface</a:t>
            </a:r>
            <a:endParaRPr b="1">
              <a:latin typeface="Century Gothic"/>
              <a:ea typeface="Century Gothic"/>
              <a:cs typeface="Century Gothic"/>
              <a:sym typeface="Century Gothic"/>
            </a:endParaRPr>
          </a:p>
        </p:txBody>
      </p:sp>
      <p:sp>
        <p:nvSpPr>
          <p:cNvPr id="101" name="Google Shape;101;p20"/>
          <p:cNvSpPr txBox="1"/>
          <p:nvPr>
            <p:ph idx="1" type="subTitle"/>
          </p:nvPr>
        </p:nvSpPr>
        <p:spPr>
          <a:xfrm>
            <a:off x="265500" y="2694225"/>
            <a:ext cx="4045200" cy="168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666666"/>
                </a:solidFill>
                <a:latin typeface="Century Gothic"/>
                <a:ea typeface="Century Gothic"/>
                <a:cs typeface="Century Gothic"/>
                <a:sym typeface="Century Gothic"/>
              </a:rPr>
              <a:t>noun</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rPr lang="en" sz="1800">
                <a:solidFill>
                  <a:schemeClr val="dk1"/>
                </a:solidFill>
                <a:latin typeface="Century Gothic"/>
                <a:ea typeface="Century Gothic"/>
                <a:cs typeface="Century Gothic"/>
                <a:sym typeface="Century Gothic"/>
              </a:rPr>
              <a:t>the top layer</a:t>
            </a:r>
            <a:endParaRPr sz="1800">
              <a:solidFill>
                <a:schemeClr val="dk1"/>
              </a:solidFill>
              <a:latin typeface="Century Gothic"/>
              <a:ea typeface="Century Gothic"/>
              <a:cs typeface="Century Gothic"/>
              <a:sym typeface="Century Gothic"/>
            </a:endParaRPr>
          </a:p>
        </p:txBody>
      </p:sp>
      <p:pic>
        <p:nvPicPr>
          <p:cNvPr id="102" name="Google Shape;102;p20"/>
          <p:cNvPicPr preferRelativeResize="0"/>
          <p:nvPr/>
        </p:nvPicPr>
        <p:blipFill>
          <a:blip r:embed="rId3">
            <a:alphaModFix/>
          </a:blip>
          <a:stretch>
            <a:fillRect/>
          </a:stretch>
        </p:blipFill>
        <p:spPr>
          <a:xfrm>
            <a:off x="4787950" y="1089450"/>
            <a:ext cx="4045200" cy="20174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265500" y="108945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entury Gothic"/>
                <a:ea typeface="Century Gothic"/>
                <a:cs typeface="Century Gothic"/>
                <a:sym typeface="Century Gothic"/>
              </a:rPr>
              <a:t>surround</a:t>
            </a:r>
            <a:endParaRPr b="1">
              <a:latin typeface="Century Gothic"/>
              <a:ea typeface="Century Gothic"/>
              <a:cs typeface="Century Gothic"/>
              <a:sym typeface="Century Gothic"/>
            </a:endParaRPr>
          </a:p>
        </p:txBody>
      </p:sp>
      <p:sp>
        <p:nvSpPr>
          <p:cNvPr id="108" name="Google Shape;108;p21"/>
          <p:cNvSpPr txBox="1"/>
          <p:nvPr>
            <p:ph idx="1" type="subTitle"/>
          </p:nvPr>
        </p:nvSpPr>
        <p:spPr>
          <a:xfrm>
            <a:off x="265500" y="2726150"/>
            <a:ext cx="4045200" cy="165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6666"/>
                </a:solidFill>
                <a:latin typeface="Century Gothic"/>
                <a:ea typeface="Century Gothic"/>
                <a:cs typeface="Century Gothic"/>
                <a:sym typeface="Century Gothic"/>
              </a:rPr>
              <a:t>verb</a:t>
            </a:r>
            <a:endParaRPr sz="1800">
              <a:solidFill>
                <a:srgbClr val="666666"/>
              </a:solidFill>
              <a:latin typeface="Century Gothic"/>
              <a:ea typeface="Century Gothic"/>
              <a:cs typeface="Century Gothic"/>
              <a:sym typeface="Century Gothic"/>
            </a:endParaRPr>
          </a:p>
          <a:p>
            <a:pPr indent="0" lvl="0" marL="0" rtl="0" algn="ctr">
              <a:spcBef>
                <a:spcPts val="30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0"/>
              </a:spcAft>
              <a:buClr>
                <a:schemeClr val="dk1"/>
              </a:buClr>
              <a:buSzPts val="1100"/>
              <a:buFont typeface="Arial"/>
              <a:buNone/>
            </a:pPr>
            <a:r>
              <a:rPr lang="en" sz="1800">
                <a:solidFill>
                  <a:schemeClr val="dk1"/>
                </a:solidFill>
                <a:latin typeface="Century Gothic"/>
                <a:ea typeface="Century Gothic"/>
                <a:cs typeface="Century Gothic"/>
                <a:sym typeface="Century Gothic"/>
              </a:rPr>
              <a:t>to circle around on all sides</a:t>
            </a:r>
            <a:endParaRPr sz="1800">
              <a:solidFill>
                <a:schemeClr val="dk1"/>
              </a:solidFill>
              <a:latin typeface="Century Gothic"/>
              <a:ea typeface="Century Gothic"/>
              <a:cs typeface="Century Gothic"/>
              <a:sym typeface="Century Gothic"/>
            </a:endParaRPr>
          </a:p>
          <a:p>
            <a:pPr indent="0" lvl="0" marL="0" rtl="0" algn="ctr">
              <a:spcBef>
                <a:spcPts val="300"/>
              </a:spcBef>
              <a:spcAft>
                <a:spcPts val="3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pic>
        <p:nvPicPr>
          <p:cNvPr id="109" name="Google Shape;109;p21"/>
          <p:cNvPicPr preferRelativeResize="0"/>
          <p:nvPr/>
        </p:nvPicPr>
        <p:blipFill>
          <a:blip r:embed="rId3">
            <a:alphaModFix/>
          </a:blip>
          <a:stretch>
            <a:fillRect/>
          </a:stretch>
        </p:blipFill>
        <p:spPr>
          <a:xfrm>
            <a:off x="4842100" y="928425"/>
            <a:ext cx="3910875" cy="2941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99A4039A44494392F3C6644174EFD4" ma:contentTypeVersion="17" ma:contentTypeDescription="Create a new document." ma:contentTypeScope="" ma:versionID="4c70364f81099f1f955b8d54a5564545">
  <xsd:schema xmlns:xsd="http://www.w3.org/2001/XMLSchema" xmlns:xs="http://www.w3.org/2001/XMLSchema" xmlns:p="http://schemas.microsoft.com/office/2006/metadata/properties" xmlns:ns2="d88a5585-8329-475e-b2d5-3ecaed923975" xmlns:ns3="8e4d829d-fbfb-4b2f-b3ff-512c8664d3e8" targetNamespace="http://schemas.microsoft.com/office/2006/metadata/properties" ma:root="true" ma:fieldsID="27700258b162cd936c08902e4b68cde6" ns2:_="" ns3:_="">
    <xsd:import namespace="d88a5585-8329-475e-b2d5-3ecaed923975"/>
    <xsd:import namespace="8e4d829d-fbfb-4b2f-b3ff-512c8664d3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ie8f5300a76e4615ac8677561665fe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5585-8329-475e-b2d5-3ecaed92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ie8f5300a76e4615ac8677561665fe8e" ma:index="24" nillable="true" ma:taxonomy="true" ma:internalName="ie8f5300a76e4615ac8677561665fe8e" ma:taxonomyFieldName="Metadata" ma:displayName="Metadata" ma:default="" ma:fieldId="{2e8f5300-a76e-4615-ac86-77561665fe8e}" ma:sspId="8e407dca-7e10-41d8-9780-494ed3966f68" ma:termSetId="548a93fa-6488-4950-9383-a5b0d998091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4d829d-fbfb-4b2f-b3ff-512c8664d3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1382a6-fd2a-4255-8c6f-25838e23e578}" ma:internalName="TaxCatchAll" ma:showField="CatchAllData" ma:web="8e4d829d-fbfb-4b2f-b3ff-512c8664d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4d829d-fbfb-4b2f-b3ff-512c8664d3e8" xsi:nil="true"/>
    <Notes xmlns="d88a5585-8329-475e-b2d5-3ecaed923975" xsi:nil="true"/>
    <ie8f5300a76e4615ac8677561665fe8e xmlns="d88a5585-8329-475e-b2d5-3ecaed923975">
      <Terms xmlns="http://schemas.microsoft.com/office/infopath/2007/PartnerControls"/>
    </ie8f5300a76e4615ac8677561665fe8e>
    <lcf76f155ced4ddcb4097134ff3c332f xmlns="d88a5585-8329-475e-b2d5-3ecaed9239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EED53B-1CF2-4448-BFEB-26D004C237C9}"/>
</file>

<file path=customXml/itemProps2.xml><?xml version="1.0" encoding="utf-8"?>
<ds:datastoreItem xmlns:ds="http://schemas.openxmlformats.org/officeDocument/2006/customXml" ds:itemID="{AA514F6C-01CD-4169-8D72-BAD4BCA7180D}"/>
</file>

<file path=customXml/itemProps3.xml><?xml version="1.0" encoding="utf-8"?>
<ds:datastoreItem xmlns:ds="http://schemas.openxmlformats.org/officeDocument/2006/customXml" ds:itemID="{80B0D542-CB83-4041-B5B5-FD0B117CCF92}"/>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0x010100E199A4039A44494392F3C6644174EFD4</vt:lpwstr>
  </property>
</Properties>
</file>