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09D56F-86DC-4B50-80AD-49C9336FA528}">
  <a:tblStyle styleId="{6A09D56F-86DC-4B50-80AD-49C9336FA52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1.xml"/><Relationship Id="rId3"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font" Target="fonts/CenturyGothic-boldItalic.fntdata"/><Relationship Id="rId7" Type="http://schemas.openxmlformats.org/officeDocument/2006/relationships/slide" Target="slides/slide2.xml"/><Relationship Id="rId2" Type="http://schemas.openxmlformats.org/officeDocument/2006/relationships/presProps" Target="presProps.xml"/><Relationship Id="rId16" Type="http://schemas.openxmlformats.org/officeDocument/2006/relationships/font" Target="fonts/CenturyGothic-italic.fntdata"/><Relationship Id="rId20" Type="http://schemas.openxmlformats.org/officeDocument/2006/relationships/customXml" Target="../customXml/item3.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bold.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de52d5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de52d5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6ae4500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6ae4500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6c8e1ea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6c8e1ea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c8e1ea9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6c8e1ea9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6c8e1ea9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6c8e1ea9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6c8e1ea9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6c8e1ea9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3886e7f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3886e7f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1.jpg"/><Relationship Id="rId7"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pollinator.ca/bestpractices/colony.html" TargetMode="External"/><Relationship Id="rId4" Type="http://schemas.openxmlformats.org/officeDocument/2006/relationships/hyperlink" Target="https://extension.psu.edu/the-role-of-pollen-bees-in-fruit-tree-pollination" TargetMode="External"/><Relationship Id="rId11" Type="http://schemas.openxmlformats.org/officeDocument/2006/relationships/hyperlink" Target="https://newenglandapples.files.wordpress.com/2011/12/img_6239.jpg" TargetMode="External"/><Relationship Id="rId10" Type="http://schemas.openxmlformats.org/officeDocument/2006/relationships/hyperlink" Target="http://appleharvester.blogspot.com/2010/04/story-of-apple-baldwin.html" TargetMode="External"/><Relationship Id="rId12" Type="http://schemas.openxmlformats.org/officeDocument/2006/relationships/hyperlink" Target="https://www.chowhound.com/pictures/rooftop-hives-buzzing-boston/seaport-hotel" TargetMode="External"/><Relationship Id="rId9" Type="http://schemas.openxmlformats.org/officeDocument/2006/relationships/hyperlink" Target="https://www.grandpasorchard.com/Tree/Malus-Empire" TargetMode="External"/><Relationship Id="rId5" Type="http://schemas.openxmlformats.org/officeDocument/2006/relationships/hyperlink" Target="https://www.fs.fed.us/wildflowers/pollinators/pollinator-of-the-month/mason_bees.shtml" TargetMode="External"/><Relationship Id="rId6" Type="http://schemas.openxmlformats.org/officeDocument/2006/relationships/hyperlink" Target="http://appleharvester.blogspot.com/2010/03/roxbury-russet.html" TargetMode="External"/><Relationship Id="rId7" Type="http://schemas.openxmlformats.org/officeDocument/2006/relationships/hyperlink" Target="https://commons.wikimedia.org/wiki/File:Apple_blossoms.jpg" TargetMode="External"/><Relationship Id="rId8" Type="http://schemas.openxmlformats.org/officeDocument/2006/relationships/hyperlink" Target="https://www.flickr.com/photos/refmo/243954212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Apples</a:t>
            </a:r>
            <a:r>
              <a:rPr lang="en">
                <a:latin typeface="Century Gothic"/>
                <a:ea typeface="Century Gothic"/>
                <a:cs typeface="Century Gothic"/>
                <a:sym typeface="Century Gothic"/>
              </a:rPr>
              <a:t> and Bees</a:t>
            </a:r>
            <a:endParaRPr sz="2000">
              <a:latin typeface="Century Gothic"/>
              <a:ea typeface="Century Gothic"/>
              <a:cs typeface="Century Gothic"/>
              <a:sym typeface="Century Gothic"/>
            </a:endParaRPr>
          </a:p>
        </p:txBody>
      </p:sp>
      <p:sp>
        <p:nvSpPr>
          <p:cNvPr id="55" name="Google Shape;55;p13"/>
          <p:cNvSpPr txBox="1"/>
          <p:nvPr>
            <p:ph idx="1" type="subTitle"/>
          </p:nvPr>
        </p:nvSpPr>
        <p:spPr>
          <a:xfrm>
            <a:off x="311700" y="37738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2, Day 4</a:t>
            </a:r>
            <a:endParaRPr>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435350" y="358725"/>
            <a:ext cx="5845800" cy="24903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500">
                <a:solidFill>
                  <a:schemeClr val="dk1"/>
                </a:solidFill>
                <a:latin typeface="Century Gothic"/>
                <a:ea typeface="Century Gothic"/>
                <a:cs typeface="Century Gothic"/>
                <a:sym typeface="Century Gothic"/>
              </a:rPr>
              <a:t>A special apple</a:t>
            </a:r>
            <a:endParaRPr b="1"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The oldest apple in North America is the Roxbury Russet.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This kind of apple was first discovered and farmed in Roxbury, Massachusetts, about 400 years ago. At that time, people had not yet discovered </a:t>
            </a:r>
            <a:r>
              <a:rPr b="1" lang="en" sz="1500">
                <a:solidFill>
                  <a:schemeClr val="dk1"/>
                </a:solidFill>
                <a:latin typeface="Century Gothic"/>
                <a:ea typeface="Century Gothic"/>
                <a:cs typeface="Century Gothic"/>
                <a:sym typeface="Century Gothic"/>
              </a:rPr>
              <a:t>refrigeration</a:t>
            </a:r>
            <a:r>
              <a:rPr lang="en" sz="1500">
                <a:solidFill>
                  <a:schemeClr val="dk1"/>
                </a:solidFill>
                <a:latin typeface="Century Gothic"/>
                <a:ea typeface="Century Gothic"/>
                <a:cs typeface="Century Gothic"/>
                <a:sym typeface="Century Gothic"/>
              </a:rPr>
              <a:t>. Fortunately, the Roxbury Russet lasts a long time without being kept very cold, and its taste changes from tart to sweet as it is stored. </a:t>
            </a:r>
            <a:endParaRPr sz="15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6348200" y="670775"/>
            <a:ext cx="2257425" cy="1905000"/>
          </a:xfrm>
          <a:prstGeom prst="rect">
            <a:avLst/>
          </a:prstGeom>
          <a:noFill/>
          <a:ln>
            <a:noFill/>
          </a:ln>
        </p:spPr>
      </p:pic>
      <p:pic>
        <p:nvPicPr>
          <p:cNvPr id="62" name="Google Shape;62;p14"/>
          <p:cNvPicPr preferRelativeResize="0"/>
          <p:nvPr/>
        </p:nvPicPr>
        <p:blipFill>
          <a:blip r:embed="rId4">
            <a:alphaModFix/>
          </a:blip>
          <a:stretch>
            <a:fillRect/>
          </a:stretch>
        </p:blipFill>
        <p:spPr>
          <a:xfrm>
            <a:off x="694875" y="2696750"/>
            <a:ext cx="2772541" cy="2074875"/>
          </a:xfrm>
          <a:prstGeom prst="rect">
            <a:avLst/>
          </a:prstGeom>
          <a:noFill/>
          <a:ln>
            <a:noFill/>
          </a:ln>
        </p:spPr>
      </p:pic>
      <p:sp>
        <p:nvSpPr>
          <p:cNvPr id="63" name="Google Shape;63;p14"/>
          <p:cNvSpPr txBox="1"/>
          <p:nvPr/>
        </p:nvSpPr>
        <p:spPr>
          <a:xfrm>
            <a:off x="3600575" y="2928388"/>
            <a:ext cx="5410500" cy="19164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Clr>
                <a:schemeClr val="dk1"/>
              </a:buClr>
              <a:buSzPts val="1100"/>
              <a:buFont typeface="Arial"/>
              <a:buNone/>
            </a:pPr>
            <a:r>
              <a:rPr lang="en" sz="1500">
                <a:solidFill>
                  <a:schemeClr val="dk1"/>
                </a:solidFill>
                <a:latin typeface="Century Gothic"/>
                <a:ea typeface="Century Gothic"/>
                <a:cs typeface="Century Gothic"/>
                <a:sym typeface="Century Gothic"/>
              </a:rPr>
              <a:t>Through the years, Roxbury Russet apples have been used for many purposes: eating, baking, applesauce, cider, and vinegar. They can still be found at farmers markets and growing in </a:t>
            </a:r>
            <a:r>
              <a:rPr b="1" lang="en" sz="1500">
                <a:solidFill>
                  <a:schemeClr val="dk1"/>
                </a:solidFill>
                <a:latin typeface="Century Gothic"/>
                <a:ea typeface="Century Gothic"/>
                <a:cs typeface="Century Gothic"/>
                <a:sym typeface="Century Gothic"/>
              </a:rPr>
              <a:t>orchards</a:t>
            </a:r>
            <a:r>
              <a:rPr lang="en" sz="1500">
                <a:solidFill>
                  <a:schemeClr val="dk1"/>
                </a:solidFill>
                <a:latin typeface="Century Gothic"/>
                <a:ea typeface="Century Gothic"/>
                <a:cs typeface="Century Gothic"/>
                <a:sym typeface="Century Gothic"/>
              </a:rPr>
              <a:t>. The word </a:t>
            </a:r>
            <a:r>
              <a:rPr b="1" lang="en" sz="1500">
                <a:solidFill>
                  <a:schemeClr val="dk1"/>
                </a:solidFill>
                <a:latin typeface="Century Gothic"/>
                <a:ea typeface="Century Gothic"/>
                <a:cs typeface="Century Gothic"/>
                <a:sym typeface="Century Gothic"/>
              </a:rPr>
              <a:t>russet</a:t>
            </a:r>
            <a:r>
              <a:rPr lang="en" sz="1500">
                <a:solidFill>
                  <a:schemeClr val="dk1"/>
                </a:solidFill>
                <a:latin typeface="Century Gothic"/>
                <a:ea typeface="Century Gothic"/>
                <a:cs typeface="Century Gothic"/>
                <a:sym typeface="Century Gothic"/>
              </a:rPr>
              <a:t> refers to a rough, brownish color, so this apple has a perfect name!</a:t>
            </a:r>
            <a:endParaRPr sz="15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360950" y="238200"/>
            <a:ext cx="8445000" cy="2711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500">
                <a:solidFill>
                  <a:schemeClr val="dk1"/>
                </a:solidFill>
                <a:latin typeface="Century Gothic"/>
                <a:ea typeface="Century Gothic"/>
                <a:cs typeface="Century Gothic"/>
                <a:sym typeface="Century Gothic"/>
              </a:rPr>
              <a:t>Growing apples </a:t>
            </a:r>
            <a:endParaRPr b="1" sz="1500">
              <a:solidFill>
                <a:schemeClr val="dk1"/>
              </a:solidFill>
              <a:latin typeface="Century Gothic"/>
              <a:ea typeface="Century Gothic"/>
              <a:cs typeface="Century Gothic"/>
              <a:sym typeface="Century Gothic"/>
            </a:endParaRPr>
          </a:p>
          <a:p>
            <a:pPr indent="0" lvl="0" marL="0" rtl="0" algn="l">
              <a:lnSpc>
                <a:spcPct val="130000"/>
              </a:lnSpc>
              <a:spcBef>
                <a:spcPts val="1000"/>
              </a:spcBef>
              <a:spcAft>
                <a:spcPts val="0"/>
              </a:spcAft>
              <a:buNone/>
            </a:pPr>
            <a:r>
              <a:rPr lang="en" sz="1500">
                <a:solidFill>
                  <a:schemeClr val="dk1"/>
                </a:solidFill>
                <a:latin typeface="Century Gothic"/>
                <a:ea typeface="Century Gothic"/>
                <a:cs typeface="Century Gothic"/>
                <a:sym typeface="Century Gothic"/>
              </a:rPr>
              <a:t>In the springtime, fruit trees are </a:t>
            </a:r>
            <a:r>
              <a:rPr b="1" lang="en" sz="1500">
                <a:solidFill>
                  <a:schemeClr val="dk1"/>
                </a:solidFill>
                <a:latin typeface="Century Gothic"/>
                <a:ea typeface="Century Gothic"/>
                <a:cs typeface="Century Gothic"/>
                <a:sym typeface="Century Gothic"/>
              </a:rPr>
              <a:t>in blossom</a:t>
            </a:r>
            <a:r>
              <a:rPr lang="en" sz="1500">
                <a:solidFill>
                  <a:schemeClr val="dk1"/>
                </a:solidFill>
                <a:latin typeface="Century Gothic"/>
                <a:ea typeface="Century Gothic"/>
                <a:cs typeface="Century Gothic"/>
                <a:sym typeface="Century Gothic"/>
              </a:rPr>
              <a:t>. This is the time when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b="1" lang="en" sz="1500">
                <a:solidFill>
                  <a:schemeClr val="dk1"/>
                </a:solidFill>
                <a:latin typeface="Century Gothic"/>
                <a:ea typeface="Century Gothic"/>
                <a:cs typeface="Century Gothic"/>
                <a:sym typeface="Century Gothic"/>
              </a:rPr>
              <a:t>pollination</a:t>
            </a:r>
            <a:r>
              <a:rPr lang="en" sz="1500">
                <a:solidFill>
                  <a:schemeClr val="dk1"/>
                </a:solidFill>
                <a:latin typeface="Century Gothic"/>
                <a:ea typeface="Century Gothic"/>
                <a:cs typeface="Century Gothic"/>
                <a:sym typeface="Century Gothic"/>
              </a:rPr>
              <a:t> has to happen in order for apple trees to produce the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apples we eat in the summer and fall. Pollination is the movement of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pollen from the male to the female part of a flower. Some types of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fruit trees can be pollinated with their own pollen, such as peach trees. Other types of trees need pollen from different trees. Apple trees must be </a:t>
            </a:r>
            <a:r>
              <a:rPr b="1" lang="en" sz="1500">
                <a:solidFill>
                  <a:schemeClr val="dk1"/>
                </a:solidFill>
                <a:latin typeface="Century Gothic"/>
                <a:ea typeface="Century Gothic"/>
                <a:cs typeface="Century Gothic"/>
                <a:sym typeface="Century Gothic"/>
              </a:rPr>
              <a:t>cross-pollinated</a:t>
            </a:r>
            <a:r>
              <a:rPr lang="en" sz="1500">
                <a:solidFill>
                  <a:schemeClr val="dk1"/>
                </a:solidFill>
                <a:latin typeface="Century Gothic"/>
                <a:ea typeface="Century Gothic"/>
                <a:cs typeface="Century Gothic"/>
                <a:sym typeface="Century Gothic"/>
              </a:rPr>
              <a:t> in order to produce fruit. </a:t>
            </a:r>
            <a:endParaRPr sz="7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pic>
        <p:nvPicPr>
          <p:cNvPr id="69" name="Google Shape;69;p15"/>
          <p:cNvPicPr preferRelativeResize="0"/>
          <p:nvPr/>
        </p:nvPicPr>
        <p:blipFill>
          <a:blip r:embed="rId3">
            <a:alphaModFix/>
          </a:blip>
          <a:stretch>
            <a:fillRect/>
          </a:stretch>
        </p:blipFill>
        <p:spPr>
          <a:xfrm>
            <a:off x="6935275" y="238200"/>
            <a:ext cx="2015375" cy="1509450"/>
          </a:xfrm>
          <a:prstGeom prst="rect">
            <a:avLst/>
          </a:prstGeom>
          <a:noFill/>
          <a:ln>
            <a:noFill/>
          </a:ln>
        </p:spPr>
      </p:pic>
      <p:pic>
        <p:nvPicPr>
          <p:cNvPr id="70" name="Google Shape;70;p15"/>
          <p:cNvPicPr preferRelativeResize="0"/>
          <p:nvPr/>
        </p:nvPicPr>
        <p:blipFill rotWithShape="1">
          <a:blip r:embed="rId4">
            <a:alphaModFix/>
          </a:blip>
          <a:srcRect b="0" l="3742" r="7777" t="0"/>
          <a:stretch/>
        </p:blipFill>
        <p:spPr>
          <a:xfrm>
            <a:off x="461412" y="3081500"/>
            <a:ext cx="1113438" cy="951800"/>
          </a:xfrm>
          <a:prstGeom prst="rect">
            <a:avLst/>
          </a:prstGeom>
          <a:noFill/>
          <a:ln>
            <a:noFill/>
          </a:ln>
        </p:spPr>
      </p:pic>
      <p:pic>
        <p:nvPicPr>
          <p:cNvPr id="71" name="Google Shape;71;p15"/>
          <p:cNvPicPr preferRelativeResize="0"/>
          <p:nvPr/>
        </p:nvPicPr>
        <p:blipFill rotWithShape="1">
          <a:blip r:embed="rId5">
            <a:alphaModFix/>
          </a:blip>
          <a:srcRect b="8504" l="8029" r="0" t="4893"/>
          <a:stretch/>
        </p:blipFill>
        <p:spPr>
          <a:xfrm>
            <a:off x="3263775" y="2720925"/>
            <a:ext cx="1076325" cy="1019175"/>
          </a:xfrm>
          <a:prstGeom prst="rect">
            <a:avLst/>
          </a:prstGeom>
          <a:noFill/>
          <a:ln>
            <a:noFill/>
          </a:ln>
        </p:spPr>
      </p:pic>
      <p:pic>
        <p:nvPicPr>
          <p:cNvPr id="72" name="Google Shape;72;p15"/>
          <p:cNvPicPr preferRelativeResize="0"/>
          <p:nvPr/>
        </p:nvPicPr>
        <p:blipFill rotWithShape="1">
          <a:blip r:embed="rId6">
            <a:alphaModFix/>
          </a:blip>
          <a:srcRect b="0" l="4674" r="34457" t="8290"/>
          <a:stretch/>
        </p:blipFill>
        <p:spPr>
          <a:xfrm>
            <a:off x="5097600" y="2715796"/>
            <a:ext cx="990600" cy="1009650"/>
          </a:xfrm>
          <a:prstGeom prst="rect">
            <a:avLst/>
          </a:prstGeom>
          <a:noFill/>
          <a:ln>
            <a:noFill/>
          </a:ln>
        </p:spPr>
      </p:pic>
      <p:pic>
        <p:nvPicPr>
          <p:cNvPr id="73" name="Google Shape;73;p15"/>
          <p:cNvPicPr preferRelativeResize="0"/>
          <p:nvPr/>
        </p:nvPicPr>
        <p:blipFill rotWithShape="1">
          <a:blip r:embed="rId7">
            <a:alphaModFix/>
          </a:blip>
          <a:srcRect b="7365" l="8035" r="13803" t="7974"/>
          <a:stretch/>
        </p:blipFill>
        <p:spPr>
          <a:xfrm>
            <a:off x="6803799" y="2759750"/>
            <a:ext cx="1076325" cy="951795"/>
          </a:xfrm>
          <a:prstGeom prst="rect">
            <a:avLst/>
          </a:prstGeom>
          <a:noFill/>
          <a:ln>
            <a:noFill/>
          </a:ln>
        </p:spPr>
      </p:pic>
      <p:graphicFrame>
        <p:nvGraphicFramePr>
          <p:cNvPr id="74" name="Google Shape;74;p15"/>
          <p:cNvGraphicFramePr/>
          <p:nvPr/>
        </p:nvGraphicFramePr>
        <p:xfrm>
          <a:off x="2904513" y="3710400"/>
          <a:ext cx="3000000" cy="3000000"/>
        </p:xfrm>
        <a:graphic>
          <a:graphicData uri="http://schemas.openxmlformats.org/drawingml/2006/table">
            <a:tbl>
              <a:tblPr>
                <a:noFill/>
                <a:tableStyleId>{6A09D56F-86DC-4B50-80AD-49C9336FA528}</a:tableStyleId>
              </a:tblPr>
              <a:tblGrid>
                <a:gridCol w="1699600"/>
                <a:gridCol w="1949775"/>
                <a:gridCol w="1510025"/>
              </a:tblGrid>
              <a:tr h="742350">
                <a:tc>
                  <a:txBody>
                    <a:bodyPr/>
                    <a:lstStyle/>
                    <a:p>
                      <a:pPr indent="0" lvl="0" marL="0" rtl="0" algn="ctr">
                        <a:spcBef>
                          <a:spcPts val="0"/>
                        </a:spcBef>
                        <a:spcAft>
                          <a:spcPts val="0"/>
                        </a:spcAft>
                        <a:buNone/>
                      </a:pPr>
                      <a:r>
                        <a:rPr lang="en" sz="1300">
                          <a:latin typeface="Calibri"/>
                          <a:ea typeface="Calibri"/>
                          <a:cs typeface="Calibri"/>
                          <a:sym typeface="Calibri"/>
                        </a:rPr>
                        <a:t>Northern Spy   </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apple tree...  </a:t>
                      </a:r>
                      <a:endParaRPr sz="1300">
                        <a:latin typeface="Calibri"/>
                        <a:ea typeface="Calibri"/>
                        <a:cs typeface="Calibri"/>
                        <a:sym typeface="Calibri"/>
                      </a:endParaRPr>
                    </a:p>
                  </a:txBody>
                  <a:tcPr marT="63500" marB="63500" marR="63500" marL="63500">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Calibri"/>
                          <a:ea typeface="Calibri"/>
                          <a:cs typeface="Calibri"/>
                          <a:sym typeface="Calibri"/>
                        </a:rPr>
                        <a:t>or a Mutsu </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   apple tree...</a:t>
                      </a:r>
                      <a:endParaRPr sz="1300">
                        <a:latin typeface="Calibri"/>
                        <a:ea typeface="Calibri"/>
                        <a:cs typeface="Calibri"/>
                        <a:sym typeface="Calibri"/>
                      </a:endParaRPr>
                    </a:p>
                  </a:txBody>
                  <a:tcPr marT="63500" marB="63500" marR="63500" marL="63500">
                    <a:lnL cap="flat" cmpd="sng" w="9525">
                      <a:solidFill>
                        <a:srgbClr val="FFFFFF">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lang="en" sz="1300">
                          <a:latin typeface="Calibri"/>
                          <a:ea typeface="Calibri"/>
                          <a:cs typeface="Calibri"/>
                          <a:sym typeface="Calibri"/>
                        </a:rPr>
                        <a:t>or an Empire </a:t>
                      </a:r>
                      <a:endParaRPr sz="1300">
                        <a:latin typeface="Calibri"/>
                        <a:ea typeface="Calibri"/>
                        <a:cs typeface="Calibri"/>
                        <a:sym typeface="Calibri"/>
                      </a:endParaRPr>
                    </a:p>
                    <a:p>
                      <a:pPr indent="0" lvl="0" marL="0" rtl="0" algn="ctr">
                        <a:spcBef>
                          <a:spcPts val="0"/>
                        </a:spcBef>
                        <a:spcAft>
                          <a:spcPts val="0"/>
                        </a:spcAft>
                        <a:buNone/>
                      </a:pPr>
                      <a:r>
                        <a:rPr lang="en" sz="1300">
                          <a:latin typeface="Calibri"/>
                          <a:ea typeface="Calibri"/>
                          <a:cs typeface="Calibri"/>
                          <a:sym typeface="Calibri"/>
                        </a:rPr>
                        <a:t>apple tree. </a:t>
                      </a:r>
                      <a:endParaRPr sz="1300">
                        <a:latin typeface="Calibri"/>
                        <a:ea typeface="Calibri"/>
                        <a:cs typeface="Calibri"/>
                        <a:sym typeface="Calibri"/>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
        <p:nvSpPr>
          <p:cNvPr id="75" name="Google Shape;75;p15"/>
          <p:cNvSpPr txBox="1"/>
          <p:nvPr/>
        </p:nvSpPr>
        <p:spPr>
          <a:xfrm>
            <a:off x="461400" y="4256725"/>
            <a:ext cx="8137800" cy="411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1500">
                <a:solidFill>
                  <a:schemeClr val="dk1"/>
                </a:solidFill>
                <a:latin typeface="Century Gothic"/>
                <a:ea typeface="Century Gothic"/>
                <a:cs typeface="Century Gothic"/>
                <a:sym typeface="Century Gothic"/>
              </a:rPr>
              <a:t>That’s one reason why an apple orchard has different kinds of apple trees. But how does pollen travel from one apple tree to another? </a:t>
            </a:r>
            <a:endParaRPr sz="1500">
              <a:solidFill>
                <a:schemeClr val="dk1"/>
              </a:solidFill>
              <a:latin typeface="Century Gothic"/>
              <a:ea typeface="Century Gothic"/>
              <a:cs typeface="Century Gothic"/>
              <a:sym typeface="Century Gothic"/>
            </a:endParaRPr>
          </a:p>
        </p:txBody>
      </p:sp>
      <p:sp>
        <p:nvSpPr>
          <p:cNvPr id="76" name="Google Shape;76;p15"/>
          <p:cNvSpPr txBox="1"/>
          <p:nvPr/>
        </p:nvSpPr>
        <p:spPr>
          <a:xfrm>
            <a:off x="1574850" y="3088650"/>
            <a:ext cx="12858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Calibri"/>
                <a:ea typeface="Calibri"/>
                <a:cs typeface="Calibri"/>
                <a:sym typeface="Calibri"/>
              </a:rPr>
              <a:t>A Baldwin apple tree might use pollen from a …</a:t>
            </a:r>
            <a:endParaRPr sz="13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nvSpPr>
        <p:spPr>
          <a:xfrm>
            <a:off x="359850" y="267500"/>
            <a:ext cx="6306900" cy="1899000"/>
          </a:xfrm>
          <a:prstGeom prst="rect">
            <a:avLst/>
          </a:prstGeom>
          <a:noFill/>
          <a:ln>
            <a:noFill/>
          </a:ln>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b="1" lang="en" sz="1500">
                <a:solidFill>
                  <a:schemeClr val="dk1"/>
                </a:solidFill>
                <a:latin typeface="Century Gothic"/>
                <a:ea typeface="Century Gothic"/>
                <a:cs typeface="Century Gothic"/>
                <a:sym typeface="Century Gothic"/>
              </a:rPr>
              <a:t>A special pollinator </a:t>
            </a:r>
            <a:endParaRPr b="1" sz="1500">
              <a:solidFill>
                <a:schemeClr val="dk1"/>
              </a:solidFill>
              <a:latin typeface="Century Gothic"/>
              <a:ea typeface="Century Gothic"/>
              <a:cs typeface="Century Gothic"/>
              <a:sym typeface="Century Gothic"/>
            </a:endParaRPr>
          </a:p>
          <a:p>
            <a:pPr indent="0" lvl="0" marL="0" rtl="0" algn="l">
              <a:lnSpc>
                <a:spcPct val="140000"/>
              </a:lnSpc>
              <a:spcBef>
                <a:spcPts val="1000"/>
              </a:spcBef>
              <a:spcAft>
                <a:spcPts val="0"/>
              </a:spcAft>
              <a:buNone/>
            </a:pPr>
            <a:r>
              <a:rPr lang="en" sz="1500">
                <a:solidFill>
                  <a:schemeClr val="dk1"/>
                </a:solidFill>
                <a:latin typeface="Century Gothic"/>
                <a:ea typeface="Century Gothic"/>
                <a:cs typeface="Century Gothic"/>
                <a:sym typeface="Century Gothic"/>
              </a:rPr>
              <a:t>Many different kinds of bees are excellent pollinators, but one bee is special. Honey bees collect pollen to take back to their hives to feed growing bees. Along the way, some of that pollen drops off their bodies, right onto the stigmas of other flowers they visit. </a:t>
            </a:r>
            <a:endParaRPr sz="1500">
              <a:solidFill>
                <a:schemeClr val="dk1"/>
              </a:solidFill>
              <a:latin typeface="Century Gothic"/>
              <a:ea typeface="Century Gothic"/>
              <a:cs typeface="Century Gothic"/>
              <a:sym typeface="Century Gothic"/>
            </a:endParaRPr>
          </a:p>
          <a:p>
            <a:pPr indent="0" lvl="0" marL="0" rtl="0" algn="l">
              <a:lnSpc>
                <a:spcPct val="140000"/>
              </a:lnSpc>
              <a:spcBef>
                <a:spcPts val="0"/>
              </a:spcBef>
              <a:spcAft>
                <a:spcPts val="0"/>
              </a:spcAft>
              <a:buNone/>
            </a:pPr>
            <a:r>
              <a:t/>
            </a:r>
            <a:endParaRPr sz="1500">
              <a:solidFill>
                <a:schemeClr val="dk1"/>
              </a:solidFill>
              <a:latin typeface="Century Gothic"/>
              <a:ea typeface="Century Gothic"/>
              <a:cs typeface="Century Gothic"/>
              <a:sym typeface="Century Gothic"/>
            </a:endParaRPr>
          </a:p>
        </p:txBody>
      </p:sp>
      <p:pic>
        <p:nvPicPr>
          <p:cNvPr id="82" name="Google Shape;82;p16"/>
          <p:cNvPicPr preferRelativeResize="0"/>
          <p:nvPr/>
        </p:nvPicPr>
        <p:blipFill>
          <a:blip r:embed="rId3">
            <a:alphaModFix/>
          </a:blip>
          <a:stretch>
            <a:fillRect/>
          </a:stretch>
        </p:blipFill>
        <p:spPr>
          <a:xfrm>
            <a:off x="6784800" y="330825"/>
            <a:ext cx="2058200" cy="1539075"/>
          </a:xfrm>
          <a:prstGeom prst="rect">
            <a:avLst/>
          </a:prstGeom>
          <a:noFill/>
          <a:ln>
            <a:noFill/>
          </a:ln>
        </p:spPr>
      </p:pic>
      <p:sp>
        <p:nvSpPr>
          <p:cNvPr id="83" name="Google Shape;83;p16"/>
          <p:cNvSpPr txBox="1"/>
          <p:nvPr/>
        </p:nvSpPr>
        <p:spPr>
          <a:xfrm>
            <a:off x="359850" y="2166525"/>
            <a:ext cx="8523000" cy="28065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lang="en" sz="1500">
                <a:solidFill>
                  <a:schemeClr val="dk1"/>
                </a:solidFill>
                <a:latin typeface="Century Gothic"/>
                <a:ea typeface="Century Gothic"/>
                <a:cs typeface="Century Gothic"/>
                <a:sym typeface="Century Gothic"/>
              </a:rPr>
              <a:t>Farmers depend on honey bees. They set up </a:t>
            </a:r>
            <a:r>
              <a:rPr b="1" lang="en" sz="1500">
                <a:solidFill>
                  <a:schemeClr val="dk1"/>
                </a:solidFill>
                <a:latin typeface="Century Gothic"/>
                <a:ea typeface="Century Gothic"/>
                <a:cs typeface="Century Gothic"/>
                <a:sym typeface="Century Gothic"/>
              </a:rPr>
              <a:t>beehives</a:t>
            </a:r>
            <a:r>
              <a:rPr lang="en" sz="1500">
                <a:solidFill>
                  <a:schemeClr val="dk1"/>
                </a:solidFill>
                <a:latin typeface="Century Gothic"/>
                <a:ea typeface="Century Gothic"/>
                <a:cs typeface="Century Gothic"/>
                <a:sym typeface="Century Gothic"/>
              </a:rPr>
              <a:t> in their orchards and fields so that the bees are always close by to pollinate their crops. These beehives are perfect places for large colonies of bees to live. </a:t>
            </a:r>
            <a:endParaRPr sz="1500">
              <a:solidFill>
                <a:schemeClr val="dk1"/>
              </a:solidFill>
              <a:latin typeface="Century Gothic"/>
              <a:ea typeface="Century Gothic"/>
              <a:cs typeface="Century Gothic"/>
              <a:sym typeface="Century Gothic"/>
            </a:endParaRPr>
          </a:p>
          <a:p>
            <a:pPr indent="0" lvl="0" marL="0" rtl="0" algn="l">
              <a:lnSpc>
                <a:spcPct val="140000"/>
              </a:lnSpc>
              <a:spcBef>
                <a:spcPts val="1000"/>
              </a:spcBef>
              <a:spcAft>
                <a:spcPts val="0"/>
              </a:spcAft>
              <a:buClr>
                <a:schemeClr val="dk1"/>
              </a:buClr>
              <a:buSzPts val="1100"/>
              <a:buFont typeface="Arial"/>
              <a:buNone/>
            </a:pPr>
            <a:r>
              <a:rPr lang="en" sz="1500">
                <a:solidFill>
                  <a:schemeClr val="dk1"/>
                </a:solidFill>
                <a:latin typeface="Century Gothic"/>
                <a:ea typeface="Century Gothic"/>
                <a:cs typeface="Century Gothic"/>
                <a:sym typeface="Century Gothic"/>
              </a:rPr>
              <a:t>Each honey bee visits 50 to 100 flowers on each trip from the hive. Apple blossoms usually grow in clusters, or groups, on one branch, making it easy for pollinators to move from one flower to another. Farmers also plant their apple trees close to each other. Honey bees visit so many flowers and trees that they are known as the most important pollinator of apple trees in North America.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rotWithShape="1">
          <a:blip r:embed="rId3">
            <a:alphaModFix/>
          </a:blip>
          <a:srcRect b="0" l="0" r="3157" t="0"/>
          <a:stretch/>
        </p:blipFill>
        <p:spPr>
          <a:xfrm>
            <a:off x="151775" y="1351609"/>
            <a:ext cx="6616750" cy="2652342"/>
          </a:xfrm>
          <a:prstGeom prst="rect">
            <a:avLst/>
          </a:prstGeom>
          <a:noFill/>
          <a:ln>
            <a:noFill/>
          </a:ln>
        </p:spPr>
      </p:pic>
      <p:pic>
        <p:nvPicPr>
          <p:cNvPr id="89" name="Google Shape;89;p17"/>
          <p:cNvPicPr preferRelativeResize="0"/>
          <p:nvPr/>
        </p:nvPicPr>
        <p:blipFill>
          <a:blip r:embed="rId4">
            <a:alphaModFix/>
          </a:blip>
          <a:stretch>
            <a:fillRect/>
          </a:stretch>
        </p:blipFill>
        <p:spPr>
          <a:xfrm>
            <a:off x="6878775" y="1888050"/>
            <a:ext cx="2091125" cy="1402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479625" y="525050"/>
            <a:ext cx="8004000" cy="4253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500">
                <a:solidFill>
                  <a:schemeClr val="dk1"/>
                </a:solidFill>
                <a:latin typeface="Century Gothic"/>
                <a:ea typeface="Century Gothic"/>
                <a:cs typeface="Century Gothic"/>
                <a:sym typeface="Century Gothic"/>
              </a:rPr>
              <a:t>Bees and apples</a:t>
            </a:r>
            <a:endParaRPr b="1" sz="1500">
              <a:solidFill>
                <a:schemeClr val="dk1"/>
              </a:solidFill>
              <a:latin typeface="Century Gothic"/>
              <a:ea typeface="Century Gothic"/>
              <a:cs typeface="Century Gothic"/>
              <a:sym typeface="Century Gothic"/>
            </a:endParaRPr>
          </a:p>
          <a:p>
            <a:pPr indent="0" lvl="0" marL="0" rtl="0" algn="l">
              <a:lnSpc>
                <a:spcPct val="130000"/>
              </a:lnSpc>
              <a:spcBef>
                <a:spcPts val="1000"/>
              </a:spcBef>
              <a:spcAft>
                <a:spcPts val="0"/>
              </a:spcAft>
              <a:buNone/>
            </a:pPr>
            <a:r>
              <a:rPr lang="en" sz="1500">
                <a:solidFill>
                  <a:schemeClr val="dk1"/>
                </a:solidFill>
                <a:latin typeface="Century Gothic"/>
                <a:ea typeface="Century Gothic"/>
                <a:cs typeface="Century Gothic"/>
                <a:sym typeface="Century Gothic"/>
              </a:rPr>
              <a:t>Bees don’t only collect pollen. As they travel from flower to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flower they also sip </a:t>
            </a:r>
            <a:r>
              <a:rPr b="1" lang="en" sz="1500">
                <a:solidFill>
                  <a:schemeClr val="dk1"/>
                </a:solidFill>
                <a:latin typeface="Century Gothic"/>
                <a:ea typeface="Century Gothic"/>
                <a:cs typeface="Century Gothic"/>
                <a:sym typeface="Century Gothic"/>
              </a:rPr>
              <a:t>nectar</a:t>
            </a:r>
            <a:r>
              <a:rPr lang="en" sz="1500">
                <a:solidFill>
                  <a:schemeClr val="dk1"/>
                </a:solidFill>
                <a:latin typeface="Century Gothic"/>
                <a:ea typeface="Century Gothic"/>
                <a:cs typeface="Century Gothic"/>
                <a:sym typeface="Century Gothic"/>
              </a:rPr>
              <a:t>. Then they carry it back to their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hives to make honey. This is their food.</a:t>
            </a:r>
            <a:endParaRPr sz="1500">
              <a:solidFill>
                <a:schemeClr val="dk1"/>
              </a:solidFill>
              <a:latin typeface="Century Gothic"/>
              <a:ea typeface="Century Gothic"/>
              <a:cs typeface="Century Gothic"/>
              <a:sym typeface="Century Gothic"/>
            </a:endParaRPr>
          </a:p>
          <a:p>
            <a:pPr indent="0" lvl="0" marL="1828800" rtl="0" algn="l">
              <a:lnSpc>
                <a:spcPct val="130000"/>
              </a:lnSpc>
              <a:spcBef>
                <a:spcPts val="1000"/>
              </a:spcBef>
              <a:spcAft>
                <a:spcPts val="0"/>
              </a:spcAft>
              <a:buNone/>
            </a:pPr>
            <a:r>
              <a:rPr lang="en" sz="1500">
                <a:solidFill>
                  <a:schemeClr val="dk1"/>
                </a:solidFill>
                <a:latin typeface="Century Gothic"/>
                <a:ea typeface="Century Gothic"/>
                <a:cs typeface="Century Gothic"/>
                <a:sym typeface="Century Gothic"/>
              </a:rPr>
              <a:t>Many people also like honey! Do you? Honey bees make so much honey that when people take some of it to use, there is still plenty left for the bees. </a:t>
            </a:r>
            <a:endParaRPr sz="1500">
              <a:solidFill>
                <a:schemeClr val="dk1"/>
              </a:solidFill>
              <a:latin typeface="Century Gothic"/>
              <a:ea typeface="Century Gothic"/>
              <a:cs typeface="Century Gothic"/>
              <a:sym typeface="Century Gothic"/>
            </a:endParaRPr>
          </a:p>
          <a:p>
            <a:pPr indent="0" lvl="0" marL="1828800" rtl="0" algn="l">
              <a:lnSpc>
                <a:spcPct val="130000"/>
              </a:lnSpc>
              <a:spcBef>
                <a:spcPts val="1000"/>
              </a:spcBef>
              <a:spcAft>
                <a:spcPts val="0"/>
              </a:spcAft>
              <a:buNone/>
            </a:pPr>
            <a:r>
              <a:rPr lang="en" sz="1500">
                <a:solidFill>
                  <a:schemeClr val="dk1"/>
                </a:solidFill>
                <a:latin typeface="Century Gothic"/>
                <a:ea typeface="Century Gothic"/>
                <a:cs typeface="Century Gothic"/>
                <a:sym typeface="Century Gothic"/>
              </a:rPr>
              <a:t>Apple farmers use honey bees to pollinate their trees, and honey bee farmers benefit from having such busy bees to produce lots of honey from all those flowers. </a:t>
            </a:r>
            <a:endParaRPr sz="1500">
              <a:solidFill>
                <a:schemeClr val="dk1"/>
              </a:solidFill>
              <a:latin typeface="Century Gothic"/>
              <a:ea typeface="Century Gothic"/>
              <a:cs typeface="Century Gothic"/>
              <a:sym typeface="Century Gothic"/>
            </a:endParaRPr>
          </a:p>
          <a:p>
            <a:pPr indent="0" lvl="0" marL="0" rtl="0" algn="l">
              <a:lnSpc>
                <a:spcPct val="130000"/>
              </a:lnSpc>
              <a:spcBef>
                <a:spcPts val="1000"/>
              </a:spcBef>
              <a:spcAft>
                <a:spcPts val="0"/>
              </a:spcAft>
              <a:buNone/>
            </a:pPr>
            <a:r>
              <a:rPr lang="en" sz="1500">
                <a:solidFill>
                  <a:schemeClr val="dk1"/>
                </a:solidFill>
                <a:latin typeface="Century Gothic"/>
                <a:ea typeface="Century Gothic"/>
                <a:cs typeface="Century Gothic"/>
                <a:sym typeface="Century Gothic"/>
              </a:rPr>
              <a:t>Farmers and consumers depend on each other to keep producing apples and honey.</a:t>
            </a:r>
            <a:endParaRPr sz="15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pic>
        <p:nvPicPr>
          <p:cNvPr id="95" name="Google Shape;95;p18"/>
          <p:cNvPicPr preferRelativeResize="0"/>
          <p:nvPr/>
        </p:nvPicPr>
        <p:blipFill>
          <a:blip r:embed="rId3">
            <a:alphaModFix/>
          </a:blip>
          <a:stretch>
            <a:fillRect/>
          </a:stretch>
        </p:blipFill>
        <p:spPr>
          <a:xfrm>
            <a:off x="6340475" y="156275"/>
            <a:ext cx="2553325" cy="1718125"/>
          </a:xfrm>
          <a:prstGeom prst="rect">
            <a:avLst/>
          </a:prstGeom>
          <a:noFill/>
          <a:ln cap="flat" cmpd="sng" w="12700">
            <a:solidFill>
              <a:srgbClr val="B7B7B7"/>
            </a:solidFill>
            <a:prstDash val="solid"/>
            <a:miter lim="8000"/>
            <a:headEnd len="sm" w="sm" type="none"/>
            <a:tailEnd len="sm" w="sm" type="none"/>
          </a:ln>
        </p:spPr>
      </p:pic>
      <p:pic>
        <p:nvPicPr>
          <p:cNvPr id="96" name="Google Shape;96;p18"/>
          <p:cNvPicPr preferRelativeResize="0"/>
          <p:nvPr/>
        </p:nvPicPr>
        <p:blipFill>
          <a:blip r:embed="rId4">
            <a:alphaModFix/>
          </a:blip>
          <a:stretch>
            <a:fillRect/>
          </a:stretch>
        </p:blipFill>
        <p:spPr>
          <a:xfrm>
            <a:off x="390600" y="2101425"/>
            <a:ext cx="1773025" cy="1773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nvSpPr>
        <p:spPr>
          <a:xfrm>
            <a:off x="588450" y="358725"/>
            <a:ext cx="8004000" cy="4253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500">
                <a:solidFill>
                  <a:schemeClr val="dk1"/>
                </a:solidFill>
                <a:latin typeface="Century Gothic"/>
                <a:ea typeface="Century Gothic"/>
                <a:cs typeface="Century Gothic"/>
                <a:sym typeface="Century Gothic"/>
              </a:rPr>
              <a:t>Most apples and honey come from farms outside the city. But apple trees still grow around us. And some </a:t>
            </a:r>
            <a:r>
              <a:rPr b="1" lang="en" sz="1500">
                <a:solidFill>
                  <a:schemeClr val="dk1"/>
                </a:solidFill>
                <a:latin typeface="Century Gothic"/>
                <a:ea typeface="Century Gothic"/>
                <a:cs typeface="Century Gothic"/>
                <a:sym typeface="Century Gothic"/>
              </a:rPr>
              <a:t>urban</a:t>
            </a:r>
            <a:r>
              <a:rPr lang="en" sz="1500">
                <a:solidFill>
                  <a:schemeClr val="dk1"/>
                </a:solidFill>
                <a:latin typeface="Century Gothic"/>
                <a:ea typeface="Century Gothic"/>
                <a:cs typeface="Century Gothic"/>
                <a:sym typeface="Century Gothic"/>
              </a:rPr>
              <a:t> beekeepers set up hives in yards and community gardens, and on rooftops. These hives allow honey bees to pollinate flowers, vegetable plants, and fruit trees everywhere.</a:t>
            </a:r>
            <a:endParaRPr sz="15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a:solidFill>
                <a:schemeClr val="dk1"/>
              </a:solidFill>
              <a:latin typeface="Century Gothic"/>
              <a:ea typeface="Century Gothic"/>
              <a:cs typeface="Century Gothic"/>
              <a:sym typeface="Century Gothic"/>
            </a:endParaRPr>
          </a:p>
        </p:txBody>
      </p:sp>
      <p:pic>
        <p:nvPicPr>
          <p:cNvPr id="102" name="Google Shape;102;p19"/>
          <p:cNvPicPr preferRelativeResize="0"/>
          <p:nvPr/>
        </p:nvPicPr>
        <p:blipFill rotWithShape="1">
          <a:blip r:embed="rId3">
            <a:alphaModFix/>
          </a:blip>
          <a:srcRect b="0" l="8441" r="0" t="0"/>
          <a:stretch/>
        </p:blipFill>
        <p:spPr>
          <a:xfrm>
            <a:off x="2529712" y="1866775"/>
            <a:ext cx="4084588" cy="2745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811200" y="445025"/>
            <a:ext cx="8021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08" name="Google Shape;108;p20"/>
          <p:cNvSpPr txBox="1"/>
          <p:nvPr>
            <p:ph idx="1" type="body"/>
          </p:nvPr>
        </p:nvSpPr>
        <p:spPr>
          <a:xfrm>
            <a:off x="811200" y="1152475"/>
            <a:ext cx="80211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Information </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uFill>
                  <a:noFill/>
                </a:uFill>
                <a:latin typeface="Calibri"/>
                <a:ea typeface="Calibri"/>
                <a:cs typeface="Calibri"/>
                <a:sym typeface="Calibri"/>
                <a:hlinkClick r:id="rId3">
                  <a:extLst>
                    <a:ext uri="{A12FA001-AC4F-418D-AE19-62706E023703}">
                      <ahyp:hlinkClr val="tx"/>
                    </a:ext>
                  </a:extLst>
                </a:hlinkClick>
              </a:rPr>
              <a:t>http://www.pollinator.ca/bestpractices/colony.html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uFill>
                  <a:noFill/>
                </a:uFill>
                <a:latin typeface="Calibri"/>
                <a:ea typeface="Calibri"/>
                <a:cs typeface="Calibri"/>
                <a:sym typeface="Calibri"/>
                <a:hlinkClick r:id="rId4">
                  <a:extLst>
                    <a:ext uri="{A12FA001-AC4F-418D-AE19-62706E023703}">
                      <ahyp:hlinkClr val="tx"/>
                    </a:ext>
                  </a:extLst>
                </a:hlinkClick>
              </a:rPr>
              <a:t>https://extension.psu.edu/the-role-of-pollen-bees-in-fruit-tree-pollination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uFill>
                  <a:noFill/>
                </a:uFill>
                <a:latin typeface="Calibri"/>
                <a:ea typeface="Calibri"/>
                <a:cs typeface="Calibri"/>
                <a:sym typeface="Calibri"/>
                <a:hlinkClick r:id="rId5">
                  <a:extLst>
                    <a:ext uri="{A12FA001-AC4F-418D-AE19-62706E023703}">
                      <ahyp:hlinkClr val="tx"/>
                    </a:ext>
                  </a:extLst>
                </a:hlinkClick>
              </a:rPr>
              <a:t>https://www.fs.fed.us/wildflowers/pollinators/pollinator-of-the-month/mason_bees.shtml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Photos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Roxbury Russet: </a:t>
            </a:r>
            <a:r>
              <a:rPr lang="en" sz="1200">
                <a:solidFill>
                  <a:schemeClr val="dk1"/>
                </a:solidFill>
                <a:uFill>
                  <a:noFill/>
                </a:uFill>
                <a:latin typeface="Calibri"/>
                <a:ea typeface="Calibri"/>
                <a:cs typeface="Calibri"/>
                <a:sym typeface="Calibri"/>
                <a:hlinkClick r:id="rId6">
                  <a:extLst>
                    <a:ext uri="{A12FA001-AC4F-418D-AE19-62706E023703}">
                      <ahyp:hlinkClr val="tx"/>
                    </a:ext>
                  </a:extLst>
                </a:hlinkClick>
              </a:rPr>
              <a:t>http://appleharvester.blogspot.com/2010/03/roxbury-russet.html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Apple blossoms: </a:t>
            </a:r>
            <a:r>
              <a:rPr lang="en" sz="1200">
                <a:solidFill>
                  <a:schemeClr val="dk1"/>
                </a:solidFill>
                <a:uFill>
                  <a:noFill/>
                </a:uFill>
                <a:latin typeface="Calibri"/>
                <a:ea typeface="Calibri"/>
                <a:cs typeface="Calibri"/>
                <a:sym typeface="Calibri"/>
                <a:hlinkClick r:id="rId7">
                  <a:extLst>
                    <a:ext uri="{A12FA001-AC4F-418D-AE19-62706E023703}">
                      <ahyp:hlinkClr val="tx"/>
                    </a:ext>
                  </a:extLst>
                </a:hlinkClick>
              </a:rPr>
              <a:t>https://commons.wikimedia.org/wiki/File:Apple_blossoms.jpg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Honey bee: </a:t>
            </a:r>
            <a:r>
              <a:rPr lang="en" sz="1200">
                <a:solidFill>
                  <a:schemeClr val="dk1"/>
                </a:solidFill>
                <a:uFill>
                  <a:noFill/>
                </a:uFill>
                <a:latin typeface="Calibri"/>
                <a:ea typeface="Calibri"/>
                <a:cs typeface="Calibri"/>
                <a:sym typeface="Calibri"/>
                <a:hlinkClick r:id="rId8">
                  <a:extLst>
                    <a:ext uri="{A12FA001-AC4F-418D-AE19-62706E023703}">
                      <ahyp:hlinkClr val="tx"/>
                    </a:ext>
                  </a:extLst>
                </a:hlinkClick>
              </a:rPr>
              <a:t>https://www.flickr.com/photos/refmo/2439542125/</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Empire: </a:t>
            </a:r>
            <a:r>
              <a:rPr lang="en" sz="1200">
                <a:solidFill>
                  <a:schemeClr val="dk1"/>
                </a:solidFill>
                <a:uFill>
                  <a:noFill/>
                </a:uFill>
                <a:latin typeface="Calibri"/>
                <a:ea typeface="Calibri"/>
                <a:cs typeface="Calibri"/>
                <a:sym typeface="Calibri"/>
                <a:hlinkClick r:id="rId9">
                  <a:extLst>
                    <a:ext uri="{A12FA001-AC4F-418D-AE19-62706E023703}">
                      <ahyp:hlinkClr val="tx"/>
                    </a:ext>
                  </a:extLst>
                </a:hlinkClick>
              </a:rPr>
              <a:t>https://www.grandpasorchard.com/Tree/Malus-Empire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Mutsu: https://www.isons.com/shop/fruit-trees/mutsu-apple-tree/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Baldwin: </a:t>
            </a:r>
            <a:r>
              <a:rPr lang="en" sz="1200">
                <a:solidFill>
                  <a:schemeClr val="dk1"/>
                </a:solidFill>
                <a:uFill>
                  <a:noFill/>
                </a:uFill>
                <a:latin typeface="Calibri"/>
                <a:ea typeface="Calibri"/>
                <a:cs typeface="Calibri"/>
                <a:sym typeface="Calibri"/>
                <a:hlinkClick r:id="rId10">
                  <a:extLst>
                    <a:ext uri="{A12FA001-AC4F-418D-AE19-62706E023703}">
                      <ahyp:hlinkClr val="tx"/>
                    </a:ext>
                  </a:extLst>
                </a:hlinkClick>
              </a:rPr>
              <a:t>http://appleharvester.blogspot.com/2010/04/story-of-apple-baldwin.html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Roxbury Russets in tree: </a:t>
            </a:r>
            <a:r>
              <a:rPr lang="en" sz="1200">
                <a:solidFill>
                  <a:schemeClr val="dk1"/>
                </a:solidFill>
                <a:uFill>
                  <a:noFill/>
                </a:uFill>
                <a:latin typeface="Calibri"/>
                <a:ea typeface="Calibri"/>
                <a:cs typeface="Calibri"/>
                <a:sym typeface="Calibri"/>
                <a:hlinkClick r:id="rId11">
                  <a:extLst>
                    <a:ext uri="{A12FA001-AC4F-418D-AE19-62706E023703}">
                      <ahyp:hlinkClr val="tx"/>
                    </a:ext>
                  </a:extLst>
                </a:hlinkClick>
              </a:rPr>
              <a:t>https://newenglandapples.files.wordpress.com/2011/12/img_6239.jpg</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Honey: Laura Booth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Rooftop hives: </a:t>
            </a:r>
            <a:r>
              <a:rPr lang="en" sz="1200">
                <a:solidFill>
                  <a:schemeClr val="dk1"/>
                </a:solidFill>
                <a:uFill>
                  <a:noFill/>
                </a:uFill>
                <a:latin typeface="Calibri"/>
                <a:ea typeface="Calibri"/>
                <a:cs typeface="Calibri"/>
                <a:sym typeface="Calibri"/>
                <a:hlinkClick r:id="rId12">
                  <a:extLst>
                    <a:ext uri="{A12FA001-AC4F-418D-AE19-62706E023703}">
                      <ahyp:hlinkClr val="tx"/>
                    </a:ext>
                  </a:extLst>
                </a:hlinkClick>
              </a:rPr>
              <a:t>https://www.chowhound.com/pictures/rooftop-hives-buzzing-boston/seaport-hotel</a:t>
            </a:r>
            <a:endParaRPr b="1"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8CE700-59F2-4E1D-84FA-1AE01A3E8C4A}"/>
</file>

<file path=customXml/itemProps2.xml><?xml version="1.0" encoding="utf-8"?>
<ds:datastoreItem xmlns:ds="http://schemas.openxmlformats.org/officeDocument/2006/customXml" ds:itemID="{61AA8F0D-E2E5-445D-B999-DD5CFBC16C9F}"/>
</file>

<file path=customXml/itemProps3.xml><?xml version="1.0" encoding="utf-8"?>
<ds:datastoreItem xmlns:ds="http://schemas.openxmlformats.org/officeDocument/2006/customXml" ds:itemID="{FA6F234A-5A33-4CC1-9E0D-3BF0256D01E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