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attract</a:t>
            </a:r>
            <a:r>
              <a:rPr lang="en" sz="1200">
                <a:solidFill>
                  <a:schemeClr val="dk1"/>
                </a:solidFill>
                <a:highlight>
                  <a:srgbClr val="FFFFFF"/>
                </a:highlight>
                <a:latin typeface="Calibri"/>
                <a:ea typeface="Calibri"/>
                <a:cs typeface="Calibri"/>
                <a:sym typeface="Calibri"/>
              </a:rPr>
              <a:t>: to interest, to draw closer</a:t>
            </a:r>
            <a:endParaRPr sz="1200">
              <a:solidFill>
                <a:schemeClr val="dk1"/>
              </a:solidFill>
              <a:highlight>
                <a:srgbClr val="FFFFFF"/>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benefit</a:t>
            </a:r>
            <a:r>
              <a:rPr lang="en" sz="1200">
                <a:solidFill>
                  <a:schemeClr val="dk1"/>
                </a:solidFill>
                <a:highlight>
                  <a:srgbClr val="FFFFFF"/>
                </a:highlight>
                <a:latin typeface="Calibri"/>
                <a:ea typeface="Calibri"/>
                <a:cs typeface="Calibri"/>
                <a:sym typeface="Calibri"/>
              </a:rPr>
              <a:t>: something positive, an advantage</a:t>
            </a:r>
            <a:endParaRPr sz="1200">
              <a:solidFill>
                <a:schemeClr val="dk1"/>
              </a:solidFill>
              <a:highlight>
                <a:srgbClr val="FFFFFF"/>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depend</a:t>
            </a:r>
            <a:r>
              <a:rPr lang="en" sz="1200">
                <a:solidFill>
                  <a:schemeClr val="dk1"/>
                </a:solidFill>
                <a:highlight>
                  <a:srgbClr val="FFFFFF"/>
                </a:highlight>
                <a:latin typeface="Calibri"/>
                <a:ea typeface="Calibri"/>
                <a:cs typeface="Calibri"/>
                <a:sym typeface="Calibri"/>
              </a:rPr>
              <a:t>: to rely on, to trust</a:t>
            </a:r>
            <a:endParaRPr sz="1200">
              <a:solidFill>
                <a:schemeClr val="dk1"/>
              </a:solidFill>
              <a:highlight>
                <a:srgbClr val="FFFFFF"/>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fertilize</a:t>
            </a:r>
            <a:r>
              <a:rPr lang="en" sz="1200">
                <a:solidFill>
                  <a:schemeClr val="dk1"/>
                </a:solidFill>
                <a:highlight>
                  <a:srgbClr val="FFFFFF"/>
                </a:highlight>
                <a:latin typeface="Calibri"/>
                <a:ea typeface="Calibri"/>
                <a:cs typeface="Calibri"/>
                <a:sym typeface="Calibri"/>
              </a:rPr>
              <a:t>: </a:t>
            </a:r>
            <a:r>
              <a:rPr lang="en" sz="1200">
                <a:solidFill>
                  <a:schemeClr val="dk1"/>
                </a:solidFill>
                <a:latin typeface="Calibri"/>
                <a:ea typeface="Calibri"/>
                <a:cs typeface="Calibri"/>
                <a:sym typeface="Calibri"/>
              </a:rPr>
              <a:t>to make able to produce babies, seeds, fruit, or eggs</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interdependent</a:t>
            </a:r>
            <a:r>
              <a:rPr lang="en" sz="1200">
                <a:solidFill>
                  <a:schemeClr val="dk1"/>
                </a:solidFill>
                <a:highlight>
                  <a:srgbClr val="FFFFFF"/>
                </a:highlight>
                <a:latin typeface="Calibri"/>
                <a:ea typeface="Calibri"/>
                <a:cs typeface="Calibri"/>
                <a:sym typeface="Calibri"/>
              </a:rPr>
              <a:t>: relying on each other</a:t>
            </a:r>
            <a:endParaRPr sz="1200">
              <a:solidFill>
                <a:schemeClr val="dk1"/>
              </a:solidFill>
              <a:highlight>
                <a:srgbClr val="FFFFFF"/>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provide</a:t>
            </a:r>
            <a:r>
              <a:rPr lang="en" sz="1200">
                <a:solidFill>
                  <a:schemeClr val="dk1"/>
                </a:solidFill>
                <a:highlight>
                  <a:srgbClr val="FFFFFF"/>
                </a:highlight>
                <a:latin typeface="Calibri"/>
                <a:ea typeface="Calibri"/>
                <a:cs typeface="Calibri"/>
                <a:sym typeface="Calibri"/>
              </a:rPr>
              <a:t>: to give what is needed, to supply</a:t>
            </a:r>
            <a:endParaRPr sz="1200">
              <a:solidFill>
                <a:schemeClr val="dk1"/>
              </a:solidFill>
              <a:highlight>
                <a:srgbClr val="FFFFFF"/>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release</a:t>
            </a:r>
            <a:r>
              <a:rPr lang="en" sz="1200">
                <a:solidFill>
                  <a:schemeClr val="dk1"/>
                </a:solidFill>
                <a:highlight>
                  <a:srgbClr val="FFFFFF"/>
                </a:highlight>
                <a:latin typeface="Calibri"/>
                <a:ea typeface="Calibri"/>
                <a:cs typeface="Calibri"/>
                <a:sym typeface="Calibri"/>
              </a:rPr>
              <a:t>: to let go</a:t>
            </a:r>
            <a:endParaRPr sz="1200">
              <a:solidFill>
                <a:schemeClr val="dk1"/>
              </a:solidFill>
              <a:highlight>
                <a:srgbClr val="FFFFFF"/>
              </a:highlight>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highlight>
                  <a:srgbClr val="FFFFFF"/>
                </a:highlight>
                <a:latin typeface="Calibri"/>
                <a:ea typeface="Calibri"/>
                <a:cs typeface="Calibri"/>
                <a:sym typeface="Calibri"/>
              </a:rPr>
              <a:t>rely</a:t>
            </a:r>
            <a:r>
              <a:rPr lang="en" sz="1200">
                <a:solidFill>
                  <a:schemeClr val="dk1"/>
                </a:solidFill>
                <a:highlight>
                  <a:srgbClr val="FFFFFF"/>
                </a:highlight>
                <a:latin typeface="Calibri"/>
                <a:ea typeface="Calibri"/>
                <a:cs typeface="Calibri"/>
                <a:sym typeface="Calibri"/>
              </a:rPr>
              <a:t>: to trust or depend on</a:t>
            </a:r>
            <a:endParaRPr b="1" sz="1200">
              <a:solidFill>
                <a:srgbClr val="222222"/>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f41e89d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1f41e89d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attract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A male cardinal sings from a high branch to attract a mate. Then they will make a nest together and raise their young. This bird feeder is specially designed to attract hummingbirds.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latin typeface="Calibri"/>
                <a:ea typeface="Calibri"/>
                <a:cs typeface="Calibri"/>
                <a:sym typeface="Calibri"/>
              </a:rPr>
              <a:t>Think, Pair, Share prompt: </a:t>
            </a:r>
            <a:endParaRPr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What features of a flower might attract a pollinator?</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https://www.thestar.com/news/insight/2013/02/24/cardinals_song_means_spring_is_around_the_corner.html, https://www.goodhousekeeping.com/home-products/g28008704/best-hummingbird-feeders/</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f41e89da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f41e89da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b</a:t>
            </a:r>
            <a:r>
              <a:rPr b="1" lang="en" sz="1200">
                <a:solidFill>
                  <a:schemeClr val="dk1"/>
                </a:solidFill>
                <a:latin typeface="Calibri"/>
                <a:ea typeface="Calibri"/>
                <a:cs typeface="Calibri"/>
                <a:sym typeface="Calibri"/>
              </a:rPr>
              <a:t>enefit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One benefit of a community garden is that people can spend time together there.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are some other benefits of gardens?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https://www.unitedway.org/blog/using-your-green-thumb-for-a-good-cause</a:t>
            </a:r>
            <a:endParaRPr sz="9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f41e89da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1f41e89da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depend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Depend is a synonym for “rely.”</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This strawberry plant depends on pollinators for pollination. The insect, a syrphid fly, depends on the flower for food.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Who do you depend on for something you need?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Or: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 you think people depend on insects?</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https://entomology.ces.ncsu.edu/strawberry-pollinating-insects/</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ecceaafb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ecceaafb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fertilize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farmers and gardeners fertilize plants, they hope that the plants will have a better chance of growing stronger and producing more crops.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 pollinators help fertilize flowers?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rgbClr val="666666"/>
                </a:solidFill>
                <a:latin typeface="Calibri"/>
                <a:ea typeface="Calibri"/>
                <a:cs typeface="Calibri"/>
                <a:sym typeface="Calibri"/>
              </a:rPr>
              <a:t>https://www.geturbanleaf.com/blogs/care/fertilize-plants</a:t>
            </a:r>
            <a:endParaRPr sz="1000">
              <a:solidFill>
                <a:srgbClr val="666666"/>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065f524b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065f524b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a:t>
            </a:r>
            <a:r>
              <a:rPr b="1" lang="en" sz="1200">
                <a:solidFill>
                  <a:schemeClr val="dk1"/>
                </a:solidFill>
                <a:latin typeface="Calibri"/>
                <a:ea typeface="Calibri"/>
                <a:cs typeface="Calibri"/>
                <a:sym typeface="Calibri"/>
              </a:rPr>
              <a:t>nterdependent </a:t>
            </a:r>
            <a:r>
              <a:rPr lang="en" sz="1200">
                <a:solidFill>
                  <a:schemeClr val="dk1"/>
                </a:solidFill>
                <a:latin typeface="Calibri"/>
                <a:ea typeface="Calibri"/>
                <a:cs typeface="Calibri"/>
                <a:sym typeface="Calibri"/>
              </a:rPr>
              <a:t>(adjective)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prefix “inter” means between or connected. The suffix “ent” tells us this is an adjective. The root word, or base word, in the middle, is “depend.” This word, interdependent, </a:t>
            </a:r>
            <a:r>
              <a:rPr i="1" lang="en" sz="1200">
                <a:solidFill>
                  <a:schemeClr val="dk1"/>
                </a:solidFill>
                <a:latin typeface="Calibri"/>
                <a:ea typeface="Calibri"/>
                <a:cs typeface="Calibri"/>
                <a:sym typeface="Calibri"/>
              </a:rPr>
              <a:t>describes a relationship</a:t>
            </a:r>
            <a:r>
              <a:rPr i="1" lang="en" sz="1200">
                <a:solidFill>
                  <a:schemeClr val="dk1"/>
                </a:solidFill>
                <a:latin typeface="Calibri"/>
                <a:ea typeface="Calibri"/>
                <a:cs typeface="Calibri"/>
                <a:sym typeface="Calibri"/>
              </a:rPr>
              <a:t> in which two or more organisms or entities are dependent on one another.</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green sea turtle depends on fish to clean its shell. The fish depend on the tiny plants that grow on the turtle’s shell for food. Each kind of animal gets something they nee</a:t>
            </a:r>
            <a:r>
              <a:rPr i="1" lang="en" sz="1200">
                <a:latin typeface="Calibri"/>
                <a:ea typeface="Calibri"/>
                <a:cs typeface="Calibri"/>
                <a:sym typeface="Calibri"/>
              </a:rPr>
              <a:t>d from the other; they a</a:t>
            </a:r>
            <a:r>
              <a:rPr i="1" lang="en" sz="1200">
                <a:solidFill>
                  <a:schemeClr val="dk1"/>
                </a:solidFill>
                <a:latin typeface="Calibri"/>
                <a:ea typeface="Calibri"/>
                <a:cs typeface="Calibri"/>
                <a:sym typeface="Calibri"/>
              </a:rPr>
              <a:t>re interdependent.</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are pollinators and plants interdependent?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https://sanctuaries.noaa.gov/magazine/5/day-at-the-turtle-spa/</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5559f9f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5559f9f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provide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Farms provide us with the food we eat. This farmer, Kafi Dixon, farms with other women to provide vegetables for families and seniors in Boston.</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a:t>
            </a:r>
            <a:r>
              <a:rPr i="1" lang="en" sz="1200">
                <a:solidFill>
                  <a:schemeClr val="dk1"/>
                </a:solidFill>
                <a:latin typeface="Calibri"/>
                <a:ea typeface="Calibri"/>
                <a:cs typeface="Calibri"/>
                <a:sym typeface="Calibri"/>
              </a:rPr>
              <a:t>support or help do you pr</a:t>
            </a:r>
            <a:r>
              <a:rPr i="1" lang="en" sz="1200">
                <a:solidFill>
                  <a:schemeClr val="dk1"/>
                </a:solidFill>
                <a:latin typeface="Calibri"/>
                <a:ea typeface="Calibri"/>
                <a:cs typeface="Calibri"/>
                <a:sym typeface="Calibri"/>
              </a:rPr>
              <a:t>ovide to each other? What materials or other resources does the school provide to you for learning?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rgbClr val="666666"/>
                </a:solidFill>
                <a:latin typeface="Calibri"/>
                <a:ea typeface="Calibri"/>
                <a:cs typeface="Calibri"/>
                <a:sym typeface="Calibri"/>
              </a:rPr>
              <a:t>https://www.wbur.org/news/2021/05/05/urban-farmer-kafi-dixon-a-reckoning-in-boston</a:t>
            </a:r>
            <a:endParaRPr sz="800">
              <a:solidFill>
                <a:srgbClr val="666666"/>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5559f9fc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5559f9fc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release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These scientists and volunteers from the New England Aquarium release sea turtles back into the ocean after providing the medical treatment they needed. They take them out of their boxes and send them back out to the ocean.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Imagine having a fist full of seeds. If you release them into the air </a:t>
            </a:r>
            <a:r>
              <a:rPr lang="en" sz="1200">
                <a:solidFill>
                  <a:schemeClr val="dk1"/>
                </a:solidFill>
                <a:latin typeface="Calibri"/>
                <a:ea typeface="Calibri"/>
                <a:cs typeface="Calibri"/>
                <a:sym typeface="Calibri"/>
              </a:rPr>
              <a:t>[make a gesture of tossing seeds out from your hand]</a:t>
            </a:r>
            <a:r>
              <a:rPr i="1" lang="en" sz="1200">
                <a:solidFill>
                  <a:schemeClr val="dk1"/>
                </a:solidFill>
                <a:latin typeface="Calibri"/>
                <a:ea typeface="Calibri"/>
                <a:cs typeface="Calibri"/>
                <a:sym typeface="Calibri"/>
              </a:rPr>
              <a:t>, what happens next?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rgbClr val="666666"/>
                </a:solidFill>
                <a:latin typeface="Calibri"/>
                <a:ea typeface="Calibri"/>
                <a:cs typeface="Calibri"/>
                <a:sym typeface="Calibri"/>
              </a:rPr>
              <a:t>https://www.wbur.org/news/2020/07/01/seven-sea-turtles-released-back-into-wild-after-a-winter-of-rehab-in-quincy</a:t>
            </a:r>
            <a:endParaRPr sz="500">
              <a:solidFill>
                <a:srgbClr val="666666"/>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f18711bee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f18711bee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rely</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Rely is a synonym for “depend.”</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sea turtle relies on care from a scientist to get healthy enough to return to the wild.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someth</a:t>
            </a:r>
            <a:r>
              <a:rPr i="1" lang="en" sz="1200">
                <a:solidFill>
                  <a:schemeClr val="dk1"/>
                </a:solidFill>
                <a:latin typeface="Calibri"/>
                <a:ea typeface="Calibri"/>
                <a:cs typeface="Calibri"/>
                <a:sym typeface="Calibri"/>
              </a:rPr>
              <a:t>ing plants rely on to survive?</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https://www.jerseyshoreonline.com/ocean-county/sea-turtles-being-released-into-wild/</a:t>
            </a:r>
            <a:endParaRPr i="1"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4, Week 2</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attract</a:t>
            </a:r>
            <a:endParaRPr b="1">
              <a:latin typeface="Century Gothic"/>
              <a:ea typeface="Century Gothic"/>
              <a:cs typeface="Century Gothic"/>
              <a:sym typeface="Century Gothic"/>
            </a:endParaRPr>
          </a:p>
        </p:txBody>
      </p:sp>
      <p:sp>
        <p:nvSpPr>
          <p:cNvPr id="60" name="Google Shape;60;p14"/>
          <p:cNvSpPr txBox="1"/>
          <p:nvPr>
            <p:ph idx="1" type="subTitle"/>
          </p:nvPr>
        </p:nvSpPr>
        <p:spPr>
          <a:xfrm>
            <a:off x="265500" y="2955400"/>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interest, to draw closer</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61" name="Google Shape;61;p14"/>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14"/>
          <p:cNvPicPr preferRelativeResize="0"/>
          <p:nvPr/>
        </p:nvPicPr>
        <p:blipFill>
          <a:blip r:embed="rId3">
            <a:alphaModFix/>
          </a:blip>
          <a:stretch>
            <a:fillRect/>
          </a:stretch>
        </p:blipFill>
        <p:spPr>
          <a:xfrm>
            <a:off x="5203225" y="527200"/>
            <a:ext cx="3602300" cy="2884700"/>
          </a:xfrm>
          <a:prstGeom prst="rect">
            <a:avLst/>
          </a:prstGeom>
          <a:noFill/>
          <a:ln>
            <a:noFill/>
          </a:ln>
        </p:spPr>
      </p:pic>
      <p:pic>
        <p:nvPicPr>
          <p:cNvPr id="63" name="Google Shape;63;p14"/>
          <p:cNvPicPr preferRelativeResize="0"/>
          <p:nvPr/>
        </p:nvPicPr>
        <p:blipFill>
          <a:blip r:embed="rId4">
            <a:alphaModFix/>
          </a:blip>
          <a:stretch>
            <a:fillRect/>
          </a:stretch>
        </p:blipFill>
        <p:spPr>
          <a:xfrm>
            <a:off x="7261293" y="3614076"/>
            <a:ext cx="1544233" cy="1235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latin typeface="Century Gothic"/>
                <a:ea typeface="Century Gothic"/>
                <a:cs typeface="Century Gothic"/>
                <a:sym typeface="Century Gothic"/>
              </a:rPr>
              <a:t>benefit</a:t>
            </a:r>
            <a:endParaRPr b="1">
              <a:latin typeface="Century Gothic"/>
              <a:ea typeface="Century Gothic"/>
              <a:cs typeface="Century Gothic"/>
              <a:sym typeface="Century Gothic"/>
            </a:endParaRPr>
          </a:p>
        </p:txBody>
      </p:sp>
      <p:sp>
        <p:nvSpPr>
          <p:cNvPr id="69" name="Google Shape;69;p15"/>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None/>
            </a:pPr>
            <a:r>
              <a:rPr lang="en" sz="1800">
                <a:solidFill>
                  <a:schemeClr val="dk1"/>
                </a:solidFill>
                <a:latin typeface="Century Gothic"/>
                <a:ea typeface="Century Gothic"/>
                <a:cs typeface="Century Gothic"/>
                <a:sym typeface="Century Gothic"/>
              </a:rPr>
              <a:t>something positive, an advantage</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70" name="Google Shape;70;p15"/>
          <p:cNvPicPr preferRelativeResize="0"/>
          <p:nvPr/>
        </p:nvPicPr>
        <p:blipFill>
          <a:blip r:embed="rId3">
            <a:alphaModFix/>
          </a:blip>
          <a:stretch>
            <a:fillRect/>
          </a:stretch>
        </p:blipFill>
        <p:spPr>
          <a:xfrm>
            <a:off x="4977450" y="1089450"/>
            <a:ext cx="3848550" cy="230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depend</a:t>
            </a:r>
            <a:endParaRPr b="1">
              <a:latin typeface="Century Gothic"/>
              <a:ea typeface="Century Gothic"/>
              <a:cs typeface="Century Gothic"/>
              <a:sym typeface="Century Gothic"/>
            </a:endParaRPr>
          </a:p>
        </p:txBody>
      </p:sp>
      <p:sp>
        <p:nvSpPr>
          <p:cNvPr id="76" name="Google Shape;76;p16"/>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highlight>
                  <a:srgbClr val="FFFFFF"/>
                </a:highlight>
                <a:latin typeface="Century Gothic"/>
                <a:ea typeface="Century Gothic"/>
                <a:cs typeface="Century Gothic"/>
                <a:sym typeface="Century Gothic"/>
              </a:rPr>
              <a:t>verb</a:t>
            </a:r>
            <a:endParaRPr sz="1800">
              <a:solidFill>
                <a:srgbClr val="666666"/>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highlight>
                  <a:srgbClr val="FFFFFF"/>
                </a:highlight>
                <a:latin typeface="Century Gothic"/>
                <a:ea typeface="Century Gothic"/>
                <a:cs typeface="Century Gothic"/>
                <a:sym typeface="Century Gothic"/>
              </a:rPr>
              <a:t>to rely on, to trust</a:t>
            </a:r>
            <a:endParaRPr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77" name="Google Shape;77;p16"/>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6"/>
          <p:cNvPicPr preferRelativeResize="0"/>
          <p:nvPr/>
        </p:nvPicPr>
        <p:blipFill>
          <a:blip r:embed="rId3">
            <a:alphaModFix/>
          </a:blip>
          <a:stretch>
            <a:fillRect/>
          </a:stretch>
        </p:blipFill>
        <p:spPr>
          <a:xfrm>
            <a:off x="5114325" y="836725"/>
            <a:ext cx="3367651" cy="295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fertilize</a:t>
            </a:r>
            <a:endParaRPr b="1">
              <a:latin typeface="Century Gothic"/>
              <a:ea typeface="Century Gothic"/>
              <a:cs typeface="Century Gothic"/>
              <a:sym typeface="Century Gothic"/>
            </a:endParaRPr>
          </a:p>
        </p:txBody>
      </p:sp>
      <p:sp>
        <p:nvSpPr>
          <p:cNvPr id="84" name="Google Shape;84;p17"/>
          <p:cNvSpPr txBox="1"/>
          <p:nvPr>
            <p:ph idx="1" type="subTitle"/>
          </p:nvPr>
        </p:nvSpPr>
        <p:spPr>
          <a:xfrm>
            <a:off x="265500" y="3190825"/>
            <a:ext cx="4045200" cy="170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make able to produce babies, seeds, fruit, or eggs</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85" name="Google Shape;85;p17"/>
          <p:cNvPicPr preferRelativeResize="0"/>
          <p:nvPr/>
        </p:nvPicPr>
        <p:blipFill>
          <a:blip r:embed="rId3">
            <a:alphaModFix/>
          </a:blip>
          <a:stretch>
            <a:fillRect/>
          </a:stretch>
        </p:blipFill>
        <p:spPr>
          <a:xfrm>
            <a:off x="5045375" y="1089450"/>
            <a:ext cx="3589579" cy="2419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000">
                <a:latin typeface="Century Gothic"/>
                <a:ea typeface="Century Gothic"/>
                <a:cs typeface="Century Gothic"/>
                <a:sym typeface="Century Gothic"/>
              </a:rPr>
              <a:t>interdependent</a:t>
            </a:r>
            <a:endParaRPr b="1" sz="4000">
              <a:latin typeface="Century Gothic"/>
              <a:ea typeface="Century Gothic"/>
              <a:cs typeface="Century Gothic"/>
              <a:sym typeface="Century Gothic"/>
            </a:endParaRPr>
          </a:p>
        </p:txBody>
      </p:sp>
      <p:sp>
        <p:nvSpPr>
          <p:cNvPr id="91" name="Google Shape;91;p18"/>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adjective</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relying on each other</a:t>
            </a:r>
            <a:endParaRPr sz="1800">
              <a:solidFill>
                <a:srgbClr val="000000"/>
              </a:solidFill>
              <a:latin typeface="Century Gothic"/>
              <a:ea typeface="Century Gothic"/>
              <a:cs typeface="Century Gothic"/>
              <a:sym typeface="Century Gothic"/>
            </a:endParaRPr>
          </a:p>
        </p:txBody>
      </p:sp>
      <p:pic>
        <p:nvPicPr>
          <p:cNvPr id="92" name="Google Shape;92;p18"/>
          <p:cNvPicPr preferRelativeResize="0"/>
          <p:nvPr/>
        </p:nvPicPr>
        <p:blipFill rotWithShape="1">
          <a:blip r:embed="rId3">
            <a:alphaModFix/>
          </a:blip>
          <a:srcRect b="0" l="19779" r="26399" t="0"/>
          <a:stretch/>
        </p:blipFill>
        <p:spPr>
          <a:xfrm>
            <a:off x="4937300" y="1089450"/>
            <a:ext cx="3940000" cy="25940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provide</a:t>
            </a:r>
            <a:endParaRPr b="1">
              <a:latin typeface="Century Gothic"/>
              <a:ea typeface="Century Gothic"/>
              <a:cs typeface="Century Gothic"/>
              <a:sym typeface="Century Gothic"/>
            </a:endParaRPr>
          </a:p>
        </p:txBody>
      </p:sp>
      <p:sp>
        <p:nvSpPr>
          <p:cNvPr id="98" name="Google Shape;98;p19"/>
          <p:cNvSpPr txBox="1"/>
          <p:nvPr>
            <p:ph idx="1" type="subTitle"/>
          </p:nvPr>
        </p:nvSpPr>
        <p:spPr>
          <a:xfrm>
            <a:off x="265500" y="30963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222222"/>
                </a:solidFill>
                <a:latin typeface="Century Gothic"/>
                <a:ea typeface="Century Gothic"/>
                <a:cs typeface="Century Gothic"/>
                <a:sym typeface="Century Gothic"/>
              </a:rPr>
              <a:t>t</a:t>
            </a:r>
            <a:r>
              <a:rPr lang="en" sz="1800">
                <a:solidFill>
                  <a:srgbClr val="222222"/>
                </a:solidFill>
                <a:latin typeface="Century Gothic"/>
                <a:ea typeface="Century Gothic"/>
                <a:cs typeface="Century Gothic"/>
                <a:sym typeface="Century Gothic"/>
              </a:rPr>
              <a:t>o give what is needed, to supply</a:t>
            </a:r>
            <a:endParaRPr sz="1800">
              <a:solidFill>
                <a:srgbClr val="000000"/>
              </a:solidFill>
              <a:latin typeface="Century Gothic"/>
              <a:ea typeface="Century Gothic"/>
              <a:cs typeface="Century Gothic"/>
              <a:sym typeface="Century Gothic"/>
            </a:endParaRPr>
          </a:p>
        </p:txBody>
      </p:sp>
      <p:pic>
        <p:nvPicPr>
          <p:cNvPr id="99" name="Google Shape;99;p19"/>
          <p:cNvPicPr preferRelativeResize="0"/>
          <p:nvPr/>
        </p:nvPicPr>
        <p:blipFill>
          <a:blip r:embed="rId3">
            <a:alphaModFix/>
          </a:blip>
          <a:stretch>
            <a:fillRect/>
          </a:stretch>
        </p:blipFill>
        <p:spPr>
          <a:xfrm>
            <a:off x="4935125" y="937050"/>
            <a:ext cx="3839350" cy="287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release</a:t>
            </a:r>
            <a:endParaRPr sz="2600">
              <a:latin typeface="Century Gothic"/>
              <a:ea typeface="Century Gothic"/>
              <a:cs typeface="Century Gothic"/>
              <a:sym typeface="Century Gothic"/>
            </a:endParaRPr>
          </a:p>
        </p:txBody>
      </p:sp>
      <p:sp>
        <p:nvSpPr>
          <p:cNvPr id="105" name="Google Shape;105;p20"/>
          <p:cNvSpPr txBox="1"/>
          <p:nvPr>
            <p:ph idx="1" type="subTitle"/>
          </p:nvPr>
        </p:nvSpPr>
        <p:spPr>
          <a:xfrm>
            <a:off x="265500" y="3128950"/>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let go</a:t>
            </a:r>
            <a:endParaRPr sz="1800">
              <a:solidFill>
                <a:schemeClr val="dk1"/>
              </a:solidFill>
              <a:latin typeface="Century Gothic"/>
              <a:ea typeface="Century Gothic"/>
              <a:cs typeface="Century Gothic"/>
              <a:sym typeface="Century Gothic"/>
            </a:endParaRPr>
          </a:p>
        </p:txBody>
      </p:sp>
      <p:pic>
        <p:nvPicPr>
          <p:cNvPr id="106" name="Google Shape;106;p20"/>
          <p:cNvPicPr preferRelativeResize="0"/>
          <p:nvPr/>
        </p:nvPicPr>
        <p:blipFill rotWithShape="1">
          <a:blip r:embed="rId3">
            <a:alphaModFix/>
          </a:blip>
          <a:srcRect b="0" l="0" r="6252" t="0"/>
          <a:stretch/>
        </p:blipFill>
        <p:spPr>
          <a:xfrm>
            <a:off x="4932125" y="1089450"/>
            <a:ext cx="3792525" cy="2698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rely</a:t>
            </a:r>
            <a:endParaRPr sz="2600">
              <a:latin typeface="Century Gothic"/>
              <a:ea typeface="Century Gothic"/>
              <a:cs typeface="Century Gothic"/>
              <a:sym typeface="Century Gothic"/>
            </a:endParaRPr>
          </a:p>
        </p:txBody>
      </p:sp>
      <p:sp>
        <p:nvSpPr>
          <p:cNvPr id="112" name="Google Shape;112;p21"/>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trust or depend on</a:t>
            </a:r>
            <a:endParaRPr sz="1800">
              <a:solidFill>
                <a:schemeClr val="dk1"/>
              </a:solidFill>
              <a:latin typeface="Century Gothic"/>
              <a:ea typeface="Century Gothic"/>
              <a:cs typeface="Century Gothic"/>
              <a:sym typeface="Century Gothic"/>
            </a:endParaRPr>
          </a:p>
        </p:txBody>
      </p:sp>
      <p:pic>
        <p:nvPicPr>
          <p:cNvPr id="113" name="Google Shape;113;p21"/>
          <p:cNvPicPr preferRelativeResize="0"/>
          <p:nvPr/>
        </p:nvPicPr>
        <p:blipFill>
          <a:blip r:embed="rId3">
            <a:alphaModFix/>
          </a:blip>
          <a:stretch>
            <a:fillRect/>
          </a:stretch>
        </p:blipFill>
        <p:spPr>
          <a:xfrm>
            <a:off x="4860675" y="1089450"/>
            <a:ext cx="4045200" cy="26987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254C2E-EEC9-4696-8AB1-9DA1461D73DF}"/>
</file>

<file path=customXml/itemProps2.xml><?xml version="1.0" encoding="utf-8"?>
<ds:datastoreItem xmlns:ds="http://schemas.openxmlformats.org/officeDocument/2006/customXml" ds:itemID="{CA1C12A2-44FA-4CA9-8476-AFD7DD74C09C}"/>
</file>

<file path=customXml/itemProps3.xml><?xml version="1.0" encoding="utf-8"?>
<ds:datastoreItem xmlns:ds="http://schemas.openxmlformats.org/officeDocument/2006/customXml" ds:itemID="{5673E8AF-2E22-4662-9136-FCEBA286A20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