
<file path=[Content_Types].xml><?xml version="1.0" encoding="utf-8"?>
<Types xmlns="http://schemas.openxmlformats.org/package/2006/content-types">
  <Default Extension="fntdata" ContentType="application/x-fontdata"/>
  <Default Extension="jpg" ContentType="image/jpeg"/>
  <Default Extension="odttf" ContentType="application/vnd.openxmlformats-officedocument.obfuscatedFont"/>
  <Default Extension="rels" ContentType="application/vnd.openxmlformats-package.relationships+xml"/>
  <Default Extension="xml" ContentType="application/xml"/>
  <Override PartName="/ppt/theme/theme1.xml" ContentType="application/vnd.openxmlformats-officedocument.theme+xml"/>
  <Override PartName="/ppt/theme/theme2.xml" ContentType="application/vnd.openxmlformats-officedocument.theme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2" Type="http://schemas.openxmlformats.org/officeDocument/2006/relationships/custom-properties" Target="docProps/custom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</p:sldIdLst>
  <p:sldSz cy="5143500" cx="9144000"/>
  <p:notesSz cx="6858000" cy="9144000"/>
  <p:embeddedFontLst>
    <p:embeddedFont>
      <p:font typeface="Century Gothic"/>
      <p:regular r:id="rId11"/>
      <p:bold r:id="rId12"/>
      <p:italic r:id="rId13"/>
      <p:boldItalic r:id="rId14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font" Target="fonts/CenturyGothic-italic.fntdata"/><Relationship Id="rId8" Type="http://schemas.openxmlformats.org/officeDocument/2006/relationships/slide" Target="slides/slide3.xml"/><Relationship Id="rId3" Type="http://schemas.openxmlformats.org/officeDocument/2006/relationships/presProps" Target="presProps.xml"/><Relationship Id="rId12" Type="http://schemas.openxmlformats.org/officeDocument/2006/relationships/font" Target="fonts/CenturyGothic-bold.fntdata"/><Relationship Id="rId7" Type="http://schemas.openxmlformats.org/officeDocument/2006/relationships/slide" Target="slides/slide2.xml"/><Relationship Id="rId17" Type="http://schemas.openxmlformats.org/officeDocument/2006/relationships/customXml" Target="../customXml/item3.xml"/><Relationship Id="rId2" Type="http://schemas.openxmlformats.org/officeDocument/2006/relationships/viewProps" Target="viewProps.xml"/><Relationship Id="rId16" Type="http://schemas.openxmlformats.org/officeDocument/2006/relationships/customXml" Target="../customXml/item2.xml"/><Relationship Id="rId11" Type="http://schemas.openxmlformats.org/officeDocument/2006/relationships/font" Target="fonts/CenturyGothic-regular.fntdata"/><Relationship Id="rId1" Type="http://schemas.openxmlformats.org/officeDocument/2006/relationships/theme" Target="theme/theme2.xml"/><Relationship Id="rId6" Type="http://schemas.openxmlformats.org/officeDocument/2006/relationships/slide" Target="slides/slide1.xml"/><Relationship Id="rId5" Type="http://schemas.openxmlformats.org/officeDocument/2006/relationships/notesMaster" Target="notesMasters/notesMaster1.xml"/><Relationship Id="rId15" Type="http://schemas.openxmlformats.org/officeDocument/2006/relationships/customXml" Target="../customXml/item1.xml"/><Relationship Id="rId10" Type="http://schemas.openxmlformats.org/officeDocument/2006/relationships/slide" Target="slides/slide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font" Target="fonts/CenturyGothic-boldItalic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121400689b7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121400689b7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1205adef1df_0_12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1205adef1df_0_12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g1205adef1df_0_13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5" name="Google Shape;65;g1205adef1df_0_13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g1205adef1df_0_14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3" name="Google Shape;73;g1205adef1df_0_14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g1205adef1df_0_14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0" name="Google Shape;80;g1205adef1df_0_14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2.xml"/><Relationship Id="rId3" Type="http://schemas.openxmlformats.org/officeDocument/2006/relationships/hyperlink" Target="https://docs.google.com/presentation/d/1ESPYGOjb4CX6KyhOFw9l3VteBRtjtzf5NB-_XH_sRI8/edit#slide=id.g7740cd6568_0_0" TargetMode="External"/><Relationship Id="rId4" Type="http://schemas.openxmlformats.org/officeDocument/2006/relationships/image" Target="../media/image2.jp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3.xml"/><Relationship Id="rId3" Type="http://schemas.openxmlformats.org/officeDocument/2006/relationships/hyperlink" Target="https://app.seesaw.me/pages/shared_activity?share_token=HUrDrMbeSRSW_2rjVwDClg&amp;prompt_id=prompt.87f5f69f-ab27-461d-9595-a763781c811b" TargetMode="External"/><Relationship Id="rId4" Type="http://schemas.openxmlformats.org/officeDocument/2006/relationships/image" Target="../media/image1.jpg"/><Relationship Id="rId5" Type="http://schemas.openxmlformats.org/officeDocument/2006/relationships/hyperlink" Target="https://docs.google.com/presentation/d/1ESPYGOjb4CX6KyhOFw9l3VteBRtjtzf5NB-_XH_sRI8/edit#slide=id.g7740cd6568_0_0" TargetMode="External"/><Relationship Id="rId6" Type="http://schemas.openxmlformats.org/officeDocument/2006/relationships/image" Target="../media/image2.jp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4.xml"/><Relationship Id="rId3" Type="http://schemas.openxmlformats.org/officeDocument/2006/relationships/hyperlink" Target="https://docs.google.com/presentation/d/1ESPYGOjb4CX6KyhOFw9l3VteBRtjtzf5NB-_XH_sRI8/edit#slide=id.g7740cd6568_0_0" TargetMode="External"/><Relationship Id="rId4" Type="http://schemas.openxmlformats.org/officeDocument/2006/relationships/image" Target="../media/image2.jp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5.xml"/><Relationship Id="rId3" Type="http://schemas.openxmlformats.org/officeDocument/2006/relationships/hyperlink" Target="https://app.seesaw.me/pages/shared_activity?share_token=HUrDrMbeSRSW_2rjVwDClg&amp;prompt_id=prompt.87f5f69f-ab27-461d-9595-a763781c811b" TargetMode="External"/><Relationship Id="rId4" Type="http://schemas.openxmlformats.org/officeDocument/2006/relationships/image" Target="../media/image1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Century Gothic"/>
                <a:ea typeface="Century Gothic"/>
                <a:cs typeface="Century Gothic"/>
                <a:sym typeface="Century Gothic"/>
              </a:rPr>
              <a:t>“Boston Local Plants” Research</a:t>
            </a:r>
            <a:endParaRPr sz="3600"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55" name="Google Shape;55;p13"/>
          <p:cNvSpPr txBox="1"/>
          <p:nvPr>
            <p:ph idx="1" type="subTitle"/>
          </p:nvPr>
        </p:nvSpPr>
        <p:spPr>
          <a:xfrm>
            <a:off x="311700" y="380527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Century Gothic"/>
                <a:ea typeface="Century Gothic"/>
                <a:cs typeface="Century Gothic"/>
                <a:sym typeface="Century Gothic"/>
              </a:rPr>
              <a:t>Writing Unit 4 Week 1 Day 5</a:t>
            </a:r>
            <a:endParaRPr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/>
          <p:nvPr/>
        </p:nvSpPr>
        <p:spPr>
          <a:xfrm>
            <a:off x="343725" y="1172275"/>
            <a:ext cx="6267900" cy="3688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2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Find your plant. </a:t>
            </a:r>
            <a:endParaRPr sz="22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rPr lang="en" sz="22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Read the section about your plant.</a:t>
            </a:r>
            <a:endParaRPr sz="22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61" name="Google Shape;61;p14"/>
          <p:cNvSpPr txBox="1"/>
          <p:nvPr/>
        </p:nvSpPr>
        <p:spPr>
          <a:xfrm>
            <a:off x="311700" y="445025"/>
            <a:ext cx="8520600" cy="572700"/>
          </a:xfrm>
          <a:prstGeom prst="rect">
            <a:avLst/>
          </a:prstGeom>
          <a:solidFill>
            <a:srgbClr val="B6D7A8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>
                <a:latin typeface="Calibri"/>
                <a:ea typeface="Calibri"/>
                <a:cs typeface="Calibri"/>
                <a:sym typeface="Calibri"/>
              </a:rPr>
              <a:t>Report Research: Step 1 </a:t>
            </a:r>
            <a:endParaRPr sz="30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62" name="Google Shape;62;p14">
            <a:hlinkClick r:id="rId3"/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6796248" y="199450"/>
            <a:ext cx="2036051" cy="474460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5"/>
          <p:cNvSpPr txBox="1"/>
          <p:nvPr/>
        </p:nvSpPr>
        <p:spPr>
          <a:xfrm>
            <a:off x="311700" y="1099175"/>
            <a:ext cx="6344700" cy="3792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200">
                <a:latin typeface="Century Gothic"/>
                <a:ea typeface="Century Gothic"/>
                <a:cs typeface="Century Gothic"/>
                <a:sym typeface="Century Gothic"/>
              </a:rPr>
              <a:t>Read the Research Questions again. </a:t>
            </a:r>
            <a:endParaRPr sz="2200"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200"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2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Re-read the section of the brochure about your plant. </a:t>
            </a:r>
            <a:endParaRPr sz="22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2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Underline the parts of </a:t>
            </a:r>
            <a:endParaRPr sz="22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2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the text that</a:t>
            </a:r>
            <a:r>
              <a:rPr lang="en" sz="22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answer </a:t>
            </a:r>
            <a:endParaRPr sz="22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2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the Research </a:t>
            </a:r>
            <a:endParaRPr sz="22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2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Questions.</a:t>
            </a:r>
            <a:endParaRPr sz="2200"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200"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200"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68" name="Google Shape;68;p15"/>
          <p:cNvSpPr txBox="1"/>
          <p:nvPr/>
        </p:nvSpPr>
        <p:spPr>
          <a:xfrm>
            <a:off x="311700" y="364750"/>
            <a:ext cx="8520600" cy="572700"/>
          </a:xfrm>
          <a:prstGeom prst="rect">
            <a:avLst/>
          </a:prstGeom>
          <a:solidFill>
            <a:srgbClr val="B6D7A8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>
                <a:latin typeface="Calibri"/>
                <a:ea typeface="Calibri"/>
                <a:cs typeface="Calibri"/>
                <a:sym typeface="Calibri"/>
              </a:rPr>
              <a:t>Report Research: Step 2</a:t>
            </a:r>
            <a:endParaRPr sz="30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69" name="Google Shape;69;p15">
            <a:hlinkClick r:id="rId3"/>
          </p:cNvPr>
          <p:cNvPicPr preferRelativeResize="0"/>
          <p:nvPr/>
        </p:nvPicPr>
        <p:blipFill rotWithShape="1">
          <a:blip r:embed="rId4">
            <a:alphaModFix/>
          </a:blip>
          <a:srcRect b="11340" l="7250" r="6949" t="8511"/>
          <a:stretch/>
        </p:blipFill>
        <p:spPr>
          <a:xfrm>
            <a:off x="3449349" y="2501396"/>
            <a:ext cx="3312120" cy="2390673"/>
          </a:xfrm>
          <a:prstGeom prst="rect">
            <a:avLst/>
          </a:prstGeom>
          <a:noFill/>
          <a:ln cap="flat" cmpd="sng" w="9525">
            <a:solidFill>
              <a:srgbClr val="B7B7B7"/>
            </a:solidFill>
            <a:prstDash val="solid"/>
            <a:round/>
            <a:headEnd len="sm" w="sm" type="none"/>
            <a:tailEnd len="sm" w="sm" type="none"/>
          </a:ln>
        </p:spPr>
      </p:pic>
      <p:pic>
        <p:nvPicPr>
          <p:cNvPr id="70" name="Google Shape;70;p15">
            <a:hlinkClick r:id="rId5"/>
          </p:cNvPr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6867175" y="364750"/>
            <a:ext cx="1965116" cy="457930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6"/>
          <p:cNvSpPr txBox="1"/>
          <p:nvPr/>
        </p:nvSpPr>
        <p:spPr>
          <a:xfrm>
            <a:off x="311700" y="1099175"/>
            <a:ext cx="6344700" cy="3792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200">
                <a:latin typeface="Century Gothic"/>
                <a:ea typeface="Century Gothic"/>
                <a:cs typeface="Century Gothic"/>
                <a:sym typeface="Century Gothic"/>
              </a:rPr>
              <a:t>Say the information in your own words.</a:t>
            </a:r>
            <a:endParaRPr sz="2200"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200"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200"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76" name="Google Shape;76;p16"/>
          <p:cNvSpPr txBox="1"/>
          <p:nvPr/>
        </p:nvSpPr>
        <p:spPr>
          <a:xfrm>
            <a:off x="311700" y="364750"/>
            <a:ext cx="8520600" cy="572700"/>
          </a:xfrm>
          <a:prstGeom prst="rect">
            <a:avLst/>
          </a:prstGeom>
          <a:solidFill>
            <a:srgbClr val="B6D7A8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>
                <a:latin typeface="Calibri"/>
                <a:ea typeface="Calibri"/>
                <a:cs typeface="Calibri"/>
                <a:sym typeface="Calibri"/>
              </a:rPr>
              <a:t>Report Research: Step 3</a:t>
            </a:r>
            <a:endParaRPr sz="30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77" name="Google Shape;77;p16">
            <a:hlinkClick r:id="rId3"/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6867175" y="364750"/>
            <a:ext cx="1965116" cy="457930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7"/>
          <p:cNvSpPr txBox="1"/>
          <p:nvPr/>
        </p:nvSpPr>
        <p:spPr>
          <a:xfrm>
            <a:off x="311700" y="1268650"/>
            <a:ext cx="3932100" cy="3623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200">
                <a:latin typeface="Century Gothic"/>
                <a:ea typeface="Century Gothic"/>
                <a:cs typeface="Century Gothic"/>
                <a:sym typeface="Century Gothic"/>
              </a:rPr>
              <a:t>Write your notes in your Report Notes, next to the question(s) you are answering.</a:t>
            </a:r>
            <a:endParaRPr sz="2200"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200"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200"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83" name="Google Shape;83;p17"/>
          <p:cNvSpPr txBox="1"/>
          <p:nvPr/>
        </p:nvSpPr>
        <p:spPr>
          <a:xfrm>
            <a:off x="311700" y="364750"/>
            <a:ext cx="8520600" cy="572700"/>
          </a:xfrm>
          <a:prstGeom prst="rect">
            <a:avLst/>
          </a:prstGeom>
          <a:solidFill>
            <a:srgbClr val="B6D7A8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>
                <a:latin typeface="Calibri"/>
                <a:ea typeface="Calibri"/>
                <a:cs typeface="Calibri"/>
                <a:sym typeface="Calibri"/>
              </a:rPr>
              <a:t>Report Research: Step 4</a:t>
            </a:r>
            <a:endParaRPr sz="30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84" name="Google Shape;84;p17">
            <a:hlinkClick r:id="rId3"/>
          </p:cNvPr>
          <p:cNvPicPr preferRelativeResize="0"/>
          <p:nvPr/>
        </p:nvPicPr>
        <p:blipFill rotWithShape="1">
          <a:blip r:embed="rId4">
            <a:alphaModFix/>
          </a:blip>
          <a:srcRect b="11340" l="7250" r="6949" t="8511"/>
          <a:stretch/>
        </p:blipFill>
        <p:spPr>
          <a:xfrm>
            <a:off x="4243675" y="1339602"/>
            <a:ext cx="4588620" cy="3312054"/>
          </a:xfrm>
          <a:prstGeom prst="rect">
            <a:avLst/>
          </a:prstGeom>
          <a:noFill/>
          <a:ln cap="flat" cmpd="sng" w="9525">
            <a:solidFill>
              <a:srgbClr val="B7B7B7"/>
            </a:solidFill>
            <a:prstDash val="solid"/>
            <a:round/>
            <a:headEnd len="sm" w="sm" type="none"/>
            <a:tailEnd len="sm" w="sm" type="none"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199A4039A44494392F3C6644174EFD4" ma:contentTypeVersion="18" ma:contentTypeDescription="Create a new document." ma:contentTypeScope="" ma:versionID="5b4168e6780d29acb4fb375952ad5d8f">
  <xsd:schema xmlns:xsd="http://www.w3.org/2001/XMLSchema" xmlns:xs="http://www.w3.org/2001/XMLSchema" xmlns:p="http://schemas.microsoft.com/office/2006/metadata/properties" xmlns:ns2="d88a5585-8329-475e-b2d5-3ecaed923975" xmlns:ns3="8e4d829d-fbfb-4b2f-b3ff-512c8664d3e8" targetNamespace="http://schemas.microsoft.com/office/2006/metadata/properties" ma:root="true" ma:fieldsID="e0a59fbd4270c0c6ec630c1f4ef5d4ae" ns2:_="" ns3:_="">
    <xsd:import namespace="d88a5585-8329-475e-b2d5-3ecaed923975"/>
    <xsd:import namespace="8e4d829d-fbfb-4b2f-b3ff-512c8664d3e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MediaServiceSearchProperties" minOccurs="0"/>
                <xsd:element ref="ns3:SharedWithUsers" minOccurs="0"/>
                <xsd:element ref="ns3:SharedWithDetails" minOccurs="0"/>
                <xsd:element ref="ns2:Note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ie8f5300a76e4615ac8677561665fe8e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88a5585-8329-475e-b2d5-3ecaed92397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Notes" ma:index="14" nillable="true" ma:displayName="Notes" ma:format="Dropdown" ma:internalName="Notes">
      <xsd:simpleType>
        <xsd:restriction base="dms:Text">
          <xsd:maxLength value="255"/>
        </xsd:restriction>
      </xsd:simple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0" nillable="true" ma:taxonomy="true" ma:internalName="lcf76f155ced4ddcb4097134ff3c332f" ma:taxonomyFieldName="MediaServiceImageTags" ma:displayName="Image Tags" ma:readOnly="false" ma:fieldId="{5cf76f15-5ced-4ddc-b409-7134ff3c332f}" ma:taxonomyMulti="true" ma:sspId="8e407dca-7e10-41d8-9780-494ed3966f68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ie8f5300a76e4615ac8677561665fe8e" ma:index="24" nillable="true" ma:taxonomy="true" ma:internalName="ie8f5300a76e4615ac8677561665fe8e" ma:taxonomyFieldName="Metadata" ma:displayName="Metadata" ma:default="" ma:fieldId="{2e8f5300-a76e-4615-ac86-77561665fe8e}" ma:sspId="8e407dca-7e10-41d8-9780-494ed3966f68" ma:termSetId="548a93fa-6488-4950-9383-a5b0d9980914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MediaServiceLocation" ma:index="25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e4d829d-fbfb-4b2f-b3ff-512c8664d3e8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1" nillable="true" ma:displayName="Taxonomy Catch All Column" ma:hidden="true" ma:list="{101382a6-fd2a-4255-8c6f-25838e23e578}" ma:internalName="TaxCatchAll" ma:showField="CatchAllData" ma:web="8e4d829d-fbfb-4b2f-b3ff-512c8664d3e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8e4d829d-fbfb-4b2f-b3ff-512c8664d3e8" xsi:nil="true"/>
    <Notes xmlns="d88a5585-8329-475e-b2d5-3ecaed923975" xsi:nil="true"/>
    <ie8f5300a76e4615ac8677561665fe8e xmlns="d88a5585-8329-475e-b2d5-3ecaed923975">
      <Terms xmlns="http://schemas.microsoft.com/office/infopath/2007/PartnerControls"/>
    </ie8f5300a76e4615ac8677561665fe8e>
    <lcf76f155ced4ddcb4097134ff3c332f xmlns="d88a5585-8329-475e-b2d5-3ecaed923975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324B32D1-473F-445E-99A9-71790B00842B}"/>
</file>

<file path=customXml/itemProps2.xml><?xml version="1.0" encoding="utf-8"?>
<ds:datastoreItem xmlns:ds="http://schemas.openxmlformats.org/officeDocument/2006/customXml" ds:itemID="{6F5750C0-ED1C-4468-9294-671A87A512D1}"/>
</file>

<file path=customXml/itemProps3.xml><?xml version="1.0" encoding="utf-8"?>
<ds:datastoreItem xmlns:ds="http://schemas.openxmlformats.org/officeDocument/2006/customXml" ds:itemID="{6C662DA9-049B-415B-BC7B-81DB98226885}"/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0x010100E199A4039A44494392F3C6644174EFD4</vt:lpwstr>
  </property>
</Properties>
</file>