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Century Gothic"/>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font" Target="fonts/CenturyGothic-bold.fntdata"/><Relationship Id="rId8" Type="http://schemas.openxmlformats.org/officeDocument/2006/relationships/slide" Target="slides/slide4.xml"/><Relationship Id="rId18" Type="http://schemas.openxmlformats.org/officeDocument/2006/relationships/customXml" Target="../customXml/item3.xml"/><Relationship Id="rId3" Type="http://schemas.openxmlformats.org/officeDocument/2006/relationships/slideMaster" Target="slideMasters/slideMaster1.xml"/><Relationship Id="rId12" Type="http://schemas.openxmlformats.org/officeDocument/2006/relationships/font" Target="fonts/CenturyGothic-regular.fntdata"/><Relationship Id="rId7" Type="http://schemas.openxmlformats.org/officeDocument/2006/relationships/slide" Target="slides/slide3.xml"/><Relationship Id="rId17" Type="http://schemas.openxmlformats.org/officeDocument/2006/relationships/customXml" Target="../customXml/item2.xml"/><Relationship Id="rId2" Type="http://schemas.openxmlformats.org/officeDocument/2006/relationships/presProps" Target="presProps.xml"/><Relationship Id="rId16" Type="http://schemas.openxmlformats.org/officeDocument/2006/relationships/customXml" Target="../customXml/item1.xml"/><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15" Type="http://schemas.openxmlformats.org/officeDocument/2006/relationships/font" Target="fonts/CenturyGothic-boldItalic.fntdata"/><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CenturyGothic-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9209fbb9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9209fbb9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7c84733b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7c84733b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c84733b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7c84733b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c84733b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7c84733b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c84733b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7c84733b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aaa34e4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aaa34e4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868603" y="744575"/>
            <a:ext cx="57858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Classroom Hives</a:t>
            </a:r>
            <a:endParaRPr>
              <a:latin typeface="Century Gothic"/>
              <a:ea typeface="Century Gothic"/>
              <a:cs typeface="Century Gothic"/>
              <a:sym typeface="Century Gothic"/>
            </a:endParaRPr>
          </a:p>
        </p:txBody>
      </p:sp>
      <p:sp>
        <p:nvSpPr>
          <p:cNvPr id="55" name="Google Shape;55;p13"/>
          <p:cNvSpPr txBox="1"/>
          <p:nvPr>
            <p:ph idx="1" type="subTitle"/>
          </p:nvPr>
        </p:nvSpPr>
        <p:spPr>
          <a:xfrm>
            <a:off x="311700" y="40705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Text Talk Week 8, Day 1</a:t>
            </a:r>
            <a:endParaRPr>
              <a:latin typeface="Century Gothic"/>
              <a:ea typeface="Century Gothic"/>
              <a:cs typeface="Century Gothic"/>
              <a:sym typeface="Century Gothic"/>
            </a:endParaRPr>
          </a:p>
        </p:txBody>
      </p:sp>
      <p:pic>
        <p:nvPicPr>
          <p:cNvPr id="56" name="Google Shape;56;p13"/>
          <p:cNvPicPr preferRelativeResize="0"/>
          <p:nvPr/>
        </p:nvPicPr>
        <p:blipFill>
          <a:blip r:embed="rId3">
            <a:alphaModFix/>
          </a:blip>
          <a:stretch>
            <a:fillRect/>
          </a:stretch>
        </p:blipFill>
        <p:spPr>
          <a:xfrm>
            <a:off x="449150" y="1234248"/>
            <a:ext cx="2281000" cy="228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538925" y="1037575"/>
            <a:ext cx="7957800" cy="356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Classroom Hives</a:t>
            </a:r>
            <a:endParaRPr b="1" sz="18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Jeff Murray started building beehives in classrooms to </a:t>
            </a:r>
            <a:r>
              <a:rPr lang="en" sz="1800">
                <a:solidFill>
                  <a:schemeClr val="dk1"/>
                </a:solidFill>
                <a:latin typeface="Century Gothic"/>
                <a:ea typeface="Century Gothic"/>
                <a:cs typeface="Century Gothic"/>
                <a:sym typeface="Century Gothic"/>
              </a:rPr>
              <a:t>help</a:t>
            </a:r>
            <a:r>
              <a:rPr lang="en" sz="1800">
                <a:solidFill>
                  <a:schemeClr val="dk1"/>
                </a:solidFill>
                <a:latin typeface="Century Gothic"/>
                <a:ea typeface="Century Gothic"/>
                <a:cs typeface="Century Gothic"/>
                <a:sym typeface="Century Gothic"/>
              </a:rPr>
              <a:t> children, teachers, and families understand how important bees are. He lives in Cambridge, </a:t>
            </a:r>
            <a:r>
              <a:rPr lang="en" sz="1800">
                <a:solidFill>
                  <a:schemeClr val="dk1"/>
                </a:solidFill>
                <a:latin typeface="Century Gothic"/>
                <a:ea typeface="Century Gothic"/>
                <a:cs typeface="Century Gothic"/>
                <a:sym typeface="Century Gothic"/>
              </a:rPr>
              <a:t>Massachusetts. H</a:t>
            </a:r>
            <a:r>
              <a:rPr lang="en" sz="1800">
                <a:solidFill>
                  <a:schemeClr val="dk1"/>
                </a:solidFill>
                <a:latin typeface="Century Gothic"/>
                <a:ea typeface="Century Gothic"/>
                <a:cs typeface="Century Gothic"/>
                <a:sym typeface="Century Gothic"/>
              </a:rPr>
              <a:t>e has built hives in public elementary and high schools.</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401575" y="1132775"/>
            <a:ext cx="3980050" cy="2978450"/>
          </a:xfrm>
          <a:prstGeom prst="rect">
            <a:avLst/>
          </a:prstGeom>
          <a:noFill/>
          <a:ln>
            <a:noFill/>
          </a:ln>
        </p:spPr>
      </p:pic>
      <p:pic>
        <p:nvPicPr>
          <p:cNvPr id="67" name="Google Shape;67;p15"/>
          <p:cNvPicPr preferRelativeResize="0"/>
          <p:nvPr/>
        </p:nvPicPr>
        <p:blipFill>
          <a:blip r:embed="rId4">
            <a:alphaModFix/>
          </a:blip>
          <a:stretch>
            <a:fillRect/>
          </a:stretch>
        </p:blipFill>
        <p:spPr>
          <a:xfrm>
            <a:off x="4766525" y="264025"/>
            <a:ext cx="3492675" cy="468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441000" y="846900"/>
            <a:ext cx="8414400" cy="3899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A classroom hive is an observation beehive in a classroom. The hive is attached to the building so it can’t be moved. The bees can’t get into the classroom. They live in the frames where the beeswax is, with the frames sandwiched between two panes of glass. Jeff says, “This is how all the activity in the hive can be seen.” The bees are wild bees. They go outside to collect nectar and pollen, and they come back into the hive through a small tube at the bottom that connects the hive to the outdoors. Jeff also says, “We are beekeepers, but the bees don’t know they are being kept.”</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nvSpPr>
        <p:spPr>
          <a:xfrm>
            <a:off x="338125" y="461425"/>
            <a:ext cx="8414400" cy="430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Interview with </a:t>
            </a:r>
            <a:r>
              <a:rPr b="1" lang="en" sz="1800">
                <a:solidFill>
                  <a:schemeClr val="dk1"/>
                </a:solidFill>
                <a:latin typeface="Century Gothic"/>
                <a:ea typeface="Century Gothic"/>
                <a:cs typeface="Century Gothic"/>
                <a:sym typeface="Century Gothic"/>
              </a:rPr>
              <a:t>Jeff Murray</a:t>
            </a:r>
            <a:endParaRPr b="1" sz="1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a:solidFill>
                  <a:schemeClr val="dk1"/>
                </a:solidFill>
                <a:latin typeface="Century Gothic"/>
                <a:ea typeface="Century Gothic"/>
                <a:cs typeface="Century Gothic"/>
                <a:sym typeface="Century Gothic"/>
              </a:rPr>
              <a:t>Beekeeper and founder of Classroom Hives</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b="1" lang="en" sz="1800">
                <a:solidFill>
                  <a:schemeClr val="dk1"/>
                </a:solidFill>
                <a:latin typeface="Century Gothic"/>
                <a:ea typeface="Century Gothic"/>
                <a:cs typeface="Century Gothic"/>
                <a:sym typeface="Century Gothic"/>
              </a:rPr>
              <a:t>How did you become interested in classroom hives? </a:t>
            </a:r>
            <a:endParaRPr b="1" sz="1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I wanted my own kids to have the experience of seeing bees. I was inspired by the observation hive at the Museum of Science, and I thought that this is a good way to see what a hive is like inside. On a regular hive, you can open it up and see the bees for only a few minutes. In an observation hive, you can observe them all the time. Many years ago, I set up an observation hive in my home. Then when I retired, a friend suggested that I set up a hive on the rooftop of a school.</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nvSpPr>
        <p:spPr>
          <a:xfrm>
            <a:off x="3320925" y="979450"/>
            <a:ext cx="5342400" cy="3808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In an observation hive, you can see the bees performing the dance. This is so important because it shows us how the bees communicate and work together for a common purpose. The dance is extraordinary. Like our own language, the dance is based on symbols. Bees use it to communicate where the food is. At other times, bees communicate like other insects do, by using chemicals. </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83" name="Google Shape;83;p18"/>
          <p:cNvPicPr preferRelativeResize="0"/>
          <p:nvPr/>
        </p:nvPicPr>
        <p:blipFill>
          <a:blip r:embed="rId3">
            <a:alphaModFix/>
          </a:blip>
          <a:stretch>
            <a:fillRect/>
          </a:stretch>
        </p:blipFill>
        <p:spPr>
          <a:xfrm>
            <a:off x="297000" y="1425201"/>
            <a:ext cx="2742525" cy="2742525"/>
          </a:xfrm>
          <a:prstGeom prst="rect">
            <a:avLst/>
          </a:prstGeom>
          <a:noFill/>
          <a:ln>
            <a:noFill/>
          </a:ln>
        </p:spPr>
      </p:pic>
      <p:sp>
        <p:nvSpPr>
          <p:cNvPr id="84" name="Google Shape;84;p18"/>
          <p:cNvSpPr txBox="1"/>
          <p:nvPr/>
        </p:nvSpPr>
        <p:spPr>
          <a:xfrm>
            <a:off x="297000" y="423725"/>
            <a:ext cx="7175700" cy="49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What can children learn from bees in an observation hive?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nvSpPr>
        <p:spPr>
          <a:xfrm>
            <a:off x="3373300" y="811525"/>
            <a:ext cx="5311200" cy="379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Also, a beehive is a school exhibit that shows a wild animal functioning in its real environment, in real time. No other exhibit does that. I think this is especially helpful for children who grow up in cities. In cities we do not usually have an opportunity to see how wild animals function and how they are affected by their environment, such as the weather. </a:t>
            </a:r>
            <a:endParaRPr sz="1800">
              <a:solidFill>
                <a:schemeClr val="dk1"/>
              </a:solidFill>
              <a:latin typeface="Century Gothic"/>
              <a:ea typeface="Century Gothic"/>
              <a:cs typeface="Century Gothic"/>
              <a:sym typeface="Century Gothic"/>
            </a:endParaRPr>
          </a:p>
          <a:p>
            <a:pPr indent="0" lvl="0" marL="0" rtl="0" algn="l">
              <a:lnSpc>
                <a:spcPct val="200000"/>
              </a:lnSpc>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pic>
        <p:nvPicPr>
          <p:cNvPr id="90" name="Google Shape;90;p19"/>
          <p:cNvPicPr preferRelativeResize="0"/>
          <p:nvPr/>
        </p:nvPicPr>
        <p:blipFill>
          <a:blip r:embed="rId3">
            <a:alphaModFix/>
          </a:blip>
          <a:stretch>
            <a:fillRect/>
          </a:stretch>
        </p:blipFill>
        <p:spPr>
          <a:xfrm>
            <a:off x="297000" y="1425201"/>
            <a:ext cx="2742525" cy="2742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8" ma:contentTypeDescription="Create a new document." ma:contentTypeScope="" ma:versionID="5b4168e6780d29acb4fb375952ad5d8f">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e0a59fbd4270c0c6ec630c1f4ef5d4ae"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E716C6-7EEB-4AE5-8EDC-00B7E133101B}"/>
</file>

<file path=customXml/itemProps2.xml><?xml version="1.0" encoding="utf-8"?>
<ds:datastoreItem xmlns:ds="http://schemas.openxmlformats.org/officeDocument/2006/customXml" ds:itemID="{2E433639-373B-4325-9CA7-800D4736E684}"/>
</file>

<file path=customXml/itemProps3.xml><?xml version="1.0" encoding="utf-8"?>
<ds:datastoreItem xmlns:ds="http://schemas.openxmlformats.org/officeDocument/2006/customXml" ds:itemID="{5E6E245C-9927-4113-B743-D304D7FE43E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