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D3CE62C-17F9-4A94-8D88-D192817A99CF}">
  <a:tblStyle styleId="{CD3CE62C-17F9-4A94-8D88-D192817A99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6C998D7-15AB-4FBF-A41E-17BAF14D95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ustomXml" Target="../customXml/item1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25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24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CenturyGothic-bold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8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font" Target="fonts/CenturyGothic-regular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c476f6c8f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c476f6c8f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c476f6c8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c476f6c8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https://thetrustees.org/wp-content/uploads/2020/07/boston-community-gardens-map.pdf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e94f68879_0_2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e94f68879_0_2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c476f6c8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c476f6c8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https://www.britannica.com/topic/milkweed-floss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e94f68879_0_2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e94f68879_0_2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c476f6c8f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c476f6c8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https://empressofdirt.net/fall-hummingbird-migration/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e94f68879_0_2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e94f68879_0_2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c476f6c8f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c476f6c8f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c476f6c8f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c476f6c8f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https://en.wikipedia.org/wiki/American_robin, https://www.hometownseeds.com/products/johnny-jump-ups-viola-perennial-seeds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e94f68879_0_2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e94f68879_0_2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c476f6c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c476f6c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https://legislature.maine.gov/lio/security-screening/9120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e94f68879_0_2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e94f68879_0_2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c476f6c8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c476f6c8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https://www.goodhousekeeping.com/home-products/g28008704/best-hummingbird-feeders/</a:t>
            </a:r>
            <a:endParaRPr b="1" sz="1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94f68879_0_2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e94f68879_0_2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c476f6c8f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c476f6c8f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Changing Parts of Speech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6,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locate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2"/>
          <p:cNvSpPr txBox="1"/>
          <p:nvPr>
            <p:ph idx="1" type="subTitle"/>
          </p:nvPr>
        </p:nvSpPr>
        <p:spPr>
          <a:xfrm>
            <a:off x="512100" y="3143125"/>
            <a:ext cx="3552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find the position or place of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125" y="392250"/>
            <a:ext cx="4045199" cy="41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343725" y="1206850"/>
            <a:ext cx="8488500" cy="3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5" name="Google Shape;115;p23"/>
          <p:cNvGraphicFramePr/>
          <p:nvPr/>
        </p:nvGraphicFramePr>
        <p:xfrm>
          <a:off x="343725" y="170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{A6C998D7-15AB-4FBF-A41E-17BAF14D958D}</a:tableStyleId>
              </a:tblPr>
              <a:tblGrid>
                <a:gridCol w="2829500"/>
                <a:gridCol w="2829500"/>
                <a:gridCol w="28295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verb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entury Gothic"/>
                        <a:buChar char="+"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suffix  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noun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locate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locate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+  tion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location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disperse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navigate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cxnSp>
        <p:nvCxnSpPr>
          <p:cNvPr id="116" name="Google Shape;116;p23"/>
          <p:cNvCxnSpPr/>
          <p:nvPr/>
        </p:nvCxnSpPr>
        <p:spPr>
          <a:xfrm flipH="1" rot="10800000">
            <a:off x="3805950" y="2227450"/>
            <a:ext cx="264000" cy="229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disperse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4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scatter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300" y="423325"/>
            <a:ext cx="2656525" cy="39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/>
        </p:nvSpPr>
        <p:spPr>
          <a:xfrm>
            <a:off x="343725" y="1206850"/>
            <a:ext cx="8488500" cy="3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9" name="Google Shape;129;p25"/>
          <p:cNvGraphicFramePr/>
          <p:nvPr/>
        </p:nvGraphicFramePr>
        <p:xfrm>
          <a:off x="343725" y="170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{A6C998D7-15AB-4FBF-A41E-17BAF14D958D}</a:tableStyleId>
              </a:tblPr>
              <a:tblGrid>
                <a:gridCol w="2829500"/>
                <a:gridCol w="2829500"/>
                <a:gridCol w="28295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verb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entury Gothic"/>
                        <a:buChar char="+"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suffix  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noun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locate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locate</a:t>
                      </a: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+  tion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location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disperse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disperse</a:t>
                      </a: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+  al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dispersal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navigate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cxnSp>
        <p:nvCxnSpPr>
          <p:cNvPr id="130" name="Google Shape;130;p25"/>
          <p:cNvCxnSpPr/>
          <p:nvPr/>
        </p:nvCxnSpPr>
        <p:spPr>
          <a:xfrm flipH="1" rot="10800000">
            <a:off x="3805950" y="2227450"/>
            <a:ext cx="264000" cy="2295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5"/>
          <p:cNvCxnSpPr/>
          <p:nvPr/>
        </p:nvCxnSpPr>
        <p:spPr>
          <a:xfrm flipH="1" rot="10800000">
            <a:off x="4096125" y="2732500"/>
            <a:ext cx="1632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navigate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265500" y="3143125"/>
            <a:ext cx="4045200" cy="13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find one’s way to, around, or through</a:t>
            </a:r>
            <a:endParaRPr sz="1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6980750" y="2878425"/>
            <a:ext cx="1322400" cy="1063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5995" l="0" r="0" t="24766"/>
          <a:stretch/>
        </p:blipFill>
        <p:spPr>
          <a:xfrm>
            <a:off x="4830475" y="697250"/>
            <a:ext cx="1973275" cy="20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 rotWithShape="1">
          <a:blip r:embed="rId4">
            <a:alphaModFix/>
          </a:blip>
          <a:srcRect b="0" l="0" r="50350" t="0"/>
          <a:stretch/>
        </p:blipFill>
        <p:spPr>
          <a:xfrm>
            <a:off x="7000275" y="1456171"/>
            <a:ext cx="1973275" cy="207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/>
        </p:nvSpPr>
        <p:spPr>
          <a:xfrm>
            <a:off x="343725" y="1206850"/>
            <a:ext cx="8488500" cy="3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46" name="Google Shape;146;p27"/>
          <p:cNvGraphicFramePr/>
          <p:nvPr/>
        </p:nvGraphicFramePr>
        <p:xfrm>
          <a:off x="343725" y="170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{A6C998D7-15AB-4FBF-A41E-17BAF14D958D}</a:tableStyleId>
              </a:tblPr>
              <a:tblGrid>
                <a:gridCol w="2829500"/>
                <a:gridCol w="2829500"/>
                <a:gridCol w="28295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verb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entury Gothic"/>
                        <a:buChar char="+"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suffix  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noun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locate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locate  +  tion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location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disperse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disperse</a:t>
                      </a: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+  al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dispersal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navigate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navigate  +  tion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navigation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cxnSp>
        <p:nvCxnSpPr>
          <p:cNvPr id="147" name="Google Shape;147;p27"/>
          <p:cNvCxnSpPr/>
          <p:nvPr/>
        </p:nvCxnSpPr>
        <p:spPr>
          <a:xfrm flipH="1" rot="10800000">
            <a:off x="3805950" y="2227450"/>
            <a:ext cx="264000" cy="2295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7"/>
          <p:cNvCxnSpPr/>
          <p:nvPr/>
        </p:nvCxnSpPr>
        <p:spPr>
          <a:xfrm flipH="1" rot="10800000">
            <a:off x="4096125" y="3080200"/>
            <a:ext cx="264000" cy="229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7"/>
          <p:cNvCxnSpPr/>
          <p:nvPr/>
        </p:nvCxnSpPr>
        <p:spPr>
          <a:xfrm flipH="1" rot="10800000">
            <a:off x="4096125" y="2732500"/>
            <a:ext cx="163200" cy="1524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14"/>
          <p:cNvGraphicFramePr/>
          <p:nvPr/>
        </p:nvGraphicFramePr>
        <p:xfrm>
          <a:off x="952500" y="2266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{CD3CE62C-17F9-4A94-8D88-D192817A99CF}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marking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legislation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nourishment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marking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pattern or marks or coloring on a plant or animal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438" y="391150"/>
            <a:ext cx="2201850" cy="166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825" y="2312728"/>
            <a:ext cx="3405075" cy="21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6"/>
          <p:cNvGraphicFramePr/>
          <p:nvPr/>
        </p:nvGraphicFramePr>
        <p:xfrm>
          <a:off x="343725" y="170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{A6C998D7-15AB-4FBF-A41E-17BAF14D958D}</a:tableStyleId>
              </a:tblPr>
              <a:tblGrid>
                <a:gridCol w="2829500"/>
                <a:gridCol w="2829500"/>
                <a:gridCol w="28295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noun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entury Gothic"/>
                        <a:buChar char="-"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suffix  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verb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marking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-  ing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legislation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nourishment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legislation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process of passing laws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758" y="1089450"/>
            <a:ext cx="4288340" cy="281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Google Shape;85;p18"/>
          <p:cNvGraphicFramePr/>
          <p:nvPr/>
        </p:nvGraphicFramePr>
        <p:xfrm>
          <a:off x="343725" y="170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{A6C998D7-15AB-4FBF-A41E-17BAF14D958D}</a:tableStyleId>
              </a:tblPr>
              <a:tblGrid>
                <a:gridCol w="2829500"/>
                <a:gridCol w="2829500"/>
                <a:gridCol w="28295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noun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entury Gothic"/>
                        <a:buChar char="-"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suffix  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verb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marking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</a:t>
                      </a: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-  ing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legislation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legislate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-  tion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legislate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nourishment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nourishment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or other substances needed for health and growth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877" y="448325"/>
            <a:ext cx="2933175" cy="36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20"/>
          <p:cNvGraphicFramePr/>
          <p:nvPr/>
        </p:nvGraphicFramePr>
        <p:xfrm>
          <a:off x="343725" y="170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{A6C998D7-15AB-4FBF-A41E-17BAF14D958D}</a:tableStyleId>
              </a:tblPr>
              <a:tblGrid>
                <a:gridCol w="2829500"/>
                <a:gridCol w="2829500"/>
                <a:gridCol w="28295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noun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entury Gothic"/>
                        <a:buChar char="-"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suffix  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verb</a:t>
                      </a:r>
                      <a:endParaRPr b="1"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marking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  -  ing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legislation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legislation</a:t>
                      </a: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-  tion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legislate</a:t>
                      </a:r>
                      <a:endParaRPr sz="2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nourishment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nourishment  -  ment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nourish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21"/>
          <p:cNvGraphicFramePr/>
          <p:nvPr/>
        </p:nvGraphicFramePr>
        <p:xfrm>
          <a:off x="952500" y="2266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{CD3CE62C-17F9-4A94-8D88-D192817A99CF}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locate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disperse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navigate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CDEC75-EDC7-4CBC-9A20-D688AA3DDB51}"/>
</file>

<file path=customXml/itemProps2.xml><?xml version="1.0" encoding="utf-8"?>
<ds:datastoreItem xmlns:ds="http://schemas.openxmlformats.org/officeDocument/2006/customXml" ds:itemID="{42FC7963-D1A7-4919-B787-C0EDB906BE80}"/>
</file>

<file path=customXml/itemProps3.xml><?xml version="1.0" encoding="utf-8"?>
<ds:datastoreItem xmlns:ds="http://schemas.openxmlformats.org/officeDocument/2006/customXml" ds:itemID="{45D5B7EA-72DA-463B-AF54-E04387E3279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