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boldItalic.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CenturyGothic-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font" Target="fonts/CenturyGothic-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critical</a:t>
            </a:r>
            <a:r>
              <a:rPr lang="en" sz="1200">
                <a:solidFill>
                  <a:schemeClr val="dk1"/>
                </a:solidFill>
                <a:latin typeface="Calibri"/>
                <a:ea typeface="Calibri"/>
                <a:cs typeface="Calibri"/>
                <a:sym typeface="Calibri"/>
              </a:rPr>
              <a:t>: very important</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damage</a:t>
            </a:r>
            <a:r>
              <a:rPr lang="en" sz="1200">
                <a:solidFill>
                  <a:schemeClr val="dk1"/>
                </a:solidFill>
                <a:latin typeface="Calibri"/>
                <a:ea typeface="Calibri"/>
                <a:cs typeface="Calibri"/>
                <a:sym typeface="Calibri"/>
              </a:rPr>
              <a:t> (n): harm that makes something less valuable; (v): to do harm</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evolve</a:t>
            </a:r>
            <a:r>
              <a:rPr lang="en" sz="1200">
                <a:solidFill>
                  <a:schemeClr val="dk1"/>
                </a:solidFill>
                <a:latin typeface="Calibri"/>
                <a:ea typeface="Calibri"/>
                <a:cs typeface="Calibri"/>
                <a:sym typeface="Calibri"/>
              </a:rPr>
              <a:t>: to develop over time</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extinct</a:t>
            </a:r>
            <a:r>
              <a:rPr lang="en" sz="1200">
                <a:solidFill>
                  <a:schemeClr val="dk1"/>
                </a:solidFill>
                <a:latin typeface="Calibri"/>
                <a:ea typeface="Calibri"/>
                <a:cs typeface="Calibri"/>
                <a:sym typeface="Calibri"/>
              </a:rPr>
              <a:t>: having no living examples, such as an animal or plant</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food chain</a:t>
            </a:r>
            <a:r>
              <a:rPr lang="en" sz="1200">
                <a:solidFill>
                  <a:schemeClr val="dk1"/>
                </a:solidFill>
                <a:latin typeface="Calibri"/>
                <a:ea typeface="Calibri"/>
                <a:cs typeface="Calibri"/>
                <a:sym typeface="Calibri"/>
              </a:rPr>
              <a:t>: a series of organisms, each dependent on the next as a source of food</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legislation</a:t>
            </a:r>
            <a:r>
              <a:rPr lang="en" sz="1200">
                <a:solidFill>
                  <a:schemeClr val="dk1"/>
                </a:solidFill>
                <a:latin typeface="Calibri"/>
                <a:ea typeface="Calibri"/>
                <a:cs typeface="Calibri"/>
                <a:sym typeface="Calibri"/>
              </a:rPr>
              <a:t>: the process of passing laws</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nourishment</a:t>
            </a:r>
            <a:r>
              <a:rPr lang="en" sz="1200">
                <a:solidFill>
                  <a:schemeClr val="dk1"/>
                </a:solidFill>
                <a:latin typeface="Calibri"/>
                <a:ea typeface="Calibri"/>
                <a:cs typeface="Calibri"/>
                <a:sym typeface="Calibri"/>
              </a:rPr>
              <a:t>: food or other substances needed for health and growth</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pesticide</a:t>
            </a:r>
            <a:r>
              <a:rPr lang="en" sz="1200">
                <a:solidFill>
                  <a:schemeClr val="dk1"/>
                </a:solidFill>
                <a:latin typeface="Calibri"/>
                <a:ea typeface="Calibri"/>
                <a:cs typeface="Calibri"/>
                <a:sym typeface="Calibri"/>
              </a:rPr>
              <a:t>: a substance used to destroy insects that are harmful to plants</a:t>
            </a:r>
            <a:endParaRPr b="1" sz="1200">
              <a:solidFill>
                <a:schemeClr val="dk1"/>
              </a:solidFill>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2aeafd614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2aeafd614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critical</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(adjective)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Bees and other insects are critical for the pollination of strawberry plants. They are so important that we might not have strawberries without these pollinators!</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have been learning about bats. In what ways are bats and flowers critical to each other?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highlight>
                <a:srgbClr val="FFFF00"/>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https://blog.nature.org/science/2013/04/23/wild-pollinators-are-critical-in-keeping-our-picnic-baskets-full/</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2aeafd614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2aeafd614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damage</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 verb)</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Many insects are essential for the health of flowering trees. Other insects, like this longhorn beetle, are pests that do damage to trees.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“Damage” can be used as both a noun—a tree’s </a:t>
            </a:r>
            <a:r>
              <a:rPr i="1" lang="en" sz="1200" u="sng">
                <a:solidFill>
                  <a:schemeClr val="dk1"/>
                </a:solidFill>
                <a:latin typeface="Calibri"/>
                <a:ea typeface="Calibri"/>
                <a:cs typeface="Calibri"/>
                <a:sym typeface="Calibri"/>
              </a:rPr>
              <a:t>damage</a:t>
            </a:r>
            <a:r>
              <a:rPr i="1" lang="en" sz="1200">
                <a:solidFill>
                  <a:schemeClr val="dk1"/>
                </a:solidFill>
                <a:latin typeface="Calibri"/>
                <a:ea typeface="Calibri"/>
                <a:cs typeface="Calibri"/>
                <a:sym typeface="Calibri"/>
              </a:rPr>
              <a:t>—and a verb—some insects </a:t>
            </a:r>
            <a:r>
              <a:rPr i="1" lang="en" sz="1200" u="sng">
                <a:solidFill>
                  <a:schemeClr val="dk1"/>
                </a:solidFill>
                <a:latin typeface="Calibri"/>
                <a:ea typeface="Calibri"/>
                <a:cs typeface="Calibri"/>
                <a:sym typeface="Calibri"/>
              </a:rPr>
              <a:t>damage</a:t>
            </a:r>
            <a:r>
              <a:rPr i="1" lang="en" sz="1200">
                <a:solidFill>
                  <a:schemeClr val="dk1"/>
                </a:solidFill>
                <a:latin typeface="Calibri"/>
                <a:ea typeface="Calibri"/>
                <a:cs typeface="Calibri"/>
                <a:sym typeface="Calibri"/>
              </a:rPr>
              <a:t> trees.</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Describe how you think this little beetle might damage a big tree. What kind of damage can you see in the photograph?</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As you talk, notice whether you are using the word “damage” as </a:t>
            </a:r>
            <a:r>
              <a:rPr i="1" lang="en" sz="1200">
                <a:solidFill>
                  <a:schemeClr val="dk1"/>
                </a:solidFill>
                <a:latin typeface="Calibri"/>
                <a:ea typeface="Calibri"/>
                <a:cs typeface="Calibri"/>
                <a:sym typeface="Calibri"/>
              </a:rPr>
              <a:t>a noun or a verb.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https://news.clemson.edu/inspectors-survey-low-country-trees-after-invasive-beetle-discovered/</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2aeafd6145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2aeafd6145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evolve </a:t>
            </a:r>
            <a:r>
              <a:rPr lang="en" sz="1200">
                <a:solidFill>
                  <a:schemeClr val="dk1"/>
                </a:solidFill>
                <a:latin typeface="Calibri"/>
                <a:ea typeface="Calibri"/>
                <a:cs typeface="Calibri"/>
                <a:sym typeface="Calibri"/>
              </a:rPr>
              <a:t>(verb)</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Because the earth is growing warmer each year, </a:t>
            </a:r>
            <a:r>
              <a:rPr i="1" lang="en" sz="1200">
                <a:solidFill>
                  <a:schemeClr val="dk1"/>
                </a:solidFill>
                <a:latin typeface="Calibri"/>
                <a:ea typeface="Calibri"/>
                <a:cs typeface="Calibri"/>
                <a:sym typeface="Calibri"/>
              </a:rPr>
              <a:t>white spruce trees </a:t>
            </a:r>
            <a:r>
              <a:rPr i="1" lang="en" sz="1200">
                <a:solidFill>
                  <a:schemeClr val="dk1"/>
                </a:solidFill>
                <a:latin typeface="Calibri"/>
                <a:ea typeface="Calibri"/>
                <a:cs typeface="Calibri"/>
                <a:sym typeface="Calibri"/>
              </a:rPr>
              <a:t>are producing more cones. There are more cones for red squirrels to eat in the fall, and because of this, the females have evolved to have their babies earlier. This means a healthier population of red squirrels.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Certain pollinators have evolved to feed on nectar from certain kinds of flowers. </a:t>
            </a:r>
            <a:r>
              <a:rPr i="1" lang="en" sz="1200">
                <a:solidFill>
                  <a:schemeClr val="dk1"/>
                </a:solidFill>
                <a:latin typeface="Calibri"/>
                <a:ea typeface="Calibri"/>
                <a:cs typeface="Calibri"/>
                <a:sym typeface="Calibri"/>
              </a:rPr>
              <a:t>What do you think about this?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https://www.smithsonianmag.com/science-nature/ten-species-are-evolving-due-changing-climate-180953133/?page=8, https://bplant.org/compare/6693-8176</a:t>
            </a:r>
            <a:endParaRPr b="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2aeafd6145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2aeafd6145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Note: Consider introducing this word after introducing “food chain.”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extinct </a:t>
            </a:r>
            <a:r>
              <a:rPr lang="en" sz="1200">
                <a:solidFill>
                  <a:schemeClr val="dk1"/>
                </a:solidFill>
                <a:latin typeface="Calibri"/>
                <a:ea typeface="Calibri"/>
                <a:cs typeface="Calibri"/>
                <a:sym typeface="Calibri"/>
              </a:rPr>
              <a:t>(adjective)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all know that dinosaurs became extinct thousands of years ago.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Western Black Rhino became extinct in 2020 when the last two Western Black Rhinos died. There are no more of this species of rhinos living on earth.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Think about interdependent ecosystems.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[Reminder: </a:t>
            </a:r>
            <a:r>
              <a:rPr b="1" lang="en" sz="1200">
                <a:solidFill>
                  <a:schemeClr val="dk1"/>
                </a:solidFill>
                <a:latin typeface="Calibri"/>
                <a:ea typeface="Calibri"/>
                <a:cs typeface="Calibri"/>
                <a:sym typeface="Calibri"/>
              </a:rPr>
              <a:t>ecosystem</a:t>
            </a:r>
            <a:r>
              <a:rPr lang="en" sz="1200">
                <a:solidFill>
                  <a:schemeClr val="dk1"/>
                </a:solidFill>
                <a:latin typeface="Calibri"/>
                <a:ea typeface="Calibri"/>
                <a:cs typeface="Calibri"/>
                <a:sym typeface="Calibri"/>
              </a:rPr>
              <a:t>: a group of animals and plants living in one place and impacting each other]</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Why might it matter when a species becomes extinct?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https://www.popularmechanics.com/science/animals/g201/recently-extinct-animals-list-470209/</a:t>
            </a:r>
            <a:endParaRPr b="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2aeafd6145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2aeafd6145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food chain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A food chain describes how different organisms get energy.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A series of interdependent food chains is called a food web.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food chain starts with the sun. With your partner, describe the rest of the food chain.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https://jr.brainpop.com/science/animals/foodchain/</a:t>
            </a:r>
            <a:endParaRPr b="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2aeafd6145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2aeafd6145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legislation</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is a government building. Inside, our Senators and State Representatives argue for the laws they think are important. Their main job is to work on legislation.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are looking at legislation to protect pollinators this week. Why is this legislation</a:t>
            </a:r>
            <a:r>
              <a:rPr i="1" lang="en" sz="1200">
                <a:solidFill>
                  <a:schemeClr val="dk1"/>
                </a:solidFill>
                <a:latin typeface="Calibri"/>
                <a:ea typeface="Calibri"/>
                <a:cs typeface="Calibri"/>
                <a:sym typeface="Calibri"/>
              </a:rPr>
              <a:t> important?</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https://legislature.maine.gov/lio/security-screening/9120</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aeafd6145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2aeafd6145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nourishment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get nourishment from healthy food. Chips or sweets may taste good and be fun to eat, but they do not give us the nourishment we need to grow and be strong.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do bees get nourishment?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do flowers get nourishment?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https://www.goodhousekeeping.com/home-products/g28008704/best-hummingbird-feeders/</a:t>
            </a:r>
            <a:endParaRPr b="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2aeafd6145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2aeafd6145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pesticide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Pesticides are often used to kill bugs that eat plants we grow for food. Some farmers choose to use substances that are not harmful to keep these bugs away.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Why might this person be wearing protective clothing and a mask to spray pesticides?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https://www.sustainability-times.com/environmental-protection/two-thirds-of-agricultural-land-globally-are-at-risk-of-pesticide-pollution/</a:t>
            </a:r>
            <a:endParaRPr b="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4, Week 6</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critical</a:t>
            </a:r>
            <a:endParaRPr b="1">
              <a:latin typeface="Century Gothic"/>
              <a:ea typeface="Century Gothic"/>
              <a:cs typeface="Century Gothic"/>
              <a:sym typeface="Century Gothic"/>
            </a:endParaRPr>
          </a:p>
        </p:txBody>
      </p:sp>
      <p:sp>
        <p:nvSpPr>
          <p:cNvPr id="60" name="Google Shape;60;p14"/>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highlight>
                  <a:srgbClr val="FFFFFF"/>
                </a:highlight>
                <a:latin typeface="Century Gothic"/>
                <a:ea typeface="Century Gothic"/>
                <a:cs typeface="Century Gothic"/>
                <a:sym typeface="Century Gothic"/>
              </a:rPr>
              <a:t>adjective</a:t>
            </a:r>
            <a:endParaRPr sz="1800">
              <a:solidFill>
                <a:srgbClr val="666666"/>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very important</a:t>
            </a:r>
            <a:endParaRPr sz="1800">
              <a:solidFill>
                <a:srgbClr val="000000"/>
              </a:solidFill>
              <a:latin typeface="Century Gothic"/>
              <a:ea typeface="Century Gothic"/>
              <a:cs typeface="Century Gothic"/>
              <a:sym typeface="Century Gothic"/>
            </a:endParaRPr>
          </a:p>
        </p:txBody>
      </p:sp>
      <p:pic>
        <p:nvPicPr>
          <p:cNvPr id="61" name="Google Shape;61;p14"/>
          <p:cNvPicPr preferRelativeResize="0"/>
          <p:nvPr/>
        </p:nvPicPr>
        <p:blipFill rotWithShape="1">
          <a:blip r:embed="rId3">
            <a:alphaModFix/>
          </a:blip>
          <a:srcRect b="0" l="0" r="52285" t="18093"/>
          <a:stretch/>
        </p:blipFill>
        <p:spPr>
          <a:xfrm>
            <a:off x="4833475" y="1089450"/>
            <a:ext cx="4045200" cy="21989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damage</a:t>
            </a:r>
            <a:endParaRPr b="1">
              <a:latin typeface="Century Gothic"/>
              <a:ea typeface="Century Gothic"/>
              <a:cs typeface="Century Gothic"/>
              <a:sym typeface="Century Gothic"/>
            </a:endParaRPr>
          </a:p>
        </p:txBody>
      </p:sp>
      <p:sp>
        <p:nvSpPr>
          <p:cNvPr id="67" name="Google Shape;67;p15"/>
          <p:cNvSpPr txBox="1"/>
          <p:nvPr>
            <p:ph idx="1" type="subTitle"/>
          </p:nvPr>
        </p:nvSpPr>
        <p:spPr>
          <a:xfrm>
            <a:off x="265500" y="2895925"/>
            <a:ext cx="4045200" cy="192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highlight>
                  <a:srgbClr val="FFFFFF"/>
                </a:highlight>
                <a:latin typeface="Century Gothic"/>
                <a:ea typeface="Century Gothic"/>
                <a:cs typeface="Century Gothic"/>
                <a:sym typeface="Century Gothic"/>
              </a:rPr>
              <a:t>n</a:t>
            </a:r>
            <a:r>
              <a:rPr lang="en" sz="1800">
                <a:solidFill>
                  <a:srgbClr val="666666"/>
                </a:solidFill>
                <a:highlight>
                  <a:srgbClr val="FFFFFF"/>
                </a:highlight>
                <a:latin typeface="Century Gothic"/>
                <a:ea typeface="Century Gothic"/>
                <a:cs typeface="Century Gothic"/>
                <a:sym typeface="Century Gothic"/>
              </a:rPr>
              <a:t>oun</a:t>
            </a:r>
            <a:endParaRPr sz="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harm that makes something less valuable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rgbClr val="666666"/>
                </a:solidFill>
                <a:highlight>
                  <a:schemeClr val="lt1"/>
                </a:highlight>
                <a:latin typeface="Century Gothic"/>
                <a:ea typeface="Century Gothic"/>
                <a:cs typeface="Century Gothic"/>
                <a:sym typeface="Century Gothic"/>
              </a:rPr>
              <a:t>verb</a:t>
            </a:r>
            <a:r>
              <a:rPr lang="en" sz="1800">
                <a:solidFill>
                  <a:schemeClr val="dk1"/>
                </a:solidFill>
                <a:latin typeface="Century Gothic"/>
                <a:ea typeface="Century Gothic"/>
                <a:cs typeface="Century Gothic"/>
                <a:sym typeface="Century Gothic"/>
              </a:rPr>
              <a:t>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to do harm</a:t>
            </a:r>
            <a:endParaRPr sz="1800">
              <a:solidFill>
                <a:srgbClr val="000000"/>
              </a:solidFill>
              <a:latin typeface="Century Gothic"/>
              <a:ea typeface="Century Gothic"/>
              <a:cs typeface="Century Gothic"/>
              <a:sym typeface="Century Gothic"/>
            </a:endParaRPr>
          </a:p>
        </p:txBody>
      </p:sp>
      <p:pic>
        <p:nvPicPr>
          <p:cNvPr id="68" name="Google Shape;68;p15"/>
          <p:cNvPicPr preferRelativeResize="0"/>
          <p:nvPr/>
        </p:nvPicPr>
        <p:blipFill>
          <a:blip r:embed="rId3">
            <a:alphaModFix/>
          </a:blip>
          <a:stretch>
            <a:fillRect/>
          </a:stretch>
        </p:blipFill>
        <p:spPr>
          <a:xfrm>
            <a:off x="5153475" y="1727900"/>
            <a:ext cx="3597826" cy="3024425"/>
          </a:xfrm>
          <a:prstGeom prst="rect">
            <a:avLst/>
          </a:prstGeom>
          <a:noFill/>
          <a:ln>
            <a:noFill/>
          </a:ln>
        </p:spPr>
      </p:pic>
      <p:pic>
        <p:nvPicPr>
          <p:cNvPr id="69" name="Google Shape;69;p15"/>
          <p:cNvPicPr preferRelativeResize="0"/>
          <p:nvPr/>
        </p:nvPicPr>
        <p:blipFill rotWithShape="1">
          <a:blip r:embed="rId4">
            <a:alphaModFix/>
          </a:blip>
          <a:srcRect b="0" l="0" r="15290" t="0"/>
          <a:stretch/>
        </p:blipFill>
        <p:spPr>
          <a:xfrm>
            <a:off x="7152150" y="253450"/>
            <a:ext cx="1681826" cy="1254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evolve</a:t>
            </a:r>
            <a:endParaRPr b="1">
              <a:latin typeface="Century Gothic"/>
              <a:ea typeface="Century Gothic"/>
              <a:cs typeface="Century Gothic"/>
              <a:sym typeface="Century Gothic"/>
            </a:endParaRPr>
          </a:p>
        </p:txBody>
      </p:sp>
      <p:sp>
        <p:nvSpPr>
          <p:cNvPr id="75" name="Google Shape;75;p16"/>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highlight>
                  <a:srgbClr val="FFFFFF"/>
                </a:highlight>
                <a:latin typeface="Century Gothic"/>
                <a:ea typeface="Century Gothic"/>
                <a:cs typeface="Century Gothic"/>
                <a:sym typeface="Century Gothic"/>
              </a:rPr>
              <a:t>verb</a:t>
            </a:r>
            <a:endParaRPr sz="1800">
              <a:solidFill>
                <a:srgbClr val="666666"/>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to develop over time</a:t>
            </a:r>
            <a:endParaRPr sz="1800">
              <a:solidFill>
                <a:srgbClr val="000000"/>
              </a:solidFill>
              <a:latin typeface="Century Gothic"/>
              <a:ea typeface="Century Gothic"/>
              <a:cs typeface="Century Gothic"/>
              <a:sym typeface="Century Gothic"/>
            </a:endParaRPr>
          </a:p>
        </p:txBody>
      </p:sp>
      <p:pic>
        <p:nvPicPr>
          <p:cNvPr id="76" name="Google Shape;76;p16"/>
          <p:cNvPicPr preferRelativeResize="0"/>
          <p:nvPr/>
        </p:nvPicPr>
        <p:blipFill>
          <a:blip r:embed="rId3">
            <a:alphaModFix/>
          </a:blip>
          <a:stretch>
            <a:fillRect/>
          </a:stretch>
        </p:blipFill>
        <p:spPr>
          <a:xfrm>
            <a:off x="5037425" y="1829050"/>
            <a:ext cx="2280200" cy="2733399"/>
          </a:xfrm>
          <a:prstGeom prst="rect">
            <a:avLst/>
          </a:prstGeom>
          <a:noFill/>
          <a:ln>
            <a:noFill/>
          </a:ln>
        </p:spPr>
      </p:pic>
      <p:pic>
        <p:nvPicPr>
          <p:cNvPr id="77" name="Google Shape;77;p16"/>
          <p:cNvPicPr preferRelativeResize="0"/>
          <p:nvPr/>
        </p:nvPicPr>
        <p:blipFill>
          <a:blip r:embed="rId4">
            <a:alphaModFix/>
          </a:blip>
          <a:stretch>
            <a:fillRect/>
          </a:stretch>
        </p:blipFill>
        <p:spPr>
          <a:xfrm>
            <a:off x="6786425" y="235050"/>
            <a:ext cx="2133600" cy="2133600"/>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extinct</a:t>
            </a:r>
            <a:endParaRPr b="1">
              <a:latin typeface="Century Gothic"/>
              <a:ea typeface="Century Gothic"/>
              <a:cs typeface="Century Gothic"/>
              <a:sym typeface="Century Gothic"/>
            </a:endParaRPr>
          </a:p>
        </p:txBody>
      </p:sp>
      <p:sp>
        <p:nvSpPr>
          <p:cNvPr id="83" name="Google Shape;83;p17"/>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highlight>
                  <a:srgbClr val="FFFFFF"/>
                </a:highlight>
                <a:latin typeface="Century Gothic"/>
                <a:ea typeface="Century Gothic"/>
                <a:cs typeface="Century Gothic"/>
                <a:sym typeface="Century Gothic"/>
              </a:rPr>
              <a:t>adjective</a:t>
            </a:r>
            <a:endParaRPr sz="1800">
              <a:solidFill>
                <a:srgbClr val="666666"/>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having no living examples, such as an animal or plant</a:t>
            </a:r>
            <a:endParaRPr sz="1800">
              <a:solidFill>
                <a:schemeClr val="dk1"/>
              </a:solidFill>
              <a:latin typeface="Century Gothic"/>
              <a:ea typeface="Century Gothic"/>
              <a:cs typeface="Century Gothic"/>
              <a:sym typeface="Century Gothic"/>
            </a:endParaRPr>
          </a:p>
        </p:txBody>
      </p:sp>
      <p:pic>
        <p:nvPicPr>
          <p:cNvPr id="84" name="Google Shape;84;p17"/>
          <p:cNvPicPr preferRelativeResize="0"/>
          <p:nvPr/>
        </p:nvPicPr>
        <p:blipFill>
          <a:blip r:embed="rId3">
            <a:alphaModFix/>
          </a:blip>
          <a:stretch>
            <a:fillRect/>
          </a:stretch>
        </p:blipFill>
        <p:spPr>
          <a:xfrm>
            <a:off x="4873750" y="1089450"/>
            <a:ext cx="4045200" cy="20293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f</a:t>
            </a:r>
            <a:r>
              <a:rPr b="1" lang="en">
                <a:latin typeface="Century Gothic"/>
                <a:ea typeface="Century Gothic"/>
                <a:cs typeface="Century Gothic"/>
                <a:sym typeface="Century Gothic"/>
              </a:rPr>
              <a:t>ood chain</a:t>
            </a:r>
            <a:endParaRPr b="1">
              <a:latin typeface="Century Gothic"/>
              <a:ea typeface="Century Gothic"/>
              <a:cs typeface="Century Gothic"/>
              <a:sym typeface="Century Gothic"/>
            </a:endParaRPr>
          </a:p>
        </p:txBody>
      </p:sp>
      <p:sp>
        <p:nvSpPr>
          <p:cNvPr id="90" name="Google Shape;90;p18"/>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highlight>
                  <a:srgbClr val="FFFFFF"/>
                </a:highlight>
                <a:latin typeface="Century Gothic"/>
                <a:ea typeface="Century Gothic"/>
                <a:cs typeface="Century Gothic"/>
                <a:sym typeface="Century Gothic"/>
              </a:rPr>
              <a:t>noun</a:t>
            </a:r>
            <a:endParaRPr sz="1800">
              <a:solidFill>
                <a:srgbClr val="666666"/>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 series of organisms, each dependent on the next as a source of food</a:t>
            </a:r>
            <a:endParaRPr sz="1800">
              <a:solidFill>
                <a:schemeClr val="dk1"/>
              </a:solidFill>
              <a:latin typeface="Century Gothic"/>
              <a:ea typeface="Century Gothic"/>
              <a:cs typeface="Century Gothic"/>
              <a:sym typeface="Century Gothic"/>
            </a:endParaRPr>
          </a:p>
        </p:txBody>
      </p:sp>
      <p:pic>
        <p:nvPicPr>
          <p:cNvPr id="91" name="Google Shape;91;p18"/>
          <p:cNvPicPr preferRelativeResize="0"/>
          <p:nvPr/>
        </p:nvPicPr>
        <p:blipFill>
          <a:blip r:embed="rId3">
            <a:alphaModFix/>
          </a:blip>
          <a:stretch>
            <a:fillRect/>
          </a:stretch>
        </p:blipFill>
        <p:spPr>
          <a:xfrm>
            <a:off x="4885875" y="916625"/>
            <a:ext cx="4045200" cy="31013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legislation</a:t>
            </a:r>
            <a:endParaRPr b="1">
              <a:latin typeface="Century Gothic"/>
              <a:ea typeface="Century Gothic"/>
              <a:cs typeface="Century Gothic"/>
              <a:sym typeface="Century Gothic"/>
            </a:endParaRPr>
          </a:p>
        </p:txBody>
      </p:sp>
      <p:sp>
        <p:nvSpPr>
          <p:cNvPr id="97" name="Google Shape;97;p19"/>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highlight>
                  <a:srgbClr val="FFFFFF"/>
                </a:highlight>
                <a:latin typeface="Century Gothic"/>
                <a:ea typeface="Century Gothic"/>
                <a:cs typeface="Century Gothic"/>
                <a:sym typeface="Century Gothic"/>
              </a:rPr>
              <a:t>noun</a:t>
            </a:r>
            <a:endParaRPr sz="1800">
              <a:solidFill>
                <a:srgbClr val="666666"/>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the process of passing laws</a:t>
            </a:r>
            <a:endParaRPr sz="1800">
              <a:solidFill>
                <a:srgbClr val="000000"/>
              </a:solidFill>
              <a:latin typeface="Century Gothic"/>
              <a:ea typeface="Century Gothic"/>
              <a:cs typeface="Century Gothic"/>
              <a:sym typeface="Century Gothic"/>
            </a:endParaRPr>
          </a:p>
        </p:txBody>
      </p:sp>
      <p:pic>
        <p:nvPicPr>
          <p:cNvPr id="98" name="Google Shape;98;p19"/>
          <p:cNvPicPr preferRelativeResize="0"/>
          <p:nvPr/>
        </p:nvPicPr>
        <p:blipFill>
          <a:blip r:embed="rId3">
            <a:alphaModFix/>
          </a:blip>
          <a:stretch>
            <a:fillRect/>
          </a:stretch>
        </p:blipFill>
        <p:spPr>
          <a:xfrm>
            <a:off x="4745758" y="1089450"/>
            <a:ext cx="4288340" cy="2816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nourishment</a:t>
            </a:r>
            <a:endParaRPr b="1">
              <a:latin typeface="Century Gothic"/>
              <a:ea typeface="Century Gothic"/>
              <a:cs typeface="Century Gothic"/>
              <a:sym typeface="Century Gothic"/>
            </a:endParaRPr>
          </a:p>
        </p:txBody>
      </p:sp>
      <p:sp>
        <p:nvSpPr>
          <p:cNvPr id="104" name="Google Shape;104;p20"/>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highlight>
                  <a:srgbClr val="FFFFFF"/>
                </a:highlight>
                <a:latin typeface="Century Gothic"/>
                <a:ea typeface="Century Gothic"/>
                <a:cs typeface="Century Gothic"/>
                <a:sym typeface="Century Gothic"/>
              </a:rPr>
              <a:t>noun</a:t>
            </a:r>
            <a:endParaRPr sz="1800">
              <a:solidFill>
                <a:srgbClr val="666666"/>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food or other substances needed for health and growth</a:t>
            </a:r>
            <a:endParaRPr sz="1800">
              <a:solidFill>
                <a:schemeClr val="dk1"/>
              </a:solidFill>
              <a:latin typeface="Century Gothic"/>
              <a:ea typeface="Century Gothic"/>
              <a:cs typeface="Century Gothic"/>
              <a:sym typeface="Century Gothic"/>
            </a:endParaRPr>
          </a:p>
        </p:txBody>
      </p:sp>
      <p:pic>
        <p:nvPicPr>
          <p:cNvPr id="105" name="Google Shape;105;p20"/>
          <p:cNvPicPr preferRelativeResize="0"/>
          <p:nvPr/>
        </p:nvPicPr>
        <p:blipFill>
          <a:blip r:embed="rId3">
            <a:alphaModFix/>
          </a:blip>
          <a:stretch>
            <a:fillRect/>
          </a:stretch>
        </p:blipFill>
        <p:spPr>
          <a:xfrm>
            <a:off x="5400877" y="448325"/>
            <a:ext cx="2933175" cy="3666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pesticide</a:t>
            </a:r>
            <a:endParaRPr b="1">
              <a:latin typeface="Century Gothic"/>
              <a:ea typeface="Century Gothic"/>
              <a:cs typeface="Century Gothic"/>
              <a:sym typeface="Century Gothic"/>
            </a:endParaRPr>
          </a:p>
        </p:txBody>
      </p:sp>
      <p:sp>
        <p:nvSpPr>
          <p:cNvPr id="111" name="Google Shape;111;p21"/>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highlight>
                  <a:srgbClr val="FFFFFF"/>
                </a:highlight>
                <a:latin typeface="Century Gothic"/>
                <a:ea typeface="Century Gothic"/>
                <a:cs typeface="Century Gothic"/>
                <a:sym typeface="Century Gothic"/>
              </a:rPr>
              <a:t>noun</a:t>
            </a:r>
            <a:endParaRPr sz="1800">
              <a:solidFill>
                <a:srgbClr val="666666"/>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 substance used to destroy insects that are harmful to plants</a:t>
            </a:r>
            <a:endParaRPr sz="1800">
              <a:solidFill>
                <a:schemeClr val="dk1"/>
              </a:solidFill>
              <a:latin typeface="Century Gothic"/>
              <a:ea typeface="Century Gothic"/>
              <a:cs typeface="Century Gothic"/>
              <a:sym typeface="Century Gothic"/>
            </a:endParaRPr>
          </a:p>
        </p:txBody>
      </p:sp>
      <p:pic>
        <p:nvPicPr>
          <p:cNvPr id="112" name="Google Shape;112;p21"/>
          <p:cNvPicPr preferRelativeResize="0"/>
          <p:nvPr/>
        </p:nvPicPr>
        <p:blipFill>
          <a:blip r:embed="rId3">
            <a:alphaModFix/>
          </a:blip>
          <a:stretch>
            <a:fillRect/>
          </a:stretch>
        </p:blipFill>
        <p:spPr>
          <a:xfrm>
            <a:off x="4845550" y="869575"/>
            <a:ext cx="4045200" cy="28316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8" ma:contentTypeDescription="Create a new document." ma:contentTypeScope="" ma:versionID="5b4168e6780d29acb4fb375952ad5d8f">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e0a59fbd4270c0c6ec630c1f4ef5d4ae"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61A578-7CCD-4D5E-80BE-882C8E07F8D3}"/>
</file>

<file path=customXml/itemProps2.xml><?xml version="1.0" encoding="utf-8"?>
<ds:datastoreItem xmlns:ds="http://schemas.openxmlformats.org/officeDocument/2006/customXml" ds:itemID="{6E42B2BE-BB2F-4ECF-BF35-E6DAA1407287}"/>
</file>

<file path=customXml/itemProps3.xml><?xml version="1.0" encoding="utf-8"?>
<ds:datastoreItem xmlns:ds="http://schemas.openxmlformats.org/officeDocument/2006/customXml" ds:itemID="{7FCAF523-57E5-43F0-AF4A-F9A93DDC00D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