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Century Gothic"/>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CenturyGothic-boldItalic.fntdata"/><Relationship Id="rId8" Type="http://schemas.openxmlformats.org/officeDocument/2006/relationships/slide" Target="slides/slide4.xml"/><Relationship Id="rId3" Type="http://schemas.openxmlformats.org/officeDocument/2006/relationships/slideMaster" Target="slideMasters/slideMaster1.xml"/><Relationship Id="rId21"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CenturyGothic-italic.fntdata"/><Relationship Id="rId7" Type="http://schemas.openxmlformats.org/officeDocument/2006/relationships/slide" Target="slides/slide3.xml"/><Relationship Id="rId2" Type="http://schemas.openxmlformats.org/officeDocument/2006/relationships/presProps" Target="presProps.xml"/><Relationship Id="rId16" Type="http://schemas.openxmlformats.org/officeDocument/2006/relationships/font" Target="fonts/CenturyGothic-bold.fntdata"/><Relationship Id="rId20" Type="http://schemas.openxmlformats.org/officeDocument/2006/relationships/customXml" Target="../customXml/item2.xml"/><Relationship Id="rId11" Type="http://schemas.openxmlformats.org/officeDocument/2006/relationships/slide" Target="slides/slide7.xml"/><Relationship Id="rId1" Type="http://schemas.openxmlformats.org/officeDocument/2006/relationships/theme" Target="theme/theme2.xml"/><Relationship Id="rId6" Type="http://schemas.openxmlformats.org/officeDocument/2006/relationships/slide" Target="slides/slide2.xml"/><Relationship Id="rId15" Type="http://schemas.openxmlformats.org/officeDocument/2006/relationships/font" Target="fonts/CenturyGothic-regular.fntdata"/><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2a52e5f966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2a52e5f966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a52e5f96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a52e5f96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a52e5f96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a52e5f96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a52e5f96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a52e5f96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2a52e5f96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2a52e5f96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2a52e5f96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2a52e5f96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a52e5f96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a52e5f96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2a52e5f96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2a52e5f96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Melissa Tonachel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a52e5f96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a52e5f96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a52e5f96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a52e5f96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metropolismag.com/cities/common-boston-common-build-2/" TargetMode="External"/><Relationship Id="rId4" Type="http://schemas.openxmlformats.org/officeDocument/2006/relationships/hyperlink" Target="http://archive.boston.com/bostonglobe/editorial_opinion/editorials/articles/2011/10/05/civility_one_leaf_at_a_time/" TargetMode="External"/><Relationship Id="rId11" Type="http://schemas.openxmlformats.org/officeDocument/2006/relationships/hyperlink" Target="http://www.schoolyards.org/" TargetMode="External"/><Relationship Id="rId10" Type="http://schemas.openxmlformats.org/officeDocument/2006/relationships/hyperlink" Target="https://blogs.massaudubon.org/takingflight/tag/boston-nature-center/" TargetMode="External"/><Relationship Id="rId9" Type="http://schemas.openxmlformats.org/officeDocument/2006/relationships/hyperlink" Target="https://www.wbur.org/news/2015/05/18/boston-nature-center-mattapan" TargetMode="External"/><Relationship Id="rId5" Type="http://schemas.openxmlformats.org/officeDocument/2006/relationships/hyperlink" Target="http://www.gardenclubbackbay.org/2011/08/page/2/" TargetMode="External"/><Relationship Id="rId6" Type="http://schemas.openxmlformats.org/officeDocument/2006/relationships/hyperlink" Target="http://www.lydialikesit.com/2017/05/community-gardens.html" TargetMode="External"/><Relationship Id="rId7" Type="http://schemas.openxmlformats.org/officeDocument/2006/relationships/hyperlink" Target="https://www.bostonglobe.com/metro/2012/12/15/the-community-garden/uG3H6gmzhNH55eLQkRAjzK/story.html?pic=11" TargetMode="External"/><Relationship Id="rId8" Type="http://schemas.openxmlformats.org/officeDocument/2006/relationships/hyperlink" Target="https://www.massaudubon.org/get-outdoors/wildlife-sanctuaries/boston-nature-center/programs-classes-activities/schools-groups/schoo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hyperlink" Target="http://drive.google.com/file/d/119keLVHMV58qjr17wo9epQEj5AN4p-pN/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drive.google.com/file/d/1dBf_80ibZcPzx_BrTrhF2PbzGjCAtyrH/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7.png"/><Relationship Id="rId5" Type="http://schemas.openxmlformats.org/officeDocument/2006/relationships/hyperlink" Target="http://drive.google.com/file/d/1LeNM0Nm4a-7_sBIWxqjf95ZG7blC2hNS/view" TargetMode="External"/><Relationship Id="rId6"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1.jpg"/><Relationship Id="rId5" Type="http://schemas.openxmlformats.org/officeDocument/2006/relationships/image" Target="../media/image8.jpg"/><Relationship Id="rId6" Type="http://schemas.openxmlformats.org/officeDocument/2006/relationships/hyperlink" Target="http://drive.google.com/file/d/1ohSBFymtX61q_9dXM_0w_1_H8zrAZwrM/view" TargetMode="External"/><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9.jpg"/><Relationship Id="rId5" Type="http://schemas.openxmlformats.org/officeDocument/2006/relationships/image" Target="../media/image18.jpg"/><Relationship Id="rId6"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5.jp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2.jpg"/><Relationship Id="rId5" Type="http://schemas.openxmlformats.org/officeDocument/2006/relationships/hyperlink" Target="http://drive.google.com/file/d/1ZDu2rggtvLBqDa_BwByFfBPXnCgcQP5T/view" TargetMode="External"/><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hyperlink" Target="http://drive.google.com/file/d/15RpRBnwvNvOpiTDj6qLpW5N5SMf8wahg/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Community Gardeners</a:t>
            </a:r>
            <a:endParaRPr>
              <a:latin typeface="Century Gothic"/>
              <a:ea typeface="Century Gothic"/>
              <a:cs typeface="Century Gothic"/>
              <a:sym typeface="Century Gothic"/>
            </a:endParaRPr>
          </a:p>
          <a:p>
            <a:pPr indent="0" lvl="0" marL="0" rtl="0" algn="ctr">
              <a:spcBef>
                <a:spcPts val="0"/>
              </a:spcBef>
              <a:spcAft>
                <a:spcPts val="0"/>
              </a:spcAft>
              <a:buNone/>
            </a:pPr>
            <a:r>
              <a:rPr lang="en" sz="3000">
                <a:latin typeface="Century Gothic"/>
                <a:ea typeface="Century Gothic"/>
                <a:cs typeface="Century Gothic"/>
                <a:sym typeface="Century Gothic"/>
              </a:rPr>
              <a:t>from “Places for Pollinators in Boston”</a:t>
            </a:r>
            <a:endParaRPr sz="3000">
              <a:latin typeface="Century Gothic"/>
              <a:ea typeface="Century Gothic"/>
              <a:cs typeface="Century Gothic"/>
              <a:sym typeface="Century Gothic"/>
            </a:endParaRPr>
          </a:p>
        </p:txBody>
      </p:sp>
      <p:sp>
        <p:nvSpPr>
          <p:cNvPr id="55" name="Google Shape;55;p13"/>
          <p:cNvSpPr txBox="1"/>
          <p:nvPr>
            <p:ph idx="1" type="subTitle"/>
          </p:nvPr>
        </p:nvSpPr>
        <p:spPr>
          <a:xfrm>
            <a:off x="311700" y="38052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Writing Unit 4</a:t>
            </a: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32" name="Shape 132"/>
        <p:cNvGrpSpPr/>
        <p:nvPr/>
      </p:nvGrpSpPr>
      <p:grpSpPr>
        <a:xfrm>
          <a:off x="0" y="0"/>
          <a:ext cx="0" cy="0"/>
          <a:chOff x="0" y="0"/>
          <a:chExt cx="0" cy="0"/>
        </a:xfrm>
      </p:grpSpPr>
      <p:sp>
        <p:nvSpPr>
          <p:cNvPr id="133" name="Google Shape;133;p22"/>
          <p:cNvSpPr txBox="1"/>
          <p:nvPr/>
        </p:nvSpPr>
        <p:spPr>
          <a:xfrm>
            <a:off x="372325" y="277375"/>
            <a:ext cx="8523600" cy="459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Citations: Photos and Information</a:t>
            </a:r>
            <a:endParaRPr sz="2000">
              <a:solidFill>
                <a:srgbClr val="CC0000"/>
              </a:solidFill>
              <a:latin typeface="Calibri"/>
              <a:ea typeface="Calibri"/>
              <a:cs typeface="Calibri"/>
              <a:sym typeface="Calibri"/>
            </a:endParaRPr>
          </a:p>
          <a:p>
            <a:pPr indent="0" lvl="0" marL="0" rtl="0" algn="l">
              <a:spcBef>
                <a:spcPts val="0"/>
              </a:spcBef>
              <a:spcAft>
                <a:spcPts val="0"/>
              </a:spcAft>
              <a:buNone/>
            </a:pPr>
            <a:r>
              <a:t/>
            </a:r>
            <a:endParaRPr sz="1000">
              <a:solidFill>
                <a:srgbClr val="CC0000"/>
              </a:solidFill>
              <a:latin typeface="Calibri"/>
              <a:ea typeface="Calibri"/>
              <a:cs typeface="Calibri"/>
              <a:sym typeface="Calibri"/>
            </a:endParaRPr>
          </a:p>
          <a:p>
            <a:pPr indent="0" lvl="0" marL="0" rtl="0" algn="l">
              <a:spcBef>
                <a:spcPts val="400"/>
              </a:spcBef>
              <a:spcAft>
                <a:spcPts val="0"/>
              </a:spcAft>
              <a:buNone/>
            </a:pPr>
            <a:r>
              <a:rPr lang="en" sz="1100">
                <a:solidFill>
                  <a:schemeClr val="dk1"/>
                </a:solidFill>
                <a:latin typeface="Calibri"/>
                <a:ea typeface="Calibri"/>
                <a:cs typeface="Calibri"/>
                <a:sym typeface="Calibri"/>
              </a:rPr>
              <a:t>Slide 2: </a:t>
            </a:r>
            <a:r>
              <a:rPr lang="en" sz="1100" u="sng">
                <a:solidFill>
                  <a:schemeClr val="hlink"/>
                </a:solidFill>
                <a:latin typeface="Calibri"/>
                <a:ea typeface="Calibri"/>
                <a:cs typeface="Calibri"/>
                <a:sym typeface="Calibri"/>
                <a:hlinkClick r:id="rId3"/>
              </a:rPr>
              <a:t>http://www.metropolismag.com/cities/common-boston-common-build-2/</a:t>
            </a: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400"/>
              </a:spcBef>
              <a:spcAft>
                <a:spcPts val="0"/>
              </a:spcAft>
              <a:buNone/>
            </a:pPr>
            <a:r>
              <a:rPr lang="en" sz="1100">
                <a:solidFill>
                  <a:schemeClr val="dk1"/>
                </a:solidFill>
                <a:latin typeface="Calibri"/>
                <a:ea typeface="Calibri"/>
                <a:cs typeface="Calibri"/>
                <a:sym typeface="Calibri"/>
              </a:rPr>
              <a:t>Slide 3: </a:t>
            </a:r>
            <a:r>
              <a:rPr lang="en" sz="1100">
                <a:solidFill>
                  <a:srgbClr val="464646"/>
                </a:solidFill>
                <a:latin typeface="Calibri"/>
                <a:ea typeface="Calibri"/>
                <a:cs typeface="Calibri"/>
                <a:sym typeface="Calibri"/>
              </a:rPr>
              <a:t>Jessey Dearing for the Boston Globe, </a:t>
            </a:r>
            <a:r>
              <a:rPr lang="en" sz="1100" u="sng">
                <a:solidFill>
                  <a:schemeClr val="hlink"/>
                </a:solidFill>
                <a:latin typeface="Calibri"/>
                <a:ea typeface="Calibri"/>
                <a:cs typeface="Calibri"/>
                <a:sym typeface="Calibri"/>
                <a:hlinkClick r:id="rId4"/>
              </a:rPr>
              <a:t>http://archive.boston.com/bostonglobe/editorial_opinion/editorials/articles/2011/10/05/civility_one_leaf_at_a_time/</a:t>
            </a:r>
            <a:r>
              <a:rPr lang="en" sz="1100">
                <a:solidFill>
                  <a:srgbClr val="464646"/>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400"/>
              </a:spcBef>
              <a:spcAft>
                <a:spcPts val="0"/>
              </a:spcAft>
              <a:buNone/>
            </a:pPr>
            <a:r>
              <a:rPr lang="en" sz="1100">
                <a:solidFill>
                  <a:schemeClr val="dk1"/>
                </a:solidFill>
                <a:latin typeface="Calibri"/>
                <a:ea typeface="Calibri"/>
                <a:cs typeface="Calibri"/>
                <a:sym typeface="Calibri"/>
              </a:rPr>
              <a:t>Slide 4: </a:t>
            </a:r>
            <a:r>
              <a:rPr lang="en" sz="1100" u="sng">
                <a:solidFill>
                  <a:schemeClr val="hlink"/>
                </a:solidFill>
                <a:latin typeface="Calibri"/>
                <a:ea typeface="Calibri"/>
                <a:cs typeface="Calibri"/>
                <a:sym typeface="Calibri"/>
                <a:hlinkClick r:id="rId5"/>
              </a:rPr>
              <a:t>http://www.gardenclubbackbay.org/2011/08/page/2/</a:t>
            </a:r>
            <a:r>
              <a:rPr lang="en" sz="1100">
                <a:solidFill>
                  <a:srgbClr val="464646"/>
                </a:solidFill>
                <a:latin typeface="Calibri"/>
                <a:ea typeface="Calibri"/>
                <a:cs typeface="Calibri"/>
                <a:sym typeface="Calibri"/>
              </a:rPr>
              <a:t>,  </a:t>
            </a:r>
            <a:r>
              <a:rPr lang="en" sz="1100" u="sng">
                <a:solidFill>
                  <a:schemeClr val="hlink"/>
                </a:solidFill>
                <a:latin typeface="Calibri"/>
                <a:ea typeface="Calibri"/>
                <a:cs typeface="Calibri"/>
                <a:sym typeface="Calibri"/>
                <a:hlinkClick r:id="rId6"/>
              </a:rPr>
              <a:t>http://www.lydialikesit.com/2017/05/community-gardens.html</a:t>
            </a:r>
            <a:r>
              <a:rPr lang="en" sz="1100">
                <a:solidFill>
                  <a:srgbClr val="464646"/>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400"/>
              </a:spcBef>
              <a:spcAft>
                <a:spcPts val="0"/>
              </a:spcAft>
              <a:buNone/>
            </a:pPr>
            <a:r>
              <a:rPr lang="en" sz="1100">
                <a:solidFill>
                  <a:schemeClr val="dk1"/>
                </a:solidFill>
                <a:latin typeface="Calibri"/>
                <a:ea typeface="Calibri"/>
                <a:cs typeface="Calibri"/>
                <a:sym typeface="Calibri"/>
              </a:rPr>
              <a:t>Slide 5: Suzanne Kreiter/Globe staff, </a:t>
            </a:r>
            <a:endParaRPr sz="1100">
              <a:solidFill>
                <a:schemeClr val="dk1"/>
              </a:solidFill>
              <a:latin typeface="Calibri"/>
              <a:ea typeface="Calibri"/>
              <a:cs typeface="Calibri"/>
              <a:sym typeface="Calibri"/>
            </a:endParaRPr>
          </a:p>
          <a:p>
            <a:pPr indent="0" lvl="0" marL="0" rtl="0" algn="l">
              <a:spcBef>
                <a:spcPts val="400"/>
              </a:spcBef>
              <a:spcAft>
                <a:spcPts val="0"/>
              </a:spcAft>
              <a:buNone/>
            </a:pPr>
            <a:r>
              <a:rPr lang="en" sz="1100" u="sng">
                <a:solidFill>
                  <a:schemeClr val="hlink"/>
                </a:solidFill>
                <a:latin typeface="Calibri"/>
                <a:ea typeface="Calibri"/>
                <a:cs typeface="Calibri"/>
                <a:sym typeface="Calibri"/>
                <a:hlinkClick r:id="rId7"/>
              </a:rPr>
              <a:t>https://www.bostonglobe.com/metro/2012/12/15/the-community-garden/uG3H6gmzhNH55eLQkRAjzK/story.html?pic=11</a:t>
            </a:r>
            <a:r>
              <a:rPr lang="en" sz="1100">
                <a:solidFill>
                  <a:srgbClr val="464646"/>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400"/>
              </a:spcBef>
              <a:spcAft>
                <a:spcPts val="0"/>
              </a:spcAft>
              <a:buNone/>
            </a:pPr>
            <a:r>
              <a:rPr lang="en" sz="1100">
                <a:solidFill>
                  <a:schemeClr val="dk1"/>
                </a:solidFill>
                <a:latin typeface="Calibri"/>
                <a:ea typeface="Calibri"/>
                <a:cs typeface="Calibri"/>
                <a:sym typeface="Calibri"/>
              </a:rPr>
              <a:t>Slides 6-7: </a:t>
            </a:r>
            <a:r>
              <a:rPr lang="en" sz="1100" u="sng">
                <a:solidFill>
                  <a:schemeClr val="hlink"/>
                </a:solidFill>
                <a:latin typeface="Calibri"/>
                <a:ea typeface="Calibri"/>
                <a:cs typeface="Calibri"/>
                <a:sym typeface="Calibri"/>
                <a:hlinkClick r:id="rId8"/>
              </a:rPr>
              <a:t>https://www.massaudubon.org/get-outdoors/wildlife-sanctuaries/boston-nature-center/programs-classes-activities/schools-groups/schools</a:t>
            </a:r>
            <a:r>
              <a:rPr lang="en" sz="1100">
                <a:solidFill>
                  <a:schemeClr val="dk1"/>
                </a:solidFill>
                <a:latin typeface="Calibri"/>
                <a:ea typeface="Calibri"/>
                <a:cs typeface="Calibri"/>
                <a:sym typeface="Calibri"/>
              </a:rPr>
              <a:t>, </a:t>
            </a:r>
            <a:r>
              <a:rPr lang="en" sz="1100" u="sng">
                <a:solidFill>
                  <a:schemeClr val="hlink"/>
                </a:solidFill>
                <a:latin typeface="Calibri"/>
                <a:ea typeface="Calibri"/>
                <a:cs typeface="Calibri"/>
                <a:sym typeface="Calibri"/>
                <a:hlinkClick r:id="rId9"/>
              </a:rPr>
              <a:t>https://www.wbur.org/news/2015/05/18/boston-nature-center-mattapan</a:t>
            </a:r>
            <a:r>
              <a:rPr lang="en" sz="1100">
                <a:solidFill>
                  <a:schemeClr val="dk1"/>
                </a:solidFill>
                <a:latin typeface="Calibri"/>
                <a:ea typeface="Calibri"/>
                <a:cs typeface="Calibri"/>
                <a:sym typeface="Calibri"/>
              </a:rPr>
              <a:t>,  </a:t>
            </a:r>
            <a:r>
              <a:rPr lang="en" sz="1100" u="sng">
                <a:solidFill>
                  <a:schemeClr val="hlink"/>
                </a:solidFill>
                <a:latin typeface="Calibri"/>
                <a:ea typeface="Calibri"/>
                <a:cs typeface="Calibri"/>
                <a:sym typeface="Calibri"/>
                <a:hlinkClick r:id="rId10"/>
              </a:rPr>
              <a:t>https://blogs.massaudubon.org/takingflight/tag/boston-nature-center/</a:t>
            </a:r>
            <a:r>
              <a:rPr lang="en" sz="1100">
                <a:solidFill>
                  <a:schemeClr val="dk1"/>
                </a:solidFill>
                <a:latin typeface="Calibri"/>
                <a:ea typeface="Calibri"/>
                <a:cs typeface="Calibri"/>
                <a:sym typeface="Calibri"/>
              </a:rPr>
              <a:t>; Melissa Tonachel</a:t>
            </a:r>
            <a:endParaRPr sz="1100">
              <a:solidFill>
                <a:schemeClr val="dk1"/>
              </a:solidFill>
              <a:latin typeface="Calibri"/>
              <a:ea typeface="Calibri"/>
              <a:cs typeface="Calibri"/>
              <a:sym typeface="Calibri"/>
            </a:endParaRPr>
          </a:p>
          <a:p>
            <a:pPr indent="0" lvl="0" marL="0" rtl="0" algn="l">
              <a:spcBef>
                <a:spcPts val="400"/>
              </a:spcBef>
              <a:spcAft>
                <a:spcPts val="0"/>
              </a:spcAft>
              <a:buNone/>
            </a:pPr>
            <a:r>
              <a:rPr lang="en" sz="1100">
                <a:solidFill>
                  <a:schemeClr val="dk1"/>
                </a:solidFill>
                <a:latin typeface="Calibri"/>
                <a:ea typeface="Calibri"/>
                <a:cs typeface="Calibri"/>
                <a:sym typeface="Calibri"/>
              </a:rPr>
              <a:t>Slides 8-9: </a:t>
            </a:r>
            <a:r>
              <a:rPr lang="en" sz="1100" u="sng">
                <a:solidFill>
                  <a:schemeClr val="hlink"/>
                </a:solidFill>
                <a:latin typeface="Calibri"/>
                <a:ea typeface="Calibri"/>
                <a:cs typeface="Calibri"/>
                <a:sym typeface="Calibri"/>
                <a:hlinkClick r:id="rId11"/>
              </a:rPr>
              <a:t>http://www.schoolyards.org/</a:t>
            </a: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rtl="0" algn="l">
              <a:spcBef>
                <a:spcPts val="400"/>
              </a:spcBef>
              <a:spcAft>
                <a:spcPts val="400"/>
              </a:spcAft>
              <a:buNone/>
            </a:pPr>
            <a:r>
              <a:t/>
            </a:r>
            <a:endParaRPr sz="11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444000" y="352550"/>
            <a:ext cx="3033900" cy="3602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600">
                <a:solidFill>
                  <a:schemeClr val="dk1"/>
                </a:solidFill>
                <a:latin typeface="Century Gothic"/>
                <a:ea typeface="Century Gothic"/>
                <a:cs typeface="Century Gothic"/>
                <a:sym typeface="Century Gothic"/>
              </a:rPr>
              <a:t>Community gardens</a:t>
            </a:r>
            <a:r>
              <a:rPr lang="en" sz="1600">
                <a:solidFill>
                  <a:schemeClr val="dk1"/>
                </a:solidFill>
                <a:latin typeface="Century Gothic"/>
                <a:ea typeface="Century Gothic"/>
                <a:cs typeface="Century Gothic"/>
                <a:sym typeface="Century Gothic"/>
              </a:rPr>
              <a:t> are shared land for gardening. People and families each have a small space for growing what they want to. These spaces are called garden </a:t>
            </a:r>
            <a:r>
              <a:rPr b="1" lang="en" sz="1600">
                <a:solidFill>
                  <a:schemeClr val="dk1"/>
                </a:solidFill>
                <a:latin typeface="Century Gothic"/>
                <a:ea typeface="Century Gothic"/>
                <a:cs typeface="Century Gothic"/>
                <a:sym typeface="Century Gothic"/>
              </a:rPr>
              <a:t>plots</a:t>
            </a:r>
            <a:r>
              <a:rPr lang="en" sz="1600">
                <a:solidFill>
                  <a:schemeClr val="dk1"/>
                </a:solidFill>
                <a:latin typeface="Century Gothic"/>
                <a:ea typeface="Century Gothic"/>
                <a:cs typeface="Century Gothic"/>
                <a:sym typeface="Century Gothic"/>
              </a:rPr>
              <a:t>. All the small plots together make up one big garden. In a community garden, people can share tools, seeds, traditions, and ideas. </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latin typeface="Century Gothic"/>
              <a:ea typeface="Century Gothic"/>
              <a:cs typeface="Century Gothic"/>
              <a:sym typeface="Century Gothic"/>
            </a:endParaRPr>
          </a:p>
        </p:txBody>
      </p:sp>
      <p:pic>
        <p:nvPicPr>
          <p:cNvPr id="61" name="Google Shape;61;p14"/>
          <p:cNvPicPr preferRelativeResize="0"/>
          <p:nvPr/>
        </p:nvPicPr>
        <p:blipFill>
          <a:blip r:embed="rId3">
            <a:alphaModFix/>
          </a:blip>
          <a:stretch>
            <a:fillRect/>
          </a:stretch>
        </p:blipFill>
        <p:spPr>
          <a:xfrm>
            <a:off x="3716800" y="250625"/>
            <a:ext cx="5074575" cy="3805951"/>
          </a:xfrm>
          <a:prstGeom prst="rect">
            <a:avLst/>
          </a:prstGeom>
          <a:noFill/>
          <a:ln cap="flat" cmpd="sng" w="9525">
            <a:solidFill>
              <a:srgbClr val="EFEFEF"/>
            </a:solidFill>
            <a:prstDash val="solid"/>
            <a:round/>
            <a:headEnd len="sm" w="sm" type="none"/>
            <a:tailEnd len="sm" w="sm" type="none"/>
          </a:ln>
        </p:spPr>
      </p:pic>
      <p:sp>
        <p:nvSpPr>
          <p:cNvPr id="62" name="Google Shape;62;p14"/>
          <p:cNvSpPr txBox="1"/>
          <p:nvPr/>
        </p:nvSpPr>
        <p:spPr>
          <a:xfrm>
            <a:off x="929875" y="4156175"/>
            <a:ext cx="7624200" cy="73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Putting many small gardens together makes a place that is more attractive to pollinators. </a:t>
            </a:r>
            <a:endParaRPr/>
          </a:p>
        </p:txBody>
      </p:sp>
      <p:pic>
        <p:nvPicPr>
          <p:cNvPr id="63" name="Google Shape;63;p14" title="places 20.mp3">
            <a:hlinkClick r:id="rId4"/>
          </p:cNvPr>
          <p:cNvPicPr preferRelativeResize="0"/>
          <p:nvPr/>
        </p:nvPicPr>
        <p:blipFill>
          <a:blip r:embed="rId5">
            <a:alphaModFix/>
          </a:blip>
          <a:stretch>
            <a:fillRect/>
          </a:stretch>
        </p:blipFill>
        <p:spPr>
          <a:xfrm>
            <a:off x="180010" y="4536798"/>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450175" y="316950"/>
            <a:ext cx="8303700" cy="99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Century Gothic"/>
                <a:ea typeface="Century Gothic"/>
                <a:cs typeface="Century Gothic"/>
                <a:sym typeface="Century Gothic"/>
              </a:rPr>
              <a:t>Boston now has 176 community gardens, scattered all through the city. These gardens are cared for by residents. </a:t>
            </a:r>
            <a:endParaRPr sz="1600">
              <a:latin typeface="Century Gothic"/>
              <a:ea typeface="Century Gothic"/>
              <a:cs typeface="Century Gothic"/>
              <a:sym typeface="Century Gothic"/>
            </a:endParaRPr>
          </a:p>
          <a:p>
            <a:pPr indent="0" lvl="0" marL="0" rtl="0" algn="l">
              <a:lnSpc>
                <a:spcPct val="115000"/>
              </a:lnSpc>
              <a:spcBef>
                <a:spcPts val="1000"/>
              </a:spcBef>
              <a:spcAft>
                <a:spcPts val="0"/>
              </a:spcAft>
              <a:buClr>
                <a:schemeClr val="dk1"/>
              </a:buClr>
              <a:buSzPts val="1100"/>
              <a:buFont typeface="Arial"/>
              <a:buNone/>
            </a:pPr>
            <a:r>
              <a:rPr lang="en" sz="1600">
                <a:latin typeface="Century Gothic"/>
                <a:ea typeface="Century Gothic"/>
                <a:cs typeface="Century Gothic"/>
                <a:sym typeface="Century Gothic"/>
              </a:rPr>
              <a:t>Community gardens look different from each other depending on how much space there is. </a:t>
            </a:r>
            <a:endParaRPr/>
          </a:p>
        </p:txBody>
      </p:sp>
      <p:pic>
        <p:nvPicPr>
          <p:cNvPr id="69" name="Google Shape;69;p15"/>
          <p:cNvPicPr preferRelativeResize="0"/>
          <p:nvPr/>
        </p:nvPicPr>
        <p:blipFill>
          <a:blip r:embed="rId3">
            <a:alphaModFix/>
          </a:blip>
          <a:stretch>
            <a:fillRect/>
          </a:stretch>
        </p:blipFill>
        <p:spPr>
          <a:xfrm>
            <a:off x="4163275" y="1629600"/>
            <a:ext cx="4676351" cy="3010575"/>
          </a:xfrm>
          <a:prstGeom prst="rect">
            <a:avLst/>
          </a:prstGeom>
          <a:noFill/>
          <a:ln>
            <a:noFill/>
          </a:ln>
        </p:spPr>
      </p:pic>
      <p:sp>
        <p:nvSpPr>
          <p:cNvPr id="70" name="Google Shape;70;p15"/>
          <p:cNvSpPr txBox="1"/>
          <p:nvPr/>
        </p:nvSpPr>
        <p:spPr>
          <a:xfrm>
            <a:off x="450175" y="1810550"/>
            <a:ext cx="3635100" cy="305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Century Gothic"/>
                <a:ea typeface="Century Gothic"/>
                <a:cs typeface="Century Gothic"/>
                <a:sym typeface="Century Gothic"/>
              </a:rPr>
              <a:t>Community gardens are also different from each other depending on who gardens there. People plant plants that they like to eat and that are familiar to them. People in Boston come from all over the world, and they often grow plants that remind them of home. </a:t>
            </a:r>
            <a:endParaRPr sz="1600">
              <a:latin typeface="Century Gothic"/>
              <a:ea typeface="Century Gothic"/>
              <a:cs typeface="Century Gothic"/>
              <a:sym typeface="Century Gothic"/>
            </a:endParaRPr>
          </a:p>
        </p:txBody>
      </p:sp>
      <p:sp>
        <p:nvSpPr>
          <p:cNvPr id="71" name="Google Shape;71;p15"/>
          <p:cNvSpPr txBox="1"/>
          <p:nvPr/>
        </p:nvSpPr>
        <p:spPr>
          <a:xfrm>
            <a:off x="4163250" y="4596950"/>
            <a:ext cx="46764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rgbClr val="666666"/>
                </a:solidFill>
                <a:latin typeface="Calibri"/>
                <a:ea typeface="Calibri"/>
                <a:cs typeface="Calibri"/>
                <a:sym typeface="Calibri"/>
              </a:rPr>
              <a:t>Elnora Thompson at the Nightingale Community Garden</a:t>
            </a:r>
            <a:endParaRPr>
              <a:solidFill>
                <a:srgbClr val="666666"/>
              </a:solidFill>
              <a:latin typeface="Calibri"/>
              <a:ea typeface="Calibri"/>
              <a:cs typeface="Calibri"/>
              <a:sym typeface="Calibri"/>
            </a:endParaRPr>
          </a:p>
        </p:txBody>
      </p:sp>
      <p:pic>
        <p:nvPicPr>
          <p:cNvPr id="72" name="Google Shape;72;p15" title="places 21.mp3">
            <a:hlinkClick r:id="rId4"/>
          </p:cNvPr>
          <p:cNvPicPr preferRelativeResize="0"/>
          <p:nvPr/>
        </p:nvPicPr>
        <p:blipFill>
          <a:blip r:embed="rId5">
            <a:alphaModFix/>
          </a:blip>
          <a:stretch>
            <a:fillRect/>
          </a:stretch>
        </p:blipFill>
        <p:spPr>
          <a:xfrm>
            <a:off x="133485" y="4487873"/>
            <a:ext cx="457200" cy="457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628650" y="152400"/>
            <a:ext cx="3629025" cy="4838700"/>
          </a:xfrm>
          <a:prstGeom prst="rect">
            <a:avLst/>
          </a:prstGeom>
          <a:noFill/>
          <a:ln>
            <a:noFill/>
          </a:ln>
        </p:spPr>
      </p:pic>
      <p:pic>
        <p:nvPicPr>
          <p:cNvPr id="78" name="Google Shape;78;p16"/>
          <p:cNvPicPr preferRelativeResize="0"/>
          <p:nvPr/>
        </p:nvPicPr>
        <p:blipFill>
          <a:blip r:embed="rId4">
            <a:alphaModFix/>
          </a:blip>
          <a:stretch>
            <a:fillRect/>
          </a:stretch>
        </p:blipFill>
        <p:spPr>
          <a:xfrm>
            <a:off x="4555800" y="152400"/>
            <a:ext cx="3532175" cy="4395601"/>
          </a:xfrm>
          <a:prstGeom prst="rect">
            <a:avLst/>
          </a:prstGeom>
          <a:noFill/>
          <a:ln>
            <a:noFill/>
          </a:ln>
        </p:spPr>
      </p:pic>
      <p:sp>
        <p:nvSpPr>
          <p:cNvPr id="79" name="Google Shape;79;p16"/>
          <p:cNvSpPr txBox="1"/>
          <p:nvPr/>
        </p:nvSpPr>
        <p:spPr>
          <a:xfrm>
            <a:off x="4555800" y="4548000"/>
            <a:ext cx="3532200" cy="74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Calibri"/>
                <a:ea typeface="Calibri"/>
                <a:cs typeface="Calibri"/>
                <a:sym typeface="Calibri"/>
              </a:rPr>
              <a:t>Bottle Gourd growing at the Berkeley Street </a:t>
            </a:r>
            <a:endParaRPr>
              <a:solidFill>
                <a:srgbClr val="666666"/>
              </a:solidFill>
              <a:latin typeface="Calibri"/>
              <a:ea typeface="Calibri"/>
              <a:cs typeface="Calibri"/>
              <a:sym typeface="Calibri"/>
            </a:endParaRPr>
          </a:p>
          <a:p>
            <a:pPr indent="0" lvl="0" marL="0" rtl="0" algn="ctr">
              <a:spcBef>
                <a:spcPts val="0"/>
              </a:spcBef>
              <a:spcAft>
                <a:spcPts val="0"/>
              </a:spcAft>
              <a:buNone/>
            </a:pPr>
            <a:r>
              <a:rPr lang="en">
                <a:solidFill>
                  <a:srgbClr val="666666"/>
                </a:solidFill>
                <a:latin typeface="Calibri"/>
                <a:ea typeface="Calibri"/>
                <a:cs typeface="Calibri"/>
                <a:sym typeface="Calibri"/>
              </a:rPr>
              <a:t>Community Garden</a:t>
            </a:r>
            <a:endParaRPr>
              <a:solidFill>
                <a:srgbClr val="666666"/>
              </a:solidFill>
              <a:latin typeface="Calibri"/>
              <a:ea typeface="Calibri"/>
              <a:cs typeface="Calibri"/>
              <a:sym typeface="Calibri"/>
            </a:endParaRPr>
          </a:p>
        </p:txBody>
      </p:sp>
      <p:pic>
        <p:nvPicPr>
          <p:cNvPr id="80" name="Google Shape;80;p16" title="places 22.mp3">
            <a:hlinkClick r:id="rId5"/>
          </p:cNvPr>
          <p:cNvPicPr preferRelativeResize="0"/>
          <p:nvPr/>
        </p:nvPicPr>
        <p:blipFill>
          <a:blip r:embed="rId6">
            <a:alphaModFix/>
          </a:blip>
          <a:stretch>
            <a:fillRect/>
          </a:stretch>
        </p:blipFill>
        <p:spPr>
          <a:xfrm>
            <a:off x="8298850" y="4548000"/>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49050" y="699475"/>
            <a:ext cx="4740674" cy="3160450"/>
          </a:xfrm>
          <a:prstGeom prst="rect">
            <a:avLst/>
          </a:prstGeom>
          <a:noFill/>
          <a:ln cap="flat" cmpd="sng" w="9525">
            <a:solidFill>
              <a:srgbClr val="EFEFEF"/>
            </a:solidFill>
            <a:prstDash val="solid"/>
            <a:round/>
            <a:headEnd len="sm" w="sm" type="none"/>
            <a:tailEnd len="sm" w="sm" type="none"/>
          </a:ln>
        </p:spPr>
      </p:pic>
      <p:pic>
        <p:nvPicPr>
          <p:cNvPr id="86" name="Google Shape;86;p17"/>
          <p:cNvPicPr preferRelativeResize="0"/>
          <p:nvPr/>
        </p:nvPicPr>
        <p:blipFill>
          <a:blip r:embed="rId4">
            <a:alphaModFix/>
          </a:blip>
          <a:stretch>
            <a:fillRect/>
          </a:stretch>
        </p:blipFill>
        <p:spPr>
          <a:xfrm>
            <a:off x="5042124" y="152400"/>
            <a:ext cx="3949476" cy="2632984"/>
          </a:xfrm>
          <a:prstGeom prst="rect">
            <a:avLst/>
          </a:prstGeom>
          <a:noFill/>
          <a:ln cap="flat" cmpd="sng" w="9525">
            <a:solidFill>
              <a:srgbClr val="EFEFEF"/>
            </a:solidFill>
            <a:prstDash val="solid"/>
            <a:round/>
            <a:headEnd len="sm" w="sm" type="none"/>
            <a:tailEnd len="sm" w="sm" type="none"/>
          </a:ln>
        </p:spPr>
      </p:pic>
      <p:pic>
        <p:nvPicPr>
          <p:cNvPr id="87" name="Google Shape;87;p17"/>
          <p:cNvPicPr preferRelativeResize="0"/>
          <p:nvPr/>
        </p:nvPicPr>
        <p:blipFill>
          <a:blip r:embed="rId5">
            <a:alphaModFix/>
          </a:blip>
          <a:stretch>
            <a:fillRect/>
          </a:stretch>
        </p:blipFill>
        <p:spPr>
          <a:xfrm>
            <a:off x="5880324" y="2937784"/>
            <a:ext cx="3070380" cy="2053317"/>
          </a:xfrm>
          <a:prstGeom prst="rect">
            <a:avLst/>
          </a:prstGeom>
          <a:noFill/>
          <a:ln cap="flat" cmpd="sng" w="9525">
            <a:solidFill>
              <a:srgbClr val="EFEFEF"/>
            </a:solidFill>
            <a:prstDash val="solid"/>
            <a:round/>
            <a:headEnd len="sm" w="sm" type="none"/>
            <a:tailEnd len="sm" w="sm" type="none"/>
          </a:ln>
        </p:spPr>
      </p:pic>
      <p:sp>
        <p:nvSpPr>
          <p:cNvPr id="88" name="Google Shape;88;p17"/>
          <p:cNvSpPr txBox="1"/>
          <p:nvPr/>
        </p:nvSpPr>
        <p:spPr>
          <a:xfrm>
            <a:off x="149050" y="3859925"/>
            <a:ext cx="6357600" cy="7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libri"/>
                <a:ea typeface="Calibri"/>
                <a:cs typeface="Calibri"/>
                <a:sym typeface="Calibri"/>
              </a:rPr>
              <a:t>Jhana Senxian and Kaori Tate in the community garden on Coleman Street</a:t>
            </a:r>
            <a:endParaRPr>
              <a:solidFill>
                <a:srgbClr val="666666"/>
              </a:solidFill>
              <a:latin typeface="Calibri"/>
              <a:ea typeface="Calibri"/>
              <a:cs typeface="Calibri"/>
              <a:sym typeface="Calibri"/>
            </a:endParaRPr>
          </a:p>
        </p:txBody>
      </p:sp>
      <p:pic>
        <p:nvPicPr>
          <p:cNvPr id="89" name="Google Shape;89;p17" title="places 23.mp3">
            <a:hlinkClick r:id="rId6"/>
          </p:cNvPr>
          <p:cNvPicPr preferRelativeResize="0"/>
          <p:nvPr/>
        </p:nvPicPr>
        <p:blipFill>
          <a:blip r:embed="rId7">
            <a:alphaModFix/>
          </a:blip>
          <a:stretch>
            <a:fillRect/>
          </a:stretch>
        </p:blipFill>
        <p:spPr>
          <a:xfrm>
            <a:off x="149050" y="4533900"/>
            <a:ext cx="457200" cy="45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nvSpPr>
        <p:spPr>
          <a:xfrm>
            <a:off x="3538975" y="241650"/>
            <a:ext cx="3226200" cy="1563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latin typeface="Century Gothic"/>
                <a:ea typeface="Century Gothic"/>
                <a:cs typeface="Century Gothic"/>
                <a:sym typeface="Century Gothic"/>
              </a:rPr>
              <a:t>The Boston Nature Center is a place to learn about the natural world, to take a walk, for school groups to visit, and even for kids to go to camp. </a:t>
            </a:r>
            <a:endParaRPr sz="1600">
              <a:latin typeface="Century Gothic"/>
              <a:ea typeface="Century Gothic"/>
              <a:cs typeface="Century Gothic"/>
              <a:sym typeface="Century Gothic"/>
            </a:endParaRPr>
          </a:p>
        </p:txBody>
      </p:sp>
      <p:sp>
        <p:nvSpPr>
          <p:cNvPr id="95" name="Google Shape;95;p18"/>
          <p:cNvSpPr txBox="1"/>
          <p:nvPr/>
        </p:nvSpPr>
        <p:spPr>
          <a:xfrm>
            <a:off x="3648000" y="3929000"/>
            <a:ext cx="1698300" cy="9975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0"/>
              </a:spcBef>
              <a:spcAft>
                <a:spcPts val="0"/>
              </a:spcAft>
              <a:buNone/>
            </a:pPr>
            <a:r>
              <a:rPr lang="en" sz="1600">
                <a:latin typeface="Century Gothic"/>
                <a:ea typeface="Century Gothic"/>
                <a:cs typeface="Century Gothic"/>
                <a:sym typeface="Century Gothic"/>
              </a:rPr>
              <a:t>… and there is a community bee yard!</a:t>
            </a:r>
            <a:endParaRPr sz="1600">
              <a:latin typeface="Century Gothic"/>
              <a:ea typeface="Century Gothic"/>
              <a:cs typeface="Century Gothic"/>
              <a:sym typeface="Century Gothic"/>
            </a:endParaRPr>
          </a:p>
        </p:txBody>
      </p:sp>
      <p:sp>
        <p:nvSpPr>
          <p:cNvPr id="96" name="Google Shape;96;p18"/>
          <p:cNvSpPr txBox="1"/>
          <p:nvPr/>
        </p:nvSpPr>
        <p:spPr>
          <a:xfrm>
            <a:off x="196375" y="2004350"/>
            <a:ext cx="6184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There are community gardens at the Boston Nature Center… </a:t>
            </a:r>
            <a:endParaRPr sz="1600">
              <a:solidFill>
                <a:schemeClr val="dk1"/>
              </a:solidFill>
              <a:latin typeface="Century Gothic"/>
              <a:ea typeface="Century Gothic"/>
              <a:cs typeface="Century Gothic"/>
              <a:sym typeface="Century Gothic"/>
            </a:endParaRPr>
          </a:p>
        </p:txBody>
      </p:sp>
      <p:pic>
        <p:nvPicPr>
          <p:cNvPr id="97" name="Google Shape;97;p18"/>
          <p:cNvPicPr preferRelativeResize="0"/>
          <p:nvPr/>
        </p:nvPicPr>
        <p:blipFill>
          <a:blip r:embed="rId3">
            <a:alphaModFix/>
          </a:blip>
          <a:stretch>
            <a:fillRect/>
          </a:stretch>
        </p:blipFill>
        <p:spPr>
          <a:xfrm>
            <a:off x="6881684" y="145375"/>
            <a:ext cx="2050266" cy="1927250"/>
          </a:xfrm>
          <a:prstGeom prst="rect">
            <a:avLst/>
          </a:prstGeom>
          <a:noFill/>
          <a:ln>
            <a:noFill/>
          </a:ln>
        </p:spPr>
      </p:pic>
      <p:pic>
        <p:nvPicPr>
          <p:cNvPr id="98" name="Google Shape;98;p18"/>
          <p:cNvPicPr preferRelativeResize="0"/>
          <p:nvPr/>
        </p:nvPicPr>
        <p:blipFill rotWithShape="1">
          <a:blip r:embed="rId4">
            <a:alphaModFix/>
          </a:blip>
          <a:srcRect b="15034" l="0" r="0" t="1625"/>
          <a:stretch/>
        </p:blipFill>
        <p:spPr>
          <a:xfrm>
            <a:off x="196375" y="145375"/>
            <a:ext cx="3226100" cy="1790699"/>
          </a:xfrm>
          <a:prstGeom prst="rect">
            <a:avLst/>
          </a:prstGeom>
          <a:noFill/>
          <a:ln>
            <a:noFill/>
          </a:ln>
        </p:spPr>
      </p:pic>
      <p:pic>
        <p:nvPicPr>
          <p:cNvPr id="99" name="Google Shape;99;p18"/>
          <p:cNvPicPr preferRelativeResize="0"/>
          <p:nvPr/>
        </p:nvPicPr>
        <p:blipFill rotWithShape="1">
          <a:blip r:embed="rId5">
            <a:alphaModFix/>
          </a:blip>
          <a:srcRect b="11269" l="0" r="19903" t="16539"/>
          <a:stretch/>
        </p:blipFill>
        <p:spPr>
          <a:xfrm>
            <a:off x="5346263" y="2503725"/>
            <a:ext cx="3584061" cy="2422775"/>
          </a:xfrm>
          <a:prstGeom prst="rect">
            <a:avLst/>
          </a:prstGeom>
          <a:noFill/>
          <a:ln>
            <a:noFill/>
          </a:ln>
        </p:spPr>
      </p:pic>
      <p:pic>
        <p:nvPicPr>
          <p:cNvPr id="100" name="Google Shape;100;p18"/>
          <p:cNvPicPr preferRelativeResize="0"/>
          <p:nvPr/>
        </p:nvPicPr>
        <p:blipFill>
          <a:blip r:embed="rId6">
            <a:alphaModFix/>
          </a:blip>
          <a:stretch>
            <a:fillRect/>
          </a:stretch>
        </p:blipFill>
        <p:spPr>
          <a:xfrm>
            <a:off x="498100" y="2503725"/>
            <a:ext cx="3226099" cy="2422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3943500" y="162750"/>
            <a:ext cx="5025300" cy="225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latin typeface="Century Gothic"/>
                <a:ea typeface="Century Gothic"/>
                <a:cs typeface="Century Gothic"/>
                <a:sym typeface="Century Gothic"/>
              </a:rPr>
              <a:t>The Food Forest Coalition organizes different kinds of community growing places. </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1000"/>
              </a:spcBef>
              <a:spcAft>
                <a:spcPts val="0"/>
              </a:spcAft>
              <a:buNone/>
            </a:pPr>
            <a:r>
              <a:rPr lang="en" sz="1600">
                <a:latin typeface="Century Gothic"/>
                <a:ea typeface="Century Gothic"/>
                <a:cs typeface="Century Gothic"/>
                <a:sym typeface="Century Gothic"/>
              </a:rPr>
              <a:t>A food forest is planted on unused plots of land. In a food forest, each gardener does not have their own space. Instead, all of the gardeners contribute to one community garden, and everyone shares the harvest. </a:t>
            </a:r>
            <a:endParaRPr sz="1600">
              <a:latin typeface="Century Gothic"/>
              <a:ea typeface="Century Gothic"/>
              <a:cs typeface="Century Gothic"/>
              <a:sym typeface="Century Gothic"/>
            </a:endParaRPr>
          </a:p>
        </p:txBody>
      </p:sp>
      <p:pic>
        <p:nvPicPr>
          <p:cNvPr id="106" name="Google Shape;106;p19"/>
          <p:cNvPicPr preferRelativeResize="0"/>
          <p:nvPr/>
        </p:nvPicPr>
        <p:blipFill>
          <a:blip r:embed="rId3">
            <a:alphaModFix/>
          </a:blip>
          <a:stretch>
            <a:fillRect/>
          </a:stretch>
        </p:blipFill>
        <p:spPr>
          <a:xfrm>
            <a:off x="4154938" y="3041625"/>
            <a:ext cx="2444027" cy="1833024"/>
          </a:xfrm>
          <a:prstGeom prst="rect">
            <a:avLst/>
          </a:prstGeom>
          <a:noFill/>
          <a:ln>
            <a:noFill/>
          </a:ln>
        </p:spPr>
      </p:pic>
      <p:pic>
        <p:nvPicPr>
          <p:cNvPr id="107" name="Google Shape;107;p19"/>
          <p:cNvPicPr preferRelativeResize="0"/>
          <p:nvPr/>
        </p:nvPicPr>
        <p:blipFill>
          <a:blip r:embed="rId4">
            <a:alphaModFix/>
          </a:blip>
          <a:stretch>
            <a:fillRect/>
          </a:stretch>
        </p:blipFill>
        <p:spPr>
          <a:xfrm>
            <a:off x="7025299" y="2467350"/>
            <a:ext cx="1851702" cy="2468925"/>
          </a:xfrm>
          <a:prstGeom prst="rect">
            <a:avLst/>
          </a:prstGeom>
          <a:noFill/>
          <a:ln>
            <a:noFill/>
          </a:ln>
        </p:spPr>
      </p:pic>
      <p:pic>
        <p:nvPicPr>
          <p:cNvPr id="108" name="Google Shape;108;p19"/>
          <p:cNvPicPr preferRelativeResize="0"/>
          <p:nvPr/>
        </p:nvPicPr>
        <p:blipFill>
          <a:blip r:embed="rId5">
            <a:alphaModFix/>
          </a:blip>
          <a:stretch>
            <a:fillRect/>
          </a:stretch>
        </p:blipFill>
        <p:spPr>
          <a:xfrm>
            <a:off x="274225" y="268838"/>
            <a:ext cx="3454368" cy="4605824"/>
          </a:xfrm>
          <a:prstGeom prst="rect">
            <a:avLst/>
          </a:prstGeom>
          <a:noFill/>
          <a:ln>
            <a:noFill/>
          </a:ln>
        </p:spPr>
      </p:pic>
      <p:sp>
        <p:nvSpPr>
          <p:cNvPr id="109" name="Google Shape;109;p19"/>
          <p:cNvSpPr txBox="1"/>
          <p:nvPr/>
        </p:nvSpPr>
        <p:spPr>
          <a:xfrm>
            <a:off x="208425" y="4747850"/>
            <a:ext cx="313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666666"/>
              </a:solidFill>
              <a:latin typeface="Calibri"/>
              <a:ea typeface="Calibri"/>
              <a:cs typeface="Calibri"/>
              <a:sym typeface="Calibri"/>
            </a:endParaRPr>
          </a:p>
        </p:txBody>
      </p:sp>
      <p:sp>
        <p:nvSpPr>
          <p:cNvPr id="110" name="Google Shape;110;p19"/>
          <p:cNvSpPr txBox="1"/>
          <p:nvPr/>
        </p:nvSpPr>
        <p:spPr>
          <a:xfrm>
            <a:off x="3998325" y="2471875"/>
            <a:ext cx="2864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300">
                <a:solidFill>
                  <a:srgbClr val="666666"/>
                </a:solidFill>
                <a:latin typeface="Calibri"/>
                <a:ea typeface="Calibri"/>
                <a:cs typeface="Calibri"/>
                <a:sym typeface="Calibri"/>
              </a:rPr>
              <a:t>Look carefully in the back corner of the Olmec Food Forest in Dorchester.</a:t>
            </a:r>
            <a:endParaRPr sz="1300">
              <a:solidFill>
                <a:srgbClr val="666666"/>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nvSpPr>
        <p:spPr>
          <a:xfrm>
            <a:off x="627325" y="220275"/>
            <a:ext cx="7722900" cy="101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Century Gothic"/>
                <a:ea typeface="Century Gothic"/>
                <a:cs typeface="Century Gothic"/>
                <a:sym typeface="Century Gothic"/>
              </a:rPr>
              <a:t>Some gardens are in </a:t>
            </a:r>
            <a:r>
              <a:rPr b="1" lang="en" sz="1600">
                <a:latin typeface="Century Gothic"/>
                <a:ea typeface="Century Gothic"/>
                <a:cs typeface="Century Gothic"/>
                <a:sym typeface="Century Gothic"/>
              </a:rPr>
              <a:t>schoolyards</a:t>
            </a:r>
            <a:r>
              <a:rPr lang="en" sz="1600">
                <a:latin typeface="Century Gothic"/>
                <a:ea typeface="Century Gothic"/>
                <a:cs typeface="Century Gothic"/>
                <a:sym typeface="Century Gothic"/>
              </a:rPr>
              <a:t> around Boston. Children, teachers, and community members work together to build and plant the gardens. </a:t>
            </a:r>
            <a:endParaRPr sz="1600">
              <a:latin typeface="Century Gothic"/>
              <a:ea typeface="Century Gothic"/>
              <a:cs typeface="Century Gothic"/>
              <a:sym typeface="Century Gothic"/>
            </a:endParaRPr>
          </a:p>
        </p:txBody>
      </p:sp>
      <p:pic>
        <p:nvPicPr>
          <p:cNvPr id="116" name="Google Shape;116;p20"/>
          <p:cNvPicPr preferRelativeResize="0"/>
          <p:nvPr/>
        </p:nvPicPr>
        <p:blipFill>
          <a:blip r:embed="rId3">
            <a:alphaModFix/>
          </a:blip>
          <a:stretch>
            <a:fillRect/>
          </a:stretch>
        </p:blipFill>
        <p:spPr>
          <a:xfrm>
            <a:off x="4648250" y="1125075"/>
            <a:ext cx="4271700" cy="3203775"/>
          </a:xfrm>
          <a:prstGeom prst="rect">
            <a:avLst/>
          </a:prstGeom>
          <a:noFill/>
          <a:ln>
            <a:noFill/>
          </a:ln>
        </p:spPr>
      </p:pic>
      <p:sp>
        <p:nvSpPr>
          <p:cNvPr id="117" name="Google Shape;117;p20"/>
          <p:cNvSpPr txBox="1"/>
          <p:nvPr/>
        </p:nvSpPr>
        <p:spPr>
          <a:xfrm>
            <a:off x="6115550" y="4432250"/>
            <a:ext cx="1337100" cy="53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latin typeface="Calibri"/>
                <a:ea typeface="Calibri"/>
                <a:cs typeface="Calibri"/>
                <a:sym typeface="Calibri"/>
              </a:rPr>
              <a:t>Chittick School</a:t>
            </a:r>
            <a:endParaRPr>
              <a:solidFill>
                <a:srgbClr val="666666"/>
              </a:solidFill>
              <a:latin typeface="Calibri"/>
              <a:ea typeface="Calibri"/>
              <a:cs typeface="Calibri"/>
              <a:sym typeface="Calibri"/>
            </a:endParaRPr>
          </a:p>
        </p:txBody>
      </p:sp>
      <p:pic>
        <p:nvPicPr>
          <p:cNvPr id="118" name="Google Shape;118;p20"/>
          <p:cNvPicPr preferRelativeResize="0"/>
          <p:nvPr/>
        </p:nvPicPr>
        <p:blipFill>
          <a:blip r:embed="rId4">
            <a:alphaModFix/>
          </a:blip>
          <a:stretch>
            <a:fillRect/>
          </a:stretch>
        </p:blipFill>
        <p:spPr>
          <a:xfrm>
            <a:off x="216925" y="1125081"/>
            <a:ext cx="4271700" cy="3203769"/>
          </a:xfrm>
          <a:prstGeom prst="rect">
            <a:avLst/>
          </a:prstGeom>
          <a:noFill/>
          <a:ln>
            <a:noFill/>
          </a:ln>
        </p:spPr>
      </p:pic>
      <p:sp>
        <p:nvSpPr>
          <p:cNvPr id="119" name="Google Shape;119;p20"/>
          <p:cNvSpPr txBox="1"/>
          <p:nvPr/>
        </p:nvSpPr>
        <p:spPr>
          <a:xfrm>
            <a:off x="1684225" y="4432250"/>
            <a:ext cx="1337100" cy="53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Calibri"/>
                <a:ea typeface="Calibri"/>
                <a:cs typeface="Calibri"/>
                <a:sym typeface="Calibri"/>
              </a:rPr>
              <a:t>Mason School</a:t>
            </a:r>
            <a:endParaRPr>
              <a:solidFill>
                <a:srgbClr val="666666"/>
              </a:solidFill>
              <a:latin typeface="Calibri"/>
              <a:ea typeface="Calibri"/>
              <a:cs typeface="Calibri"/>
              <a:sym typeface="Calibri"/>
            </a:endParaRPr>
          </a:p>
        </p:txBody>
      </p:sp>
      <p:pic>
        <p:nvPicPr>
          <p:cNvPr id="120" name="Google Shape;120;p20" title="places 24.mp3">
            <a:hlinkClick r:id="rId5"/>
          </p:cNvPr>
          <p:cNvPicPr preferRelativeResize="0"/>
          <p:nvPr/>
        </p:nvPicPr>
        <p:blipFill>
          <a:blip r:embed="rId6">
            <a:alphaModFix/>
          </a:blip>
          <a:stretch>
            <a:fillRect/>
          </a:stretch>
        </p:blipFill>
        <p:spPr>
          <a:xfrm>
            <a:off x="170135" y="4547223"/>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a:blip r:embed="rId3">
            <a:alphaModFix/>
          </a:blip>
          <a:stretch>
            <a:fillRect/>
          </a:stretch>
        </p:blipFill>
        <p:spPr>
          <a:xfrm>
            <a:off x="2590800" y="152400"/>
            <a:ext cx="6363025" cy="4772275"/>
          </a:xfrm>
          <a:prstGeom prst="rect">
            <a:avLst/>
          </a:prstGeom>
          <a:noFill/>
          <a:ln>
            <a:noFill/>
          </a:ln>
        </p:spPr>
      </p:pic>
      <p:sp>
        <p:nvSpPr>
          <p:cNvPr id="126" name="Google Shape;126;p21"/>
          <p:cNvSpPr txBox="1"/>
          <p:nvPr/>
        </p:nvSpPr>
        <p:spPr>
          <a:xfrm>
            <a:off x="1053900" y="4528400"/>
            <a:ext cx="1536900" cy="7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666666"/>
                </a:solidFill>
                <a:latin typeface="Calibri"/>
                <a:ea typeface="Calibri"/>
                <a:cs typeface="Calibri"/>
                <a:sym typeface="Calibri"/>
              </a:rPr>
              <a:t>Winship School</a:t>
            </a:r>
            <a:endParaRPr>
              <a:solidFill>
                <a:srgbClr val="666666"/>
              </a:solidFill>
              <a:latin typeface="Calibri"/>
              <a:ea typeface="Calibri"/>
              <a:cs typeface="Calibri"/>
              <a:sym typeface="Calibri"/>
            </a:endParaRPr>
          </a:p>
        </p:txBody>
      </p:sp>
      <p:sp>
        <p:nvSpPr>
          <p:cNvPr id="127" name="Google Shape;127;p21"/>
          <p:cNvSpPr txBox="1"/>
          <p:nvPr/>
        </p:nvSpPr>
        <p:spPr>
          <a:xfrm>
            <a:off x="280525" y="465325"/>
            <a:ext cx="2230500" cy="38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latin typeface="Century Gothic"/>
                <a:ea typeface="Century Gothic"/>
                <a:cs typeface="Century Gothic"/>
                <a:sym typeface="Century Gothic"/>
              </a:rPr>
              <a:t>Schoolyard gardens are special places. </a:t>
            </a:r>
            <a:endParaRPr sz="1600">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1600">
                <a:latin typeface="Century Gothic"/>
                <a:ea typeface="Century Gothic"/>
                <a:cs typeface="Century Gothic"/>
                <a:sym typeface="Century Gothic"/>
              </a:rPr>
              <a:t>Children can dig in the soil and plant seeds. They can harvest what they grow. They can plant to attract more pollinators. And they can get up close to pollinators to observe them. </a:t>
            </a:r>
            <a:endParaRPr sz="1600">
              <a:latin typeface="Century Gothic"/>
              <a:ea typeface="Century Gothic"/>
              <a:cs typeface="Century Gothic"/>
              <a:sym typeface="Century Gothic"/>
            </a:endParaRPr>
          </a:p>
        </p:txBody>
      </p:sp>
      <p:pic>
        <p:nvPicPr>
          <p:cNvPr id="128" name="Google Shape;128;p21" title="places 25.mp3">
            <a:hlinkClick r:id="rId4"/>
          </p:cNvPr>
          <p:cNvPicPr preferRelativeResize="0"/>
          <p:nvPr/>
        </p:nvPicPr>
        <p:blipFill>
          <a:blip r:embed="rId5">
            <a:alphaModFix/>
          </a:blip>
          <a:stretch>
            <a:fillRect/>
          </a:stretch>
        </p:blipFill>
        <p:spPr>
          <a:xfrm>
            <a:off x="111285" y="4586748"/>
            <a:ext cx="457200" cy="457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8" ma:contentTypeDescription="Create a new document." ma:contentTypeScope="" ma:versionID="5b4168e6780d29acb4fb375952ad5d8f">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e0a59fbd4270c0c6ec630c1f4ef5d4ae"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1140D2-43C6-437A-8056-BB5BE28FB1FE}"/>
</file>

<file path=customXml/itemProps2.xml><?xml version="1.0" encoding="utf-8"?>
<ds:datastoreItem xmlns:ds="http://schemas.openxmlformats.org/officeDocument/2006/customXml" ds:itemID="{B06C430B-3985-4919-BF5F-5617DB75D3C3}"/>
</file>

<file path=customXml/itemProps3.xml><?xml version="1.0" encoding="utf-8"?>
<ds:datastoreItem xmlns:ds="http://schemas.openxmlformats.org/officeDocument/2006/customXml" ds:itemID="{0F4096BD-1FDF-490A-92D8-1BE376F7E1C7}"/>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