
<file path=[Content_Types].xml><?xml version="1.0" encoding="utf-8"?>
<Types xmlns="http://schemas.openxmlformats.org/package/2006/content-types">
  <Default Extension="fntdata" ContentType="application/x-fontdata"/>
  <Default Extension="jpg" ContentType="image/jpeg"/>
  <Default Extension="odttf" ContentType="application/vnd.openxmlformats-officedocument.obfuscatedFont"/>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y="5143500" cx="9144000"/>
  <p:notesSz cx="6858000" cy="9144000"/>
  <p:embeddedFontLst>
    <p:embeddedFont>
      <p:font typeface="Century Gothic"/>
      <p:regular r:id="rId22"/>
      <p:bold r:id="rId23"/>
      <p:italic r:id="rId24"/>
      <p:boldItalic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ustomXml" Target="../customXml/item1.xml"/><Relationship Id="rId21" Type="http://schemas.openxmlformats.org/officeDocument/2006/relationships/slide" Target="slides/slide17.xml"/><Relationship Id="rId3" Type="http://schemas.openxmlformats.org/officeDocument/2006/relationships/slideMaster" Target="slideMasters/slideMaster1.xml"/><Relationship Id="rId25" Type="http://schemas.openxmlformats.org/officeDocument/2006/relationships/font" Target="fonts/CenturyGothic-boldItalic.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0" Type="http://schemas.openxmlformats.org/officeDocument/2006/relationships/slide" Target="slides/slide16.xml"/><Relationship Id="rId2" Type="http://schemas.openxmlformats.org/officeDocument/2006/relationships/presProps" Target="presProps.xml"/><Relationship Id="rId16" Type="http://schemas.openxmlformats.org/officeDocument/2006/relationships/slide" Target="slides/slide12.xml"/><Relationship Id="rId24" Type="http://schemas.openxmlformats.org/officeDocument/2006/relationships/font" Target="fonts/CenturyGothic-italic.fntdata"/><Relationship Id="rId1" Type="http://schemas.openxmlformats.org/officeDocument/2006/relationships/theme" Target="theme/theme2.xml"/><Relationship Id="rId6" Type="http://schemas.openxmlformats.org/officeDocument/2006/relationships/slide" Target="slides/slide2.xml"/><Relationship Id="rId11" Type="http://schemas.openxmlformats.org/officeDocument/2006/relationships/slide" Target="slides/slide7.xml"/><Relationship Id="rId23" Type="http://schemas.openxmlformats.org/officeDocument/2006/relationships/font" Target="fonts/CenturyGothic-bold.fntdata"/><Relationship Id="rId5" Type="http://schemas.openxmlformats.org/officeDocument/2006/relationships/slide" Target="slides/slide1.xml"/><Relationship Id="rId15" Type="http://schemas.openxmlformats.org/officeDocument/2006/relationships/slide" Target="slides/slide11.xml"/><Relationship Id="rId28" Type="http://schemas.openxmlformats.org/officeDocument/2006/relationships/customXml" Target="../customXml/item3.xml"/><Relationship Id="rId10" Type="http://schemas.openxmlformats.org/officeDocument/2006/relationships/slide" Target="slides/slide6.xml"/><Relationship Id="rId19" Type="http://schemas.openxmlformats.org/officeDocument/2006/relationships/slide" Target="slides/slide15.xml"/><Relationship Id="rId22" Type="http://schemas.openxmlformats.org/officeDocument/2006/relationships/font" Target="fonts/CenturyGothic-regular.fntdata"/><Relationship Id="rId4" Type="http://schemas.openxmlformats.org/officeDocument/2006/relationships/notesMaster" Target="notesMasters/notesMaster1.xml"/><Relationship Id="rId9" Type="http://schemas.openxmlformats.org/officeDocument/2006/relationships/slide" Target="slides/slide5.xml"/><Relationship Id="rId14" Type="http://schemas.openxmlformats.org/officeDocument/2006/relationships/slide" Target="slides/slide10.xml"/><Relationship Id="rId27"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95c52c540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95c52c540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129a3bc6798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129a3bc6798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129a3bc6798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129a3bc6798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129a3bc6798_0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129a3bc6798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129a3bc6798_0_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129a3bc6798_0_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129a3bc6798_0_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129a3bc6798_0_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129a3bc6798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129a3bc6798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129a3bc6798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129a3bc6798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129a3bc6798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129a3bc6798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129a3bc679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129a3bc679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129a3bc6798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129a3bc6798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337921a488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337921a488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129a3bc6798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129a3bc6798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129a3bc6798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129a3bc6798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37921a488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337921a488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129a3bc6798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129a3bc6798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1.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7.xml"/><Relationship Id="rId3" Type="http://schemas.openxmlformats.org/officeDocument/2006/relationships/hyperlink" Target="http://www.bedsbatgroup.org.uk/wordpress/?page_id=574#taino"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1013801" y="744575"/>
            <a:ext cx="7818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Century Gothic"/>
                <a:ea typeface="Century Gothic"/>
                <a:cs typeface="Century Gothic"/>
                <a:sym typeface="Century Gothic"/>
              </a:rPr>
              <a:t>“The </a:t>
            </a:r>
            <a:r>
              <a:rPr lang="en">
                <a:latin typeface="Century Gothic"/>
                <a:ea typeface="Century Gothic"/>
                <a:cs typeface="Century Gothic"/>
                <a:sym typeface="Century Gothic"/>
              </a:rPr>
              <a:t>Vain</a:t>
            </a:r>
            <a:r>
              <a:rPr lang="en">
                <a:latin typeface="Century Gothic"/>
                <a:ea typeface="Century Gothic"/>
                <a:cs typeface="Century Gothic"/>
                <a:sym typeface="Century Gothic"/>
              </a:rPr>
              <a:t> Bat”</a:t>
            </a:r>
            <a:endParaRPr sz="2000">
              <a:latin typeface="Century Gothic"/>
              <a:ea typeface="Century Gothic"/>
              <a:cs typeface="Century Gothic"/>
              <a:sym typeface="Century Gothic"/>
            </a:endParaRPr>
          </a:p>
        </p:txBody>
      </p:sp>
      <p:sp>
        <p:nvSpPr>
          <p:cNvPr id="55" name="Google Shape;55;p13"/>
          <p:cNvSpPr txBox="1"/>
          <p:nvPr>
            <p:ph idx="1" type="subTitle"/>
          </p:nvPr>
        </p:nvSpPr>
        <p:spPr>
          <a:xfrm>
            <a:off x="311700" y="40230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Century Gothic"/>
                <a:ea typeface="Century Gothic"/>
                <a:cs typeface="Century Gothic"/>
                <a:sym typeface="Century Gothic"/>
              </a:rPr>
              <a:t>Text Talk Week 5, Day 4</a:t>
            </a:r>
            <a:endParaRPr>
              <a:latin typeface="Century Gothic"/>
              <a:ea typeface="Century Gothic"/>
              <a:cs typeface="Century Gothic"/>
              <a:sym typeface="Century Gothic"/>
            </a:endParaRPr>
          </a:p>
        </p:txBody>
      </p:sp>
      <p:pic>
        <p:nvPicPr>
          <p:cNvPr id="56" name="Google Shape;56;p13" title="Bat_and_the_rainbow_by_mela"/>
          <p:cNvPicPr preferRelativeResize="0"/>
          <p:nvPr/>
        </p:nvPicPr>
        <p:blipFill>
          <a:blip r:embed="rId3">
            <a:alphaModFix/>
          </a:blip>
          <a:stretch>
            <a:fillRect/>
          </a:stretch>
        </p:blipFill>
        <p:spPr>
          <a:xfrm>
            <a:off x="464100" y="1340550"/>
            <a:ext cx="1609650" cy="23258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2"/>
          <p:cNvSpPr txBox="1"/>
          <p:nvPr/>
        </p:nvSpPr>
        <p:spPr>
          <a:xfrm>
            <a:off x="655750" y="766850"/>
            <a:ext cx="7664400" cy="3764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rPr lang="en" sz="1800">
                <a:solidFill>
                  <a:srgbClr val="333333"/>
                </a:solidFill>
                <a:highlight>
                  <a:srgbClr val="FFFFFF"/>
                </a:highlight>
                <a:latin typeface="Century Gothic"/>
                <a:ea typeface="Century Gothic"/>
                <a:cs typeface="Century Gothic"/>
                <a:sym typeface="Century Gothic"/>
              </a:rPr>
              <a:t>Next day, when the bat shook his feathers in full flight, he suddenly became naked. A rain of feathers fell to earth. </a:t>
            </a:r>
            <a:endParaRPr sz="1800">
              <a:solidFill>
                <a:srgbClr val="333333"/>
              </a:solidFill>
              <a:highlight>
                <a:srgbClr val="FFFFFF"/>
              </a:highlight>
              <a:latin typeface="Century Gothic"/>
              <a:ea typeface="Century Gothic"/>
              <a:cs typeface="Century Gothic"/>
              <a:sym typeface="Century Gothic"/>
            </a:endParaRPr>
          </a:p>
          <a:p>
            <a:pPr indent="0" lvl="0" marL="0" rtl="0" algn="l">
              <a:lnSpc>
                <a:spcPct val="150000"/>
              </a:lnSpc>
              <a:spcBef>
                <a:spcPts val="1800"/>
              </a:spcBef>
              <a:spcAft>
                <a:spcPts val="1800"/>
              </a:spcAft>
              <a:buClr>
                <a:schemeClr val="dk1"/>
              </a:buClr>
              <a:buSzPts val="1100"/>
              <a:buFont typeface="Arial"/>
              <a:buNone/>
            </a:pPr>
            <a:r>
              <a:rPr lang="en" sz="1800">
                <a:solidFill>
                  <a:srgbClr val="333333"/>
                </a:solidFill>
                <a:highlight>
                  <a:srgbClr val="FFFFFF"/>
                </a:highlight>
                <a:latin typeface="Century Gothic"/>
                <a:ea typeface="Century Gothic"/>
                <a:cs typeface="Century Gothic"/>
                <a:sym typeface="Century Gothic"/>
              </a:rPr>
              <a:t>He is still searching for them. Blind and ugly, </a:t>
            </a:r>
            <a:r>
              <a:rPr lang="en" sz="1800" u="sng">
                <a:solidFill>
                  <a:srgbClr val="333333"/>
                </a:solidFill>
                <a:highlight>
                  <a:srgbClr val="FFFFFF"/>
                </a:highlight>
                <a:latin typeface="Century Gothic"/>
                <a:ea typeface="Century Gothic"/>
                <a:cs typeface="Century Gothic"/>
                <a:sym typeface="Century Gothic"/>
              </a:rPr>
              <a:t>enemy of the light</a:t>
            </a:r>
            <a:r>
              <a:rPr lang="en" sz="1800">
                <a:solidFill>
                  <a:srgbClr val="333333"/>
                </a:solidFill>
                <a:highlight>
                  <a:srgbClr val="FFFFFF"/>
                </a:highlight>
                <a:latin typeface="Century Gothic"/>
                <a:ea typeface="Century Gothic"/>
                <a:cs typeface="Century Gothic"/>
                <a:sym typeface="Century Gothic"/>
              </a:rPr>
              <a:t>, he lives hidden in caves. He goes out in pursuit of the lost feathers after night has fallen and flies very fast, never stopping because it shames him to be seen.</a:t>
            </a:r>
            <a:endParaRPr sz="1800"/>
          </a:p>
        </p:txBody>
      </p:sp>
      <p:sp>
        <p:nvSpPr>
          <p:cNvPr id="115" name="Google Shape;115;p22"/>
          <p:cNvSpPr txBox="1"/>
          <p:nvPr/>
        </p:nvSpPr>
        <p:spPr>
          <a:xfrm>
            <a:off x="0" y="179900"/>
            <a:ext cx="4504800" cy="241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pic>
        <p:nvPicPr>
          <p:cNvPr id="116" name="Google Shape;116;p22" title="Bat_and_the_rainbow_by_mela"/>
          <p:cNvPicPr preferRelativeResize="0"/>
          <p:nvPr/>
        </p:nvPicPr>
        <p:blipFill>
          <a:blip r:embed="rId3">
            <a:alphaModFix/>
          </a:blip>
          <a:stretch>
            <a:fillRect/>
          </a:stretch>
        </p:blipFill>
        <p:spPr>
          <a:xfrm>
            <a:off x="7716100" y="3227125"/>
            <a:ext cx="1066700" cy="154135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23"/>
          <p:cNvSpPr txBox="1"/>
          <p:nvPr>
            <p:ph type="ctrTitle"/>
          </p:nvPr>
        </p:nvSpPr>
        <p:spPr>
          <a:xfrm>
            <a:off x="1173351" y="744575"/>
            <a:ext cx="76590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Century Gothic"/>
                <a:ea typeface="Century Gothic"/>
                <a:cs typeface="Century Gothic"/>
                <a:sym typeface="Century Gothic"/>
              </a:rPr>
              <a:t>“The </a:t>
            </a:r>
            <a:r>
              <a:rPr lang="en">
                <a:latin typeface="Century Gothic"/>
                <a:ea typeface="Century Gothic"/>
                <a:cs typeface="Century Gothic"/>
                <a:sym typeface="Century Gothic"/>
              </a:rPr>
              <a:t>Vain</a:t>
            </a:r>
            <a:r>
              <a:rPr lang="en">
                <a:latin typeface="Century Gothic"/>
                <a:ea typeface="Century Gothic"/>
                <a:cs typeface="Century Gothic"/>
                <a:sym typeface="Century Gothic"/>
              </a:rPr>
              <a:t> Bat”</a:t>
            </a:r>
            <a:endParaRPr sz="2000">
              <a:latin typeface="Century Gothic"/>
              <a:ea typeface="Century Gothic"/>
              <a:cs typeface="Century Gothic"/>
              <a:sym typeface="Century Gothic"/>
            </a:endParaRPr>
          </a:p>
        </p:txBody>
      </p:sp>
      <p:pic>
        <p:nvPicPr>
          <p:cNvPr id="122" name="Google Shape;122;p23" title="Bat_and_the_rainbow_by_mela"/>
          <p:cNvPicPr preferRelativeResize="0"/>
          <p:nvPr/>
        </p:nvPicPr>
        <p:blipFill>
          <a:blip r:embed="rId3">
            <a:alphaModFix/>
          </a:blip>
          <a:stretch>
            <a:fillRect/>
          </a:stretch>
        </p:blipFill>
        <p:spPr>
          <a:xfrm>
            <a:off x="464100" y="1340550"/>
            <a:ext cx="1609650" cy="232587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4"/>
          <p:cNvSpPr txBox="1"/>
          <p:nvPr/>
        </p:nvSpPr>
        <p:spPr>
          <a:xfrm>
            <a:off x="646525" y="471875"/>
            <a:ext cx="7876800" cy="42012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t/>
            </a:r>
            <a:endParaRPr b="1">
              <a:latin typeface="Century Gothic"/>
              <a:ea typeface="Century Gothic"/>
              <a:cs typeface="Century Gothic"/>
              <a:sym typeface="Century Gothic"/>
            </a:endParaRPr>
          </a:p>
          <a:p>
            <a:pPr indent="0" lvl="0" marL="0" rtl="0" algn="l">
              <a:lnSpc>
                <a:spcPct val="150000"/>
              </a:lnSpc>
              <a:spcBef>
                <a:spcPts val="1800"/>
              </a:spcBef>
              <a:spcAft>
                <a:spcPts val="0"/>
              </a:spcAft>
              <a:buClr>
                <a:schemeClr val="dk1"/>
              </a:buClr>
              <a:buSzPts val="1100"/>
              <a:buFont typeface="Arial"/>
              <a:buNone/>
            </a:pPr>
            <a:r>
              <a:rPr lang="en" sz="1800" u="sng">
                <a:solidFill>
                  <a:srgbClr val="333333"/>
                </a:solidFill>
                <a:highlight>
                  <a:srgbClr val="FFFFFF"/>
                </a:highlight>
                <a:latin typeface="Century Gothic"/>
                <a:ea typeface="Century Gothic"/>
                <a:cs typeface="Century Gothic"/>
                <a:sym typeface="Century Gothic"/>
              </a:rPr>
              <a:t>When time was yet in the cradle</a:t>
            </a:r>
            <a:r>
              <a:rPr lang="en" sz="1800">
                <a:solidFill>
                  <a:srgbClr val="333333"/>
                </a:solidFill>
                <a:highlight>
                  <a:srgbClr val="FFFFFF"/>
                </a:highlight>
                <a:latin typeface="Century Gothic"/>
                <a:ea typeface="Century Gothic"/>
                <a:cs typeface="Century Gothic"/>
                <a:sym typeface="Century Gothic"/>
              </a:rPr>
              <a:t>, there was no uglier creature in the world than the bat. </a:t>
            </a:r>
            <a:endParaRPr sz="1800">
              <a:solidFill>
                <a:srgbClr val="333333"/>
              </a:solidFill>
              <a:highlight>
                <a:srgbClr val="FFFFFF"/>
              </a:highlight>
              <a:latin typeface="Century Gothic"/>
              <a:ea typeface="Century Gothic"/>
              <a:cs typeface="Century Gothic"/>
              <a:sym typeface="Century Gothic"/>
            </a:endParaRPr>
          </a:p>
          <a:p>
            <a:pPr indent="0" lvl="0" marL="0" rtl="0" algn="l">
              <a:lnSpc>
                <a:spcPct val="150000"/>
              </a:lnSpc>
              <a:spcBef>
                <a:spcPts val="1800"/>
              </a:spcBef>
              <a:spcAft>
                <a:spcPts val="0"/>
              </a:spcAft>
              <a:buClr>
                <a:schemeClr val="dk1"/>
              </a:buClr>
              <a:buSzPts val="1100"/>
              <a:buFont typeface="Arial"/>
              <a:buNone/>
            </a:pPr>
            <a:r>
              <a:rPr lang="en" sz="1800">
                <a:solidFill>
                  <a:srgbClr val="333333"/>
                </a:solidFill>
                <a:highlight>
                  <a:srgbClr val="FFFFFF"/>
                </a:highlight>
                <a:latin typeface="Century Gothic"/>
                <a:ea typeface="Century Gothic"/>
                <a:cs typeface="Century Gothic"/>
                <a:sym typeface="Century Gothic"/>
              </a:rPr>
              <a:t>The bat went up to the sky to look for Creation Spirit. He didn’t say, “I’m bored with being hideous. Give me colored feathers.” No. He said, “Please give me feathers, I’m dying of cold.” But Creation Spirit had not a single feather left over. </a:t>
            </a:r>
            <a:endParaRPr sz="1800">
              <a:solidFill>
                <a:srgbClr val="333333"/>
              </a:solidFill>
              <a:highlight>
                <a:srgbClr val="FFFFFF"/>
              </a:highlight>
              <a:latin typeface="Century Gothic"/>
              <a:ea typeface="Century Gothic"/>
              <a:cs typeface="Century Gothic"/>
              <a:sym typeface="Century Gothic"/>
            </a:endParaRPr>
          </a:p>
          <a:p>
            <a:pPr indent="0" lvl="0" marL="0" rtl="0" algn="l">
              <a:lnSpc>
                <a:spcPct val="115000"/>
              </a:lnSpc>
              <a:spcBef>
                <a:spcPts val="1800"/>
              </a:spcBef>
              <a:spcAft>
                <a:spcPts val="0"/>
              </a:spcAft>
              <a:buClr>
                <a:schemeClr val="dk1"/>
              </a:buClr>
              <a:buSzPts val="1100"/>
              <a:buFont typeface="Arial"/>
              <a:buNone/>
            </a:pPr>
            <a:r>
              <a:rPr lang="en" sz="1800">
                <a:solidFill>
                  <a:srgbClr val="333333"/>
                </a:solidFill>
                <a:highlight>
                  <a:schemeClr val="lt1"/>
                </a:highlight>
                <a:latin typeface="Century Gothic"/>
                <a:ea typeface="Century Gothic"/>
                <a:cs typeface="Century Gothic"/>
                <a:sym typeface="Century Gothic"/>
              </a:rPr>
              <a:t>“Each bird will give you a feather,” Creation Spirit decided. </a:t>
            </a:r>
            <a:endParaRPr sz="1800">
              <a:solidFill>
                <a:srgbClr val="333333"/>
              </a:solidFill>
              <a:highlight>
                <a:srgbClr val="FFFFFF"/>
              </a:highlight>
              <a:latin typeface="Century Gothic"/>
              <a:ea typeface="Century Gothic"/>
              <a:cs typeface="Century Gothic"/>
              <a:sym typeface="Century Gothic"/>
            </a:endParaRPr>
          </a:p>
          <a:p>
            <a:pPr indent="0" lvl="0" marL="0" rtl="0" algn="l">
              <a:lnSpc>
                <a:spcPct val="150000"/>
              </a:lnSpc>
              <a:spcBef>
                <a:spcPts val="1800"/>
              </a:spcBef>
              <a:spcAft>
                <a:spcPts val="0"/>
              </a:spcAft>
              <a:buClr>
                <a:srgbClr val="000000"/>
              </a:buClr>
              <a:buSzPts val="1100"/>
              <a:buFont typeface="Arial"/>
              <a:buNone/>
            </a:pPr>
            <a:r>
              <a:t/>
            </a:r>
            <a:endParaRPr>
              <a:latin typeface="Century Gothic"/>
              <a:ea typeface="Century Gothic"/>
              <a:cs typeface="Century Gothic"/>
              <a:sym typeface="Century Gothic"/>
            </a:endParaRPr>
          </a:p>
        </p:txBody>
      </p:sp>
      <p:sp>
        <p:nvSpPr>
          <p:cNvPr id="128" name="Google Shape;128;p24"/>
          <p:cNvSpPr txBox="1"/>
          <p:nvPr/>
        </p:nvSpPr>
        <p:spPr>
          <a:xfrm>
            <a:off x="0" y="4000975"/>
            <a:ext cx="6478500" cy="980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7">
                                            <p:txEl>
                                              <p:pRg end="0" st="0"/>
                                            </p:txEl>
                                          </p:spTgt>
                                        </p:tgtEl>
                                        <p:attrNameLst>
                                          <p:attrName>style.visibility</p:attrName>
                                        </p:attrNameLst>
                                      </p:cBhvr>
                                      <p:to>
                                        <p:strVal val="visible"/>
                                      </p:to>
                                    </p:set>
                                    <p:animEffect filter="fade" transition="in">
                                      <p:cBhvr>
                                        <p:cTn dur="1000"/>
                                        <p:tgtEl>
                                          <p:spTgt spid="12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7">
                                            <p:txEl>
                                              <p:pRg end="1" st="1"/>
                                            </p:txEl>
                                          </p:spTgt>
                                        </p:tgtEl>
                                        <p:attrNameLst>
                                          <p:attrName>style.visibility</p:attrName>
                                        </p:attrNameLst>
                                      </p:cBhvr>
                                      <p:to>
                                        <p:strVal val="visible"/>
                                      </p:to>
                                    </p:set>
                                    <p:animEffect filter="fade" transition="in">
                                      <p:cBhvr>
                                        <p:cTn dur="1000"/>
                                        <p:tgtEl>
                                          <p:spTgt spid="12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7">
                                            <p:txEl>
                                              <p:pRg end="2" st="2"/>
                                            </p:txEl>
                                          </p:spTgt>
                                        </p:tgtEl>
                                        <p:attrNameLst>
                                          <p:attrName>style.visibility</p:attrName>
                                        </p:attrNameLst>
                                      </p:cBhvr>
                                      <p:to>
                                        <p:strVal val="visible"/>
                                      </p:to>
                                    </p:set>
                                    <p:animEffect filter="fade" transition="in">
                                      <p:cBhvr>
                                        <p:cTn dur="1000"/>
                                        <p:tgtEl>
                                          <p:spTgt spid="12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7">
                                            <p:txEl>
                                              <p:pRg end="3" st="3"/>
                                            </p:txEl>
                                          </p:spTgt>
                                        </p:tgtEl>
                                        <p:attrNameLst>
                                          <p:attrName>style.visibility</p:attrName>
                                        </p:attrNameLst>
                                      </p:cBhvr>
                                      <p:to>
                                        <p:strVal val="visible"/>
                                      </p:to>
                                    </p:set>
                                    <p:animEffect filter="fade" transition="in">
                                      <p:cBhvr>
                                        <p:cTn dur="1000"/>
                                        <p:tgtEl>
                                          <p:spTgt spid="127">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7">
                                            <p:txEl>
                                              <p:pRg end="4" st="4"/>
                                            </p:txEl>
                                          </p:spTgt>
                                        </p:tgtEl>
                                        <p:attrNameLst>
                                          <p:attrName>style.visibility</p:attrName>
                                        </p:attrNameLst>
                                      </p:cBhvr>
                                      <p:to>
                                        <p:strVal val="visible"/>
                                      </p:to>
                                    </p:set>
                                    <p:animEffect filter="fade" transition="in">
                                      <p:cBhvr>
                                        <p:cTn dur="1000"/>
                                        <p:tgtEl>
                                          <p:spTgt spid="127">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5"/>
          <p:cNvSpPr txBox="1"/>
          <p:nvPr/>
        </p:nvSpPr>
        <p:spPr>
          <a:xfrm>
            <a:off x="637275" y="653025"/>
            <a:ext cx="7849200" cy="2189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rPr lang="en" sz="1800">
                <a:solidFill>
                  <a:srgbClr val="333333"/>
                </a:solidFill>
                <a:highlight>
                  <a:srgbClr val="FFFFFF"/>
                </a:highlight>
                <a:latin typeface="Century Gothic"/>
                <a:ea typeface="Century Gothic"/>
                <a:cs typeface="Century Gothic"/>
                <a:sym typeface="Century Gothic"/>
              </a:rPr>
              <a:t>Thus the bat got the white feather of the dove and the green one of the parrot, the iridescent one of the hummingbird, the pink one of the flamingo, the red of the cardinal’s tuft, the blue of the kingfisher’s back, the clayey one of the eagle’s wing, and </a:t>
            </a:r>
            <a:r>
              <a:rPr lang="en" sz="1800" u="sng">
                <a:solidFill>
                  <a:srgbClr val="333333"/>
                </a:solidFill>
                <a:highlight>
                  <a:srgbClr val="FFFFFF"/>
                </a:highlight>
                <a:latin typeface="Century Gothic"/>
                <a:ea typeface="Century Gothic"/>
                <a:cs typeface="Century Gothic"/>
                <a:sym typeface="Century Gothic"/>
              </a:rPr>
              <a:t>the sun feather that burns in the breast of the toucan</a:t>
            </a:r>
            <a:r>
              <a:rPr lang="en" sz="1800">
                <a:solidFill>
                  <a:srgbClr val="333333"/>
                </a:solidFill>
                <a:highlight>
                  <a:srgbClr val="FFFFFF"/>
                </a:highlight>
                <a:latin typeface="Century Gothic"/>
                <a:ea typeface="Century Gothic"/>
                <a:cs typeface="Century Gothic"/>
                <a:sym typeface="Century Gothic"/>
              </a:rPr>
              <a:t>.</a:t>
            </a:r>
            <a:endParaRPr sz="1800">
              <a:solidFill>
                <a:schemeClr val="dk1"/>
              </a:solidFill>
              <a:latin typeface="Century Gothic"/>
              <a:ea typeface="Century Gothic"/>
              <a:cs typeface="Century Gothic"/>
              <a:sym typeface="Century Gothic"/>
            </a:endParaRPr>
          </a:p>
        </p:txBody>
      </p:sp>
      <p:sp>
        <p:nvSpPr>
          <p:cNvPr id="134" name="Google Shape;134;p25"/>
          <p:cNvSpPr txBox="1"/>
          <p:nvPr/>
        </p:nvSpPr>
        <p:spPr>
          <a:xfrm>
            <a:off x="637275" y="2978425"/>
            <a:ext cx="7849200" cy="16623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1800"/>
              </a:spcAft>
              <a:buClr>
                <a:schemeClr val="dk1"/>
              </a:buClr>
              <a:buSzPts val="1100"/>
              <a:buFont typeface="Arial"/>
              <a:buNone/>
            </a:pPr>
            <a:r>
              <a:rPr lang="en" sz="1800">
                <a:solidFill>
                  <a:srgbClr val="333333"/>
                </a:solidFill>
                <a:highlight>
                  <a:srgbClr val="FFFFFF"/>
                </a:highlight>
                <a:latin typeface="Century Gothic"/>
                <a:ea typeface="Century Gothic"/>
                <a:cs typeface="Century Gothic"/>
                <a:sym typeface="Century Gothic"/>
              </a:rPr>
              <a:t>The bat, luxuriant with colors and softness, moved between earth and clouds. Wherever he went, the air became pleasant and the birds dumb with admiration. Some said the rainbow was born of the echo of his flight.</a:t>
            </a:r>
            <a:r>
              <a:rPr lang="en">
                <a:solidFill>
                  <a:srgbClr val="333333"/>
                </a:solidFill>
                <a:highlight>
                  <a:srgbClr val="FFFFFF"/>
                </a:highlight>
                <a:latin typeface="Century Gothic"/>
                <a:ea typeface="Century Gothic"/>
                <a:cs typeface="Century Gothic"/>
                <a:sym typeface="Century Gothic"/>
              </a:rPr>
              <a:t>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6"/>
          <p:cNvSpPr txBox="1"/>
          <p:nvPr/>
        </p:nvSpPr>
        <p:spPr>
          <a:xfrm>
            <a:off x="637275" y="653025"/>
            <a:ext cx="7849200" cy="2189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rPr lang="en" sz="1800">
                <a:solidFill>
                  <a:srgbClr val="333333"/>
                </a:solidFill>
                <a:highlight>
                  <a:srgbClr val="FFFFFF"/>
                </a:highlight>
                <a:latin typeface="Century Gothic"/>
                <a:ea typeface="Century Gothic"/>
                <a:cs typeface="Century Gothic"/>
                <a:sym typeface="Century Gothic"/>
              </a:rPr>
              <a:t>Thus the bat got the white feather of the dove and the green one of the parrot, the iridescent one of the hummingbird, the pink one of the flamingo, the red of the cardinal’s tuft, the blue of the kingfisher’s back, the clayey one of the eagle’s wing, and </a:t>
            </a:r>
            <a:r>
              <a:rPr lang="en" sz="1800" u="sng">
                <a:solidFill>
                  <a:srgbClr val="333333"/>
                </a:solidFill>
                <a:highlight>
                  <a:srgbClr val="FFFFFF"/>
                </a:highlight>
                <a:latin typeface="Century Gothic"/>
                <a:ea typeface="Century Gothic"/>
                <a:cs typeface="Century Gothic"/>
                <a:sym typeface="Century Gothic"/>
              </a:rPr>
              <a:t>the sun feather that burns in the breast of the toucan</a:t>
            </a:r>
            <a:r>
              <a:rPr lang="en" sz="1800">
                <a:solidFill>
                  <a:srgbClr val="333333"/>
                </a:solidFill>
                <a:highlight>
                  <a:srgbClr val="FFFFFF"/>
                </a:highlight>
                <a:latin typeface="Century Gothic"/>
                <a:ea typeface="Century Gothic"/>
                <a:cs typeface="Century Gothic"/>
                <a:sym typeface="Century Gothic"/>
              </a:rPr>
              <a:t>.</a:t>
            </a:r>
            <a:endParaRPr sz="1800">
              <a:solidFill>
                <a:schemeClr val="dk1"/>
              </a:solidFill>
              <a:latin typeface="Century Gothic"/>
              <a:ea typeface="Century Gothic"/>
              <a:cs typeface="Century Gothic"/>
              <a:sym typeface="Century Gothic"/>
            </a:endParaRPr>
          </a:p>
        </p:txBody>
      </p:sp>
      <p:sp>
        <p:nvSpPr>
          <p:cNvPr id="140" name="Google Shape;140;p26"/>
          <p:cNvSpPr txBox="1"/>
          <p:nvPr/>
        </p:nvSpPr>
        <p:spPr>
          <a:xfrm>
            <a:off x="637275" y="2978425"/>
            <a:ext cx="7849200" cy="16623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1800"/>
              </a:spcAft>
              <a:buClr>
                <a:schemeClr val="dk1"/>
              </a:buClr>
              <a:buSzPts val="1100"/>
              <a:buFont typeface="Arial"/>
              <a:buNone/>
            </a:pPr>
            <a:r>
              <a:rPr lang="en" sz="1800">
                <a:solidFill>
                  <a:srgbClr val="333333"/>
                </a:solidFill>
                <a:highlight>
                  <a:srgbClr val="FFFFFF"/>
                </a:highlight>
                <a:latin typeface="Century Gothic"/>
                <a:ea typeface="Century Gothic"/>
                <a:cs typeface="Century Gothic"/>
                <a:sym typeface="Century Gothic"/>
              </a:rPr>
              <a:t>The bat, luxuriant with colors and softness, moved between earth and clouds. Wherever he went, the air became pleasant and the birds </a:t>
            </a:r>
            <a:r>
              <a:rPr lang="en" sz="1800" u="sng">
                <a:solidFill>
                  <a:srgbClr val="333333"/>
                </a:solidFill>
                <a:highlight>
                  <a:srgbClr val="FFFFFF"/>
                </a:highlight>
                <a:latin typeface="Century Gothic"/>
                <a:ea typeface="Century Gothic"/>
                <a:cs typeface="Century Gothic"/>
                <a:sym typeface="Century Gothic"/>
              </a:rPr>
              <a:t>dumb with admiration</a:t>
            </a:r>
            <a:r>
              <a:rPr lang="en" sz="1800">
                <a:solidFill>
                  <a:srgbClr val="333333"/>
                </a:solidFill>
                <a:highlight>
                  <a:srgbClr val="FFFFFF"/>
                </a:highlight>
                <a:latin typeface="Century Gothic"/>
                <a:ea typeface="Century Gothic"/>
                <a:cs typeface="Century Gothic"/>
                <a:sym typeface="Century Gothic"/>
              </a:rPr>
              <a:t>. Some said the </a:t>
            </a:r>
            <a:r>
              <a:rPr lang="en" sz="1800" u="sng">
                <a:solidFill>
                  <a:srgbClr val="333333"/>
                </a:solidFill>
                <a:highlight>
                  <a:srgbClr val="FFFFFF"/>
                </a:highlight>
                <a:latin typeface="Century Gothic"/>
                <a:ea typeface="Century Gothic"/>
                <a:cs typeface="Century Gothic"/>
                <a:sym typeface="Century Gothic"/>
              </a:rPr>
              <a:t>rainbow was born of the echo of his flight</a:t>
            </a:r>
            <a:r>
              <a:rPr lang="en" sz="1800">
                <a:solidFill>
                  <a:srgbClr val="333333"/>
                </a:solidFill>
                <a:highlight>
                  <a:srgbClr val="FFFFFF"/>
                </a:highlight>
                <a:latin typeface="Century Gothic"/>
                <a:ea typeface="Century Gothic"/>
                <a:cs typeface="Century Gothic"/>
                <a:sym typeface="Century Gothic"/>
              </a:rPr>
              <a:t>.</a:t>
            </a:r>
            <a:r>
              <a:rPr lang="en">
                <a:solidFill>
                  <a:srgbClr val="333333"/>
                </a:solidFill>
                <a:highlight>
                  <a:srgbClr val="FFFFFF"/>
                </a:highlight>
                <a:latin typeface="Century Gothic"/>
                <a:ea typeface="Century Gothic"/>
                <a:cs typeface="Century Gothic"/>
                <a:sym typeface="Century Gothic"/>
              </a:rPr>
              <a:t>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7"/>
          <p:cNvSpPr txBox="1"/>
          <p:nvPr/>
        </p:nvSpPr>
        <p:spPr>
          <a:xfrm>
            <a:off x="655750" y="421700"/>
            <a:ext cx="7664400" cy="11436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None/>
            </a:pPr>
            <a:r>
              <a:t/>
            </a:r>
            <a:endParaRPr>
              <a:solidFill>
                <a:srgbClr val="333333"/>
              </a:solidFill>
              <a:highlight>
                <a:srgbClr val="FFFFFF"/>
              </a:highlight>
              <a:latin typeface="Century Gothic"/>
              <a:ea typeface="Century Gothic"/>
              <a:cs typeface="Century Gothic"/>
              <a:sym typeface="Century Gothic"/>
            </a:endParaRPr>
          </a:p>
          <a:p>
            <a:pPr indent="0" lvl="0" marL="0" rtl="0" algn="l">
              <a:lnSpc>
                <a:spcPct val="150000"/>
              </a:lnSpc>
              <a:spcBef>
                <a:spcPts val="1800"/>
              </a:spcBef>
              <a:spcAft>
                <a:spcPts val="0"/>
              </a:spcAft>
              <a:buNone/>
            </a:pPr>
            <a:r>
              <a:t/>
            </a:r>
            <a:endParaRPr i="1" sz="1800">
              <a:solidFill>
                <a:srgbClr val="333333"/>
              </a:solidFill>
              <a:highlight>
                <a:srgbClr val="FFFFFF"/>
              </a:highlight>
              <a:latin typeface="Century Gothic"/>
              <a:ea typeface="Century Gothic"/>
              <a:cs typeface="Century Gothic"/>
              <a:sym typeface="Century Gothic"/>
            </a:endParaRPr>
          </a:p>
          <a:p>
            <a:pPr indent="0" lvl="0" marL="0" rtl="0" algn="l">
              <a:lnSpc>
                <a:spcPct val="150000"/>
              </a:lnSpc>
              <a:spcBef>
                <a:spcPts val="1800"/>
              </a:spcBef>
              <a:spcAft>
                <a:spcPts val="0"/>
              </a:spcAft>
              <a:buNone/>
            </a:pPr>
            <a:r>
              <a:t/>
            </a:r>
            <a:endParaRPr>
              <a:solidFill>
                <a:schemeClr val="dk1"/>
              </a:solidFill>
              <a:latin typeface="Century Gothic"/>
              <a:ea typeface="Century Gothic"/>
              <a:cs typeface="Century Gothic"/>
              <a:sym typeface="Century Gothic"/>
            </a:endParaRPr>
          </a:p>
        </p:txBody>
      </p:sp>
      <p:sp>
        <p:nvSpPr>
          <p:cNvPr id="146" name="Google Shape;146;p27"/>
          <p:cNvSpPr txBox="1"/>
          <p:nvPr/>
        </p:nvSpPr>
        <p:spPr>
          <a:xfrm>
            <a:off x="0" y="1312200"/>
            <a:ext cx="8782800" cy="1023000"/>
          </a:xfrm>
          <a:prstGeom prst="rect">
            <a:avLst/>
          </a:prstGeom>
          <a:noFill/>
          <a:ln>
            <a:noFill/>
          </a:ln>
        </p:spPr>
        <p:txBody>
          <a:bodyPr anchorCtr="0" anchor="ctr" bIns="91425" lIns="91425" spcFirstLastPara="1" rIns="91425" wrap="square" tIns="91425">
            <a:noAutofit/>
          </a:bodyPr>
          <a:lstStyle/>
          <a:p>
            <a:pPr indent="0" lvl="0" marL="0" rtl="0" algn="l">
              <a:lnSpc>
                <a:spcPct val="150000"/>
              </a:lnSpc>
              <a:spcBef>
                <a:spcPts val="0"/>
              </a:spcBef>
              <a:spcAft>
                <a:spcPts val="0"/>
              </a:spcAft>
              <a:buNone/>
            </a:pPr>
            <a:r>
              <a:t/>
            </a:r>
            <a:endParaRPr b="1">
              <a:latin typeface="Century Gothic"/>
              <a:ea typeface="Century Gothic"/>
              <a:cs typeface="Century Gothic"/>
              <a:sym typeface="Century Gothic"/>
            </a:endParaRPr>
          </a:p>
          <a:p>
            <a:pPr indent="0" lvl="0" marL="0" rtl="0" algn="l">
              <a:lnSpc>
                <a:spcPct val="150000"/>
              </a:lnSpc>
              <a:spcBef>
                <a:spcPts val="0"/>
              </a:spcBef>
              <a:spcAft>
                <a:spcPts val="0"/>
              </a:spcAft>
              <a:buClr>
                <a:srgbClr val="000000"/>
              </a:buClr>
              <a:buSzPts val="1100"/>
              <a:buFont typeface="Arial"/>
              <a:buNone/>
            </a:pPr>
            <a:r>
              <a:t/>
            </a:r>
            <a:endParaRPr>
              <a:latin typeface="Century Gothic"/>
              <a:ea typeface="Century Gothic"/>
              <a:cs typeface="Century Gothic"/>
              <a:sym typeface="Century Gothic"/>
            </a:endParaRPr>
          </a:p>
        </p:txBody>
      </p:sp>
      <p:sp>
        <p:nvSpPr>
          <p:cNvPr id="147" name="Google Shape;147;p27"/>
          <p:cNvSpPr txBox="1"/>
          <p:nvPr/>
        </p:nvSpPr>
        <p:spPr>
          <a:xfrm>
            <a:off x="655750" y="905350"/>
            <a:ext cx="7664400" cy="28164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rPr lang="en" sz="1800">
                <a:solidFill>
                  <a:srgbClr val="333333"/>
                </a:solidFill>
                <a:highlight>
                  <a:schemeClr val="lt1"/>
                </a:highlight>
                <a:latin typeface="Century Gothic"/>
                <a:ea typeface="Century Gothic"/>
                <a:cs typeface="Century Gothic"/>
                <a:sym typeface="Century Gothic"/>
              </a:rPr>
              <a:t>Vanity puffed out the bat’s chest. He acquired a disdainful look and made insulting remarks.</a:t>
            </a:r>
            <a:endParaRPr sz="1800">
              <a:solidFill>
                <a:srgbClr val="333333"/>
              </a:solidFill>
              <a:highlight>
                <a:schemeClr val="lt1"/>
              </a:highlight>
              <a:latin typeface="Century Gothic"/>
              <a:ea typeface="Century Gothic"/>
              <a:cs typeface="Century Gothic"/>
              <a:sym typeface="Century Gothic"/>
            </a:endParaRPr>
          </a:p>
          <a:p>
            <a:pPr indent="0" lvl="0" marL="0" rtl="0" algn="l">
              <a:lnSpc>
                <a:spcPct val="150000"/>
              </a:lnSpc>
              <a:spcBef>
                <a:spcPts val="1800"/>
              </a:spcBef>
              <a:spcAft>
                <a:spcPts val="1800"/>
              </a:spcAft>
              <a:buClr>
                <a:schemeClr val="dk1"/>
              </a:buClr>
              <a:buSzPts val="1100"/>
              <a:buFont typeface="Arial"/>
              <a:buNone/>
            </a:pPr>
            <a:r>
              <a:rPr lang="en" sz="1800">
                <a:solidFill>
                  <a:srgbClr val="333333"/>
                </a:solidFill>
                <a:highlight>
                  <a:srgbClr val="FFFFFF"/>
                </a:highlight>
                <a:latin typeface="Century Gothic"/>
                <a:ea typeface="Century Gothic"/>
                <a:cs typeface="Century Gothic"/>
                <a:sym typeface="Century Gothic"/>
              </a:rPr>
              <a:t>The birds called a meeting. Together they flew up to Creation Spirit. “The bat makes fun of us,” they complained. “And what’s more, we feel cold for lack of the feathers he took.” </a:t>
            </a:r>
            <a:endParaRPr sz="1800">
              <a:solidFill>
                <a:srgbClr val="333333"/>
              </a:solidFill>
              <a:highlight>
                <a:srgbClr val="FFFFFF"/>
              </a:highlight>
              <a:latin typeface="Century Gothic"/>
              <a:ea typeface="Century Gothic"/>
              <a:cs typeface="Century Gothic"/>
              <a:sym typeface="Century Gothic"/>
            </a:endParaRPr>
          </a:p>
        </p:txBody>
      </p:sp>
      <p:sp>
        <p:nvSpPr>
          <p:cNvPr id="148" name="Google Shape;148;p27"/>
          <p:cNvSpPr txBox="1"/>
          <p:nvPr/>
        </p:nvSpPr>
        <p:spPr>
          <a:xfrm>
            <a:off x="0" y="179900"/>
            <a:ext cx="4504800" cy="241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27"/>
          <p:cNvSpPr txBox="1"/>
          <p:nvPr/>
        </p:nvSpPr>
        <p:spPr>
          <a:xfrm>
            <a:off x="6867300" y="4651300"/>
            <a:ext cx="1915500" cy="350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800"/>
              </a:spcAft>
              <a:buClr>
                <a:schemeClr val="dk1"/>
              </a:buClr>
              <a:buSzPts val="1100"/>
              <a:buFont typeface="Arial"/>
              <a:buNone/>
            </a:pPr>
            <a:r>
              <a:t/>
            </a:r>
            <a:endParaRPr sz="10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8"/>
          <p:cNvSpPr txBox="1"/>
          <p:nvPr/>
        </p:nvSpPr>
        <p:spPr>
          <a:xfrm>
            <a:off x="655750" y="766850"/>
            <a:ext cx="7664400" cy="3764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rPr lang="en" sz="1800">
                <a:solidFill>
                  <a:srgbClr val="333333"/>
                </a:solidFill>
                <a:highlight>
                  <a:srgbClr val="FFFFFF"/>
                </a:highlight>
                <a:latin typeface="Century Gothic"/>
                <a:ea typeface="Century Gothic"/>
                <a:cs typeface="Century Gothic"/>
                <a:sym typeface="Century Gothic"/>
              </a:rPr>
              <a:t>Next day, when the bat shook his feathers in full flight, he suddenly became naked. A rain of feathers fell to earth. </a:t>
            </a:r>
            <a:endParaRPr sz="1800">
              <a:solidFill>
                <a:srgbClr val="333333"/>
              </a:solidFill>
              <a:highlight>
                <a:srgbClr val="FFFFFF"/>
              </a:highlight>
              <a:latin typeface="Century Gothic"/>
              <a:ea typeface="Century Gothic"/>
              <a:cs typeface="Century Gothic"/>
              <a:sym typeface="Century Gothic"/>
            </a:endParaRPr>
          </a:p>
          <a:p>
            <a:pPr indent="0" lvl="0" marL="0" rtl="0" algn="l">
              <a:lnSpc>
                <a:spcPct val="150000"/>
              </a:lnSpc>
              <a:spcBef>
                <a:spcPts val="1800"/>
              </a:spcBef>
              <a:spcAft>
                <a:spcPts val="1800"/>
              </a:spcAft>
              <a:buClr>
                <a:schemeClr val="dk1"/>
              </a:buClr>
              <a:buSzPts val="1100"/>
              <a:buFont typeface="Arial"/>
              <a:buNone/>
            </a:pPr>
            <a:r>
              <a:rPr lang="en" sz="1800">
                <a:solidFill>
                  <a:srgbClr val="333333"/>
                </a:solidFill>
                <a:highlight>
                  <a:srgbClr val="FFFFFF"/>
                </a:highlight>
                <a:latin typeface="Century Gothic"/>
                <a:ea typeface="Century Gothic"/>
                <a:cs typeface="Century Gothic"/>
                <a:sym typeface="Century Gothic"/>
              </a:rPr>
              <a:t>He is still searching for them. Blind and ugly, </a:t>
            </a:r>
            <a:r>
              <a:rPr lang="en" sz="1800" u="sng">
                <a:solidFill>
                  <a:srgbClr val="333333"/>
                </a:solidFill>
                <a:highlight>
                  <a:srgbClr val="FFFFFF"/>
                </a:highlight>
                <a:latin typeface="Century Gothic"/>
                <a:ea typeface="Century Gothic"/>
                <a:cs typeface="Century Gothic"/>
                <a:sym typeface="Century Gothic"/>
              </a:rPr>
              <a:t>enemy of the light</a:t>
            </a:r>
            <a:r>
              <a:rPr lang="en" sz="1800">
                <a:solidFill>
                  <a:srgbClr val="333333"/>
                </a:solidFill>
                <a:highlight>
                  <a:srgbClr val="FFFFFF"/>
                </a:highlight>
                <a:latin typeface="Century Gothic"/>
                <a:ea typeface="Century Gothic"/>
                <a:cs typeface="Century Gothic"/>
                <a:sym typeface="Century Gothic"/>
              </a:rPr>
              <a:t>, he lives hidden in caves. He goes out in pursuit of the lost feathers after night has fallen and flies very fast, never stopping because it shames him to be seen.</a:t>
            </a:r>
            <a:endParaRPr sz="1800"/>
          </a:p>
        </p:txBody>
      </p:sp>
      <p:sp>
        <p:nvSpPr>
          <p:cNvPr id="155" name="Google Shape;155;p28"/>
          <p:cNvSpPr txBox="1"/>
          <p:nvPr/>
        </p:nvSpPr>
        <p:spPr>
          <a:xfrm>
            <a:off x="0" y="179900"/>
            <a:ext cx="4504800" cy="241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28"/>
          <p:cNvSpPr txBox="1"/>
          <p:nvPr/>
        </p:nvSpPr>
        <p:spPr>
          <a:xfrm>
            <a:off x="6867300" y="4651300"/>
            <a:ext cx="1915500" cy="350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800"/>
              </a:spcAft>
              <a:buClr>
                <a:schemeClr val="dk1"/>
              </a:buClr>
              <a:buSzPts val="1100"/>
              <a:buFont typeface="Arial"/>
              <a:buNone/>
            </a:pPr>
            <a:r>
              <a:t/>
            </a:r>
            <a:endParaRPr sz="1000"/>
          </a:p>
        </p:txBody>
      </p:sp>
      <p:pic>
        <p:nvPicPr>
          <p:cNvPr id="157" name="Google Shape;157;p28" title="Bat_and_the_rainbow_by_mela"/>
          <p:cNvPicPr preferRelativeResize="0"/>
          <p:nvPr/>
        </p:nvPicPr>
        <p:blipFill>
          <a:blip r:embed="rId3">
            <a:alphaModFix/>
          </a:blip>
          <a:stretch>
            <a:fillRect/>
          </a:stretch>
        </p:blipFill>
        <p:spPr>
          <a:xfrm>
            <a:off x="7716100" y="3227125"/>
            <a:ext cx="1066700" cy="154135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9"/>
          <p:cNvSpPr txBox="1"/>
          <p:nvPr/>
        </p:nvSpPr>
        <p:spPr>
          <a:xfrm>
            <a:off x="434025" y="618700"/>
            <a:ext cx="8117100" cy="1644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800">
                <a:solidFill>
                  <a:srgbClr val="333333"/>
                </a:solidFill>
                <a:highlight>
                  <a:srgbClr val="FFFFFF"/>
                </a:highlight>
                <a:latin typeface="Calibri"/>
                <a:ea typeface="Calibri"/>
                <a:cs typeface="Calibri"/>
                <a:sym typeface="Calibri"/>
              </a:rPr>
              <a:t>Citations</a:t>
            </a:r>
            <a:endParaRPr sz="1800">
              <a:solidFill>
                <a:srgbClr val="333333"/>
              </a:solidFill>
              <a:highlight>
                <a:srgbClr val="FFFFFF"/>
              </a:highlight>
              <a:latin typeface="Calibri"/>
              <a:ea typeface="Calibri"/>
              <a:cs typeface="Calibri"/>
              <a:sym typeface="Calibri"/>
            </a:endParaRPr>
          </a:p>
          <a:p>
            <a:pPr indent="0" lvl="0" marL="0" rtl="0" algn="l">
              <a:lnSpc>
                <a:spcPct val="115000"/>
              </a:lnSpc>
              <a:spcBef>
                <a:spcPts val="0"/>
              </a:spcBef>
              <a:spcAft>
                <a:spcPts val="0"/>
              </a:spcAft>
              <a:buNone/>
            </a:pPr>
            <a:r>
              <a:t/>
            </a:r>
            <a:endParaRPr sz="1800">
              <a:solidFill>
                <a:srgbClr val="333333"/>
              </a:solidFill>
              <a:highlight>
                <a:srgbClr val="FFFFFF"/>
              </a:highlight>
              <a:latin typeface="Calibri"/>
              <a:ea typeface="Calibri"/>
              <a:cs typeface="Calibri"/>
              <a:sym typeface="Calibri"/>
            </a:endParaRPr>
          </a:p>
          <a:p>
            <a:pPr indent="0" lvl="0" marL="0" rtl="0" algn="l">
              <a:lnSpc>
                <a:spcPct val="115000"/>
              </a:lnSpc>
              <a:spcBef>
                <a:spcPts val="0"/>
              </a:spcBef>
              <a:spcAft>
                <a:spcPts val="0"/>
              </a:spcAft>
              <a:buNone/>
            </a:pPr>
            <a:r>
              <a:rPr lang="en" sz="1200">
                <a:solidFill>
                  <a:srgbClr val="333333"/>
                </a:solidFill>
                <a:highlight>
                  <a:srgbClr val="FFFFFF"/>
                </a:highlight>
                <a:latin typeface="Calibri"/>
                <a:ea typeface="Calibri"/>
                <a:cs typeface="Calibri"/>
                <a:sym typeface="Calibri"/>
              </a:rPr>
              <a:t>This version of the folktale is found at </a:t>
            </a:r>
            <a:r>
              <a:rPr lang="en" sz="1200" u="sng">
                <a:solidFill>
                  <a:srgbClr val="1155CC"/>
                </a:solidFill>
                <a:highlight>
                  <a:srgbClr val="FFFFFF"/>
                </a:highlight>
                <a:latin typeface="Calibri"/>
                <a:ea typeface="Calibri"/>
                <a:cs typeface="Calibri"/>
                <a:sym typeface="Calibri"/>
                <a:hlinkClick r:id="rId3">
                  <a:extLst>
                    <a:ext uri="{A12FA001-AC4F-418D-AE19-62706E023703}">
                      <ahyp:hlinkClr val="tx"/>
                    </a:ext>
                  </a:extLst>
                </a:hlinkClick>
              </a:rPr>
              <a:t>Bedfordshire Bat Group</a:t>
            </a:r>
            <a:r>
              <a:rPr lang="en" sz="1200">
                <a:solidFill>
                  <a:schemeClr val="dk1"/>
                </a:solidFill>
                <a:latin typeface="Calibri"/>
                <a:ea typeface="Calibri"/>
                <a:cs typeface="Calibri"/>
                <a:sym typeface="Calibri"/>
              </a:rPr>
              <a:t> </a:t>
            </a:r>
            <a:r>
              <a:rPr lang="en" sz="1200">
                <a:solidFill>
                  <a:srgbClr val="666666"/>
                </a:solidFill>
                <a:latin typeface="Calibri"/>
                <a:ea typeface="Calibri"/>
                <a:cs typeface="Calibri"/>
                <a:sym typeface="Calibri"/>
              </a:rPr>
              <a:t>(http://www.bedsbatgroup.org.uk/wordpress/?page_id=574#taino).</a:t>
            </a:r>
            <a:endParaRPr sz="1200">
              <a:solidFill>
                <a:srgbClr val="666666"/>
              </a:solidFill>
              <a:latin typeface="Calibri"/>
              <a:ea typeface="Calibri"/>
              <a:cs typeface="Calibri"/>
              <a:sym typeface="Calibri"/>
            </a:endParaRPr>
          </a:p>
          <a:p>
            <a:pPr indent="0" lvl="0" marL="0" rtl="0" algn="l">
              <a:lnSpc>
                <a:spcPct val="115000"/>
              </a:lnSpc>
              <a:spcBef>
                <a:spcPts val="0"/>
              </a:spcBef>
              <a:spcAft>
                <a:spcPts val="0"/>
              </a:spcAft>
              <a:buNone/>
            </a:pPr>
            <a:r>
              <a:t/>
            </a:r>
            <a:endParaRPr sz="1200">
              <a:solidFill>
                <a:srgbClr val="666666"/>
              </a:solidFill>
              <a:latin typeface="Calibri"/>
              <a:ea typeface="Calibri"/>
              <a:cs typeface="Calibri"/>
              <a:sym typeface="Calibri"/>
            </a:endParaRPr>
          </a:p>
          <a:p>
            <a:pPr indent="0" lvl="0" marL="0" rtl="0" algn="l">
              <a:lnSpc>
                <a:spcPct val="115000"/>
              </a:lnSpc>
              <a:spcBef>
                <a:spcPts val="0"/>
              </a:spcBef>
              <a:spcAft>
                <a:spcPts val="0"/>
              </a:spcAft>
              <a:buNone/>
            </a:pPr>
            <a:r>
              <a:rPr lang="en" sz="1200">
                <a:solidFill>
                  <a:schemeClr val="dk1"/>
                </a:solidFill>
                <a:latin typeface="Calibri"/>
                <a:ea typeface="Calibri"/>
                <a:cs typeface="Calibri"/>
                <a:sym typeface="Calibri"/>
              </a:rPr>
              <a:t>Illustration: http://melanippos.deviantart.com/art/Bat-and-the-rainbow-162120591</a:t>
            </a:r>
            <a:endParaRPr sz="12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nvSpPr>
        <p:spPr>
          <a:xfrm>
            <a:off x="361200" y="793900"/>
            <a:ext cx="5124000" cy="3657300"/>
          </a:xfrm>
          <a:prstGeom prst="rect">
            <a:avLst/>
          </a:prstGeom>
          <a:noFill/>
          <a:ln>
            <a:noFill/>
          </a:ln>
        </p:spPr>
        <p:txBody>
          <a:bodyPr anchorCtr="0" anchor="ctr" bIns="91425" lIns="91425" spcFirstLastPara="1" rIns="91425" wrap="square" tIns="91425">
            <a:noAutofit/>
          </a:bodyPr>
          <a:lstStyle/>
          <a:p>
            <a:pPr indent="0" lvl="0" marL="0" rtl="0" algn="l">
              <a:lnSpc>
                <a:spcPct val="150000"/>
              </a:lnSpc>
              <a:spcBef>
                <a:spcPts val="0"/>
              </a:spcBef>
              <a:spcAft>
                <a:spcPts val="1800"/>
              </a:spcAft>
              <a:buClr>
                <a:schemeClr val="dk1"/>
              </a:buClr>
              <a:buSzPts val="1100"/>
              <a:buFont typeface="Arial"/>
              <a:buNone/>
            </a:pPr>
            <a:r>
              <a:rPr i="1" lang="en" sz="1800">
                <a:solidFill>
                  <a:srgbClr val="333333"/>
                </a:solidFill>
                <a:highlight>
                  <a:srgbClr val="FFFFFF"/>
                </a:highlight>
                <a:latin typeface="Century Gothic"/>
                <a:ea typeface="Century Gothic"/>
                <a:cs typeface="Century Gothic"/>
                <a:sym typeface="Century Gothic"/>
              </a:rPr>
              <a:t>The Taíno people, part of the Arawak tribe, lived in the Caribbean, on the land now known as Cuba, Jamaica, Haiti, the Dominican Republic, and Puerto Rico for thousands of years. Words from the </a:t>
            </a:r>
            <a:r>
              <a:rPr i="1" lang="en" sz="1800">
                <a:solidFill>
                  <a:srgbClr val="333333"/>
                </a:solidFill>
                <a:highlight>
                  <a:schemeClr val="lt1"/>
                </a:highlight>
                <a:latin typeface="Century Gothic"/>
                <a:ea typeface="Century Gothic"/>
                <a:cs typeface="Century Gothic"/>
                <a:sym typeface="Century Gothic"/>
              </a:rPr>
              <a:t>Taíno</a:t>
            </a:r>
            <a:r>
              <a:rPr i="1" lang="en" sz="1800">
                <a:solidFill>
                  <a:srgbClr val="333333"/>
                </a:solidFill>
                <a:highlight>
                  <a:srgbClr val="FFFFFF"/>
                </a:highlight>
                <a:latin typeface="Century Gothic"/>
                <a:ea typeface="Century Gothic"/>
                <a:cs typeface="Century Gothic"/>
                <a:sym typeface="Century Gothic"/>
              </a:rPr>
              <a:t>’s native language include </a:t>
            </a:r>
            <a:r>
              <a:rPr lang="en" sz="1800">
                <a:solidFill>
                  <a:srgbClr val="333333"/>
                </a:solidFill>
                <a:highlight>
                  <a:srgbClr val="FFFFFF"/>
                </a:highlight>
                <a:latin typeface="Century Gothic"/>
                <a:ea typeface="Century Gothic"/>
                <a:cs typeface="Century Gothic"/>
                <a:sym typeface="Century Gothic"/>
              </a:rPr>
              <a:t>canoe</a:t>
            </a:r>
            <a:r>
              <a:rPr i="1" lang="en" sz="1800">
                <a:solidFill>
                  <a:srgbClr val="333333"/>
                </a:solidFill>
                <a:highlight>
                  <a:srgbClr val="FFFFFF"/>
                </a:highlight>
                <a:latin typeface="Century Gothic"/>
                <a:ea typeface="Century Gothic"/>
                <a:cs typeface="Century Gothic"/>
                <a:sym typeface="Century Gothic"/>
              </a:rPr>
              <a:t>, </a:t>
            </a:r>
            <a:r>
              <a:rPr lang="en" sz="1800">
                <a:solidFill>
                  <a:srgbClr val="333333"/>
                </a:solidFill>
                <a:highlight>
                  <a:srgbClr val="FFFFFF"/>
                </a:highlight>
                <a:latin typeface="Century Gothic"/>
                <a:ea typeface="Century Gothic"/>
                <a:cs typeface="Century Gothic"/>
                <a:sym typeface="Century Gothic"/>
              </a:rPr>
              <a:t>hurricane</a:t>
            </a:r>
            <a:r>
              <a:rPr i="1" lang="en" sz="1800">
                <a:solidFill>
                  <a:srgbClr val="333333"/>
                </a:solidFill>
                <a:highlight>
                  <a:srgbClr val="FFFFFF"/>
                </a:highlight>
                <a:latin typeface="Century Gothic"/>
                <a:ea typeface="Century Gothic"/>
                <a:cs typeface="Century Gothic"/>
                <a:sym typeface="Century Gothic"/>
              </a:rPr>
              <a:t>, </a:t>
            </a:r>
            <a:r>
              <a:rPr lang="en" sz="1800">
                <a:solidFill>
                  <a:srgbClr val="333333"/>
                </a:solidFill>
                <a:highlight>
                  <a:srgbClr val="FFFFFF"/>
                </a:highlight>
                <a:latin typeface="Century Gothic"/>
                <a:ea typeface="Century Gothic"/>
                <a:cs typeface="Century Gothic"/>
                <a:sym typeface="Century Gothic"/>
              </a:rPr>
              <a:t>barbecue</a:t>
            </a:r>
            <a:r>
              <a:rPr i="1" lang="en" sz="1800">
                <a:solidFill>
                  <a:srgbClr val="333333"/>
                </a:solidFill>
                <a:highlight>
                  <a:srgbClr val="FFFFFF"/>
                </a:highlight>
                <a:latin typeface="Century Gothic"/>
                <a:ea typeface="Century Gothic"/>
                <a:cs typeface="Century Gothic"/>
                <a:sym typeface="Century Gothic"/>
              </a:rPr>
              <a:t> and </a:t>
            </a:r>
            <a:r>
              <a:rPr lang="en" sz="1800">
                <a:solidFill>
                  <a:srgbClr val="333333"/>
                </a:solidFill>
                <a:highlight>
                  <a:srgbClr val="FFFFFF"/>
                </a:highlight>
                <a:latin typeface="Century Gothic"/>
                <a:ea typeface="Century Gothic"/>
                <a:cs typeface="Century Gothic"/>
                <a:sym typeface="Century Gothic"/>
              </a:rPr>
              <a:t>hammock</a:t>
            </a:r>
            <a:r>
              <a:rPr i="1" lang="en" sz="1800">
                <a:solidFill>
                  <a:srgbClr val="333333"/>
                </a:solidFill>
                <a:highlight>
                  <a:srgbClr val="FFFFFF"/>
                </a:highlight>
                <a:latin typeface="Century Gothic"/>
                <a:ea typeface="Century Gothic"/>
                <a:cs typeface="Century Gothic"/>
                <a:sym typeface="Century Gothic"/>
              </a:rPr>
              <a:t>.</a:t>
            </a:r>
            <a:endParaRPr>
              <a:solidFill>
                <a:schemeClr val="dk1"/>
              </a:solidFill>
              <a:latin typeface="Century Gothic"/>
              <a:ea typeface="Century Gothic"/>
              <a:cs typeface="Century Gothic"/>
              <a:sym typeface="Century Gothic"/>
            </a:endParaRPr>
          </a:p>
        </p:txBody>
      </p:sp>
      <p:pic>
        <p:nvPicPr>
          <p:cNvPr id="62" name="Google Shape;62;p14" title="Bat_and_the_rainbow_by_mela"/>
          <p:cNvPicPr preferRelativeResize="0"/>
          <p:nvPr/>
        </p:nvPicPr>
        <p:blipFill>
          <a:blip r:embed="rId3">
            <a:alphaModFix/>
          </a:blip>
          <a:stretch>
            <a:fillRect/>
          </a:stretch>
        </p:blipFill>
        <p:spPr>
          <a:xfrm>
            <a:off x="5647567" y="336725"/>
            <a:ext cx="3093558" cy="44700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nvSpPr>
        <p:spPr>
          <a:xfrm>
            <a:off x="646525" y="471875"/>
            <a:ext cx="7876800" cy="42012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t/>
            </a:r>
            <a:endParaRPr b="1">
              <a:latin typeface="Century Gothic"/>
              <a:ea typeface="Century Gothic"/>
              <a:cs typeface="Century Gothic"/>
              <a:sym typeface="Century Gothic"/>
            </a:endParaRPr>
          </a:p>
          <a:p>
            <a:pPr indent="0" lvl="0" marL="0" rtl="0" algn="l">
              <a:lnSpc>
                <a:spcPct val="150000"/>
              </a:lnSpc>
              <a:spcBef>
                <a:spcPts val="1800"/>
              </a:spcBef>
              <a:spcAft>
                <a:spcPts val="0"/>
              </a:spcAft>
              <a:buClr>
                <a:schemeClr val="dk1"/>
              </a:buClr>
              <a:buSzPts val="1100"/>
              <a:buFont typeface="Arial"/>
              <a:buNone/>
            </a:pPr>
            <a:r>
              <a:rPr lang="en" sz="1800">
                <a:solidFill>
                  <a:srgbClr val="333333"/>
                </a:solidFill>
                <a:highlight>
                  <a:srgbClr val="FFFFFF"/>
                </a:highlight>
                <a:latin typeface="Century Gothic"/>
                <a:ea typeface="Century Gothic"/>
                <a:cs typeface="Century Gothic"/>
                <a:sym typeface="Century Gothic"/>
              </a:rPr>
              <a:t>When time was yet in the cradle, there was no uglier creature in the world than the bat. </a:t>
            </a:r>
            <a:endParaRPr sz="1800">
              <a:solidFill>
                <a:srgbClr val="333333"/>
              </a:solidFill>
              <a:highlight>
                <a:srgbClr val="FFFFFF"/>
              </a:highlight>
              <a:latin typeface="Century Gothic"/>
              <a:ea typeface="Century Gothic"/>
              <a:cs typeface="Century Gothic"/>
              <a:sym typeface="Century Gothic"/>
            </a:endParaRPr>
          </a:p>
          <a:p>
            <a:pPr indent="0" lvl="0" marL="0" rtl="0" algn="l">
              <a:lnSpc>
                <a:spcPct val="150000"/>
              </a:lnSpc>
              <a:spcBef>
                <a:spcPts val="1800"/>
              </a:spcBef>
              <a:spcAft>
                <a:spcPts val="0"/>
              </a:spcAft>
              <a:buClr>
                <a:schemeClr val="dk1"/>
              </a:buClr>
              <a:buSzPts val="1100"/>
              <a:buFont typeface="Arial"/>
              <a:buNone/>
            </a:pPr>
            <a:r>
              <a:rPr lang="en" sz="1800">
                <a:solidFill>
                  <a:srgbClr val="333333"/>
                </a:solidFill>
                <a:highlight>
                  <a:srgbClr val="FFFFFF"/>
                </a:highlight>
                <a:latin typeface="Century Gothic"/>
                <a:ea typeface="Century Gothic"/>
                <a:cs typeface="Century Gothic"/>
                <a:sym typeface="Century Gothic"/>
              </a:rPr>
              <a:t>The bat went up to the sky to look for Creation Spirit. He didn’t say, “I’m bored with being hideous. Give me colored feathers.” No. He said, “Please give me feathers, I’m dying of cold.” But Creation Spirit had not a single feather left over. </a:t>
            </a:r>
            <a:endParaRPr sz="1800">
              <a:solidFill>
                <a:srgbClr val="333333"/>
              </a:solidFill>
              <a:highlight>
                <a:srgbClr val="FFFFFF"/>
              </a:highlight>
              <a:latin typeface="Century Gothic"/>
              <a:ea typeface="Century Gothic"/>
              <a:cs typeface="Century Gothic"/>
              <a:sym typeface="Century Gothic"/>
            </a:endParaRPr>
          </a:p>
          <a:p>
            <a:pPr indent="0" lvl="0" marL="0" rtl="0" algn="l">
              <a:lnSpc>
                <a:spcPct val="115000"/>
              </a:lnSpc>
              <a:spcBef>
                <a:spcPts val="1800"/>
              </a:spcBef>
              <a:spcAft>
                <a:spcPts val="0"/>
              </a:spcAft>
              <a:buClr>
                <a:schemeClr val="dk1"/>
              </a:buClr>
              <a:buSzPts val="1100"/>
              <a:buFont typeface="Arial"/>
              <a:buNone/>
            </a:pPr>
            <a:r>
              <a:rPr lang="en" sz="1800">
                <a:solidFill>
                  <a:srgbClr val="333333"/>
                </a:solidFill>
                <a:highlight>
                  <a:schemeClr val="lt1"/>
                </a:highlight>
                <a:latin typeface="Century Gothic"/>
                <a:ea typeface="Century Gothic"/>
                <a:cs typeface="Century Gothic"/>
                <a:sym typeface="Century Gothic"/>
              </a:rPr>
              <a:t>“Each bird will give you a feather,” Creation Spirit decided. </a:t>
            </a:r>
            <a:endParaRPr sz="1800">
              <a:solidFill>
                <a:srgbClr val="333333"/>
              </a:solidFill>
              <a:highlight>
                <a:srgbClr val="FFFFFF"/>
              </a:highlight>
              <a:latin typeface="Century Gothic"/>
              <a:ea typeface="Century Gothic"/>
              <a:cs typeface="Century Gothic"/>
              <a:sym typeface="Century Gothic"/>
            </a:endParaRPr>
          </a:p>
          <a:p>
            <a:pPr indent="0" lvl="0" marL="0" rtl="0" algn="l">
              <a:lnSpc>
                <a:spcPct val="150000"/>
              </a:lnSpc>
              <a:spcBef>
                <a:spcPts val="1800"/>
              </a:spcBef>
              <a:spcAft>
                <a:spcPts val="0"/>
              </a:spcAft>
              <a:buClr>
                <a:srgbClr val="000000"/>
              </a:buClr>
              <a:buSzPts val="1100"/>
              <a:buFont typeface="Arial"/>
              <a:buNone/>
            </a:pPr>
            <a:r>
              <a:t/>
            </a:r>
            <a:endParaRPr>
              <a:latin typeface="Century Gothic"/>
              <a:ea typeface="Century Gothic"/>
              <a:cs typeface="Century Gothic"/>
              <a:sym typeface="Century Gothic"/>
            </a:endParaRPr>
          </a:p>
        </p:txBody>
      </p:sp>
      <p:sp>
        <p:nvSpPr>
          <p:cNvPr id="68" name="Google Shape;68;p15"/>
          <p:cNvSpPr txBox="1"/>
          <p:nvPr/>
        </p:nvSpPr>
        <p:spPr>
          <a:xfrm>
            <a:off x="0" y="4000975"/>
            <a:ext cx="6478500" cy="980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
                                            <p:txEl>
                                              <p:pRg end="0" st="0"/>
                                            </p:txEl>
                                          </p:spTgt>
                                        </p:tgtEl>
                                        <p:attrNameLst>
                                          <p:attrName>style.visibility</p:attrName>
                                        </p:attrNameLst>
                                      </p:cBhvr>
                                      <p:to>
                                        <p:strVal val="visible"/>
                                      </p:to>
                                    </p:set>
                                    <p:animEffect filter="fade" transition="in">
                                      <p:cBhvr>
                                        <p:cTn dur="1000"/>
                                        <p:tgtEl>
                                          <p:spTgt spid="6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
                                            <p:txEl>
                                              <p:pRg end="1" st="1"/>
                                            </p:txEl>
                                          </p:spTgt>
                                        </p:tgtEl>
                                        <p:attrNameLst>
                                          <p:attrName>style.visibility</p:attrName>
                                        </p:attrNameLst>
                                      </p:cBhvr>
                                      <p:to>
                                        <p:strVal val="visible"/>
                                      </p:to>
                                    </p:set>
                                    <p:animEffect filter="fade" transition="in">
                                      <p:cBhvr>
                                        <p:cTn dur="1000"/>
                                        <p:tgtEl>
                                          <p:spTgt spid="6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
                                            <p:txEl>
                                              <p:pRg end="2" st="2"/>
                                            </p:txEl>
                                          </p:spTgt>
                                        </p:tgtEl>
                                        <p:attrNameLst>
                                          <p:attrName>style.visibility</p:attrName>
                                        </p:attrNameLst>
                                      </p:cBhvr>
                                      <p:to>
                                        <p:strVal val="visible"/>
                                      </p:to>
                                    </p:set>
                                    <p:animEffect filter="fade" transition="in">
                                      <p:cBhvr>
                                        <p:cTn dur="1000"/>
                                        <p:tgtEl>
                                          <p:spTgt spid="67">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
                                            <p:txEl>
                                              <p:pRg end="3" st="3"/>
                                            </p:txEl>
                                          </p:spTgt>
                                        </p:tgtEl>
                                        <p:attrNameLst>
                                          <p:attrName>style.visibility</p:attrName>
                                        </p:attrNameLst>
                                      </p:cBhvr>
                                      <p:to>
                                        <p:strVal val="visible"/>
                                      </p:to>
                                    </p:set>
                                    <p:animEffect filter="fade" transition="in">
                                      <p:cBhvr>
                                        <p:cTn dur="1000"/>
                                        <p:tgtEl>
                                          <p:spTgt spid="67">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
                                            <p:txEl>
                                              <p:pRg end="4" st="4"/>
                                            </p:txEl>
                                          </p:spTgt>
                                        </p:tgtEl>
                                        <p:attrNameLst>
                                          <p:attrName>style.visibility</p:attrName>
                                        </p:attrNameLst>
                                      </p:cBhvr>
                                      <p:to>
                                        <p:strVal val="visible"/>
                                      </p:to>
                                    </p:set>
                                    <p:animEffect filter="fade" transition="in">
                                      <p:cBhvr>
                                        <p:cTn dur="1000"/>
                                        <p:tgtEl>
                                          <p:spTgt spid="67">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nvSpPr>
        <p:spPr>
          <a:xfrm>
            <a:off x="646525" y="471875"/>
            <a:ext cx="7876800" cy="42012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t/>
            </a:r>
            <a:endParaRPr b="1">
              <a:latin typeface="Century Gothic"/>
              <a:ea typeface="Century Gothic"/>
              <a:cs typeface="Century Gothic"/>
              <a:sym typeface="Century Gothic"/>
            </a:endParaRPr>
          </a:p>
          <a:p>
            <a:pPr indent="0" lvl="0" marL="0" rtl="0" algn="l">
              <a:lnSpc>
                <a:spcPct val="150000"/>
              </a:lnSpc>
              <a:spcBef>
                <a:spcPts val="1800"/>
              </a:spcBef>
              <a:spcAft>
                <a:spcPts val="0"/>
              </a:spcAft>
              <a:buClr>
                <a:schemeClr val="dk1"/>
              </a:buClr>
              <a:buSzPts val="1100"/>
              <a:buFont typeface="Arial"/>
              <a:buNone/>
            </a:pPr>
            <a:r>
              <a:rPr lang="en" sz="1800" u="sng">
                <a:solidFill>
                  <a:srgbClr val="333333"/>
                </a:solidFill>
                <a:highlight>
                  <a:srgbClr val="FFFFFF"/>
                </a:highlight>
                <a:latin typeface="Century Gothic"/>
                <a:ea typeface="Century Gothic"/>
                <a:cs typeface="Century Gothic"/>
                <a:sym typeface="Century Gothic"/>
              </a:rPr>
              <a:t>When time was yet in the cradle</a:t>
            </a:r>
            <a:r>
              <a:rPr lang="en" sz="1800">
                <a:solidFill>
                  <a:srgbClr val="333333"/>
                </a:solidFill>
                <a:highlight>
                  <a:srgbClr val="FFFFFF"/>
                </a:highlight>
                <a:latin typeface="Century Gothic"/>
                <a:ea typeface="Century Gothic"/>
                <a:cs typeface="Century Gothic"/>
                <a:sym typeface="Century Gothic"/>
              </a:rPr>
              <a:t>, there was no uglier creature in the world than the bat. </a:t>
            </a:r>
            <a:endParaRPr sz="1800">
              <a:solidFill>
                <a:srgbClr val="333333"/>
              </a:solidFill>
              <a:highlight>
                <a:srgbClr val="FFFFFF"/>
              </a:highlight>
              <a:latin typeface="Century Gothic"/>
              <a:ea typeface="Century Gothic"/>
              <a:cs typeface="Century Gothic"/>
              <a:sym typeface="Century Gothic"/>
            </a:endParaRPr>
          </a:p>
          <a:p>
            <a:pPr indent="0" lvl="0" marL="0" rtl="0" algn="l">
              <a:lnSpc>
                <a:spcPct val="150000"/>
              </a:lnSpc>
              <a:spcBef>
                <a:spcPts val="1800"/>
              </a:spcBef>
              <a:spcAft>
                <a:spcPts val="0"/>
              </a:spcAft>
              <a:buClr>
                <a:schemeClr val="dk1"/>
              </a:buClr>
              <a:buSzPts val="1100"/>
              <a:buFont typeface="Arial"/>
              <a:buNone/>
            </a:pPr>
            <a:r>
              <a:rPr lang="en" sz="1800">
                <a:solidFill>
                  <a:srgbClr val="333333"/>
                </a:solidFill>
                <a:highlight>
                  <a:srgbClr val="FFFFFF"/>
                </a:highlight>
                <a:latin typeface="Century Gothic"/>
                <a:ea typeface="Century Gothic"/>
                <a:cs typeface="Century Gothic"/>
                <a:sym typeface="Century Gothic"/>
              </a:rPr>
              <a:t>The bat went up to the sky to look for Creation Spirit. He didn’t say, “I’m bored with being hideous. Give me colored feathers.” No. He said, “Please give me feathers, I’m dying of cold.” But Creation Spirit had not a single feather left over. </a:t>
            </a:r>
            <a:endParaRPr sz="1800">
              <a:solidFill>
                <a:srgbClr val="333333"/>
              </a:solidFill>
              <a:highlight>
                <a:srgbClr val="FFFFFF"/>
              </a:highlight>
              <a:latin typeface="Century Gothic"/>
              <a:ea typeface="Century Gothic"/>
              <a:cs typeface="Century Gothic"/>
              <a:sym typeface="Century Gothic"/>
            </a:endParaRPr>
          </a:p>
          <a:p>
            <a:pPr indent="0" lvl="0" marL="0" rtl="0" algn="l">
              <a:lnSpc>
                <a:spcPct val="115000"/>
              </a:lnSpc>
              <a:spcBef>
                <a:spcPts val="1800"/>
              </a:spcBef>
              <a:spcAft>
                <a:spcPts val="0"/>
              </a:spcAft>
              <a:buClr>
                <a:schemeClr val="dk1"/>
              </a:buClr>
              <a:buSzPts val="1100"/>
              <a:buFont typeface="Arial"/>
              <a:buNone/>
            </a:pPr>
            <a:r>
              <a:rPr lang="en" sz="1800">
                <a:solidFill>
                  <a:srgbClr val="333333"/>
                </a:solidFill>
                <a:highlight>
                  <a:schemeClr val="lt1"/>
                </a:highlight>
                <a:latin typeface="Century Gothic"/>
                <a:ea typeface="Century Gothic"/>
                <a:cs typeface="Century Gothic"/>
                <a:sym typeface="Century Gothic"/>
              </a:rPr>
              <a:t>“Each bird will give you a feather,” Creation Spirit decided. </a:t>
            </a:r>
            <a:endParaRPr sz="1800">
              <a:solidFill>
                <a:srgbClr val="333333"/>
              </a:solidFill>
              <a:highlight>
                <a:srgbClr val="FFFFFF"/>
              </a:highlight>
              <a:latin typeface="Century Gothic"/>
              <a:ea typeface="Century Gothic"/>
              <a:cs typeface="Century Gothic"/>
              <a:sym typeface="Century Gothic"/>
            </a:endParaRPr>
          </a:p>
          <a:p>
            <a:pPr indent="0" lvl="0" marL="0" rtl="0" algn="l">
              <a:lnSpc>
                <a:spcPct val="150000"/>
              </a:lnSpc>
              <a:spcBef>
                <a:spcPts val="1800"/>
              </a:spcBef>
              <a:spcAft>
                <a:spcPts val="0"/>
              </a:spcAft>
              <a:buClr>
                <a:srgbClr val="000000"/>
              </a:buClr>
              <a:buSzPts val="1100"/>
              <a:buFont typeface="Arial"/>
              <a:buNone/>
            </a:pPr>
            <a:r>
              <a:t/>
            </a:r>
            <a:endParaRPr>
              <a:latin typeface="Century Gothic"/>
              <a:ea typeface="Century Gothic"/>
              <a:cs typeface="Century Gothic"/>
              <a:sym typeface="Century Gothic"/>
            </a:endParaRPr>
          </a:p>
        </p:txBody>
      </p:sp>
      <p:sp>
        <p:nvSpPr>
          <p:cNvPr id="74" name="Google Shape;74;p16"/>
          <p:cNvSpPr txBox="1"/>
          <p:nvPr/>
        </p:nvSpPr>
        <p:spPr>
          <a:xfrm>
            <a:off x="0" y="4000975"/>
            <a:ext cx="6478500" cy="980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
                                            <p:txEl>
                                              <p:pRg end="0" st="0"/>
                                            </p:txEl>
                                          </p:spTgt>
                                        </p:tgtEl>
                                        <p:attrNameLst>
                                          <p:attrName>style.visibility</p:attrName>
                                        </p:attrNameLst>
                                      </p:cBhvr>
                                      <p:to>
                                        <p:strVal val="visible"/>
                                      </p:to>
                                    </p:set>
                                    <p:animEffect filter="fade" transition="in">
                                      <p:cBhvr>
                                        <p:cTn dur="1000"/>
                                        <p:tgtEl>
                                          <p:spTgt spid="73">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
                                            <p:txEl>
                                              <p:pRg end="1" st="1"/>
                                            </p:txEl>
                                          </p:spTgt>
                                        </p:tgtEl>
                                        <p:attrNameLst>
                                          <p:attrName>style.visibility</p:attrName>
                                        </p:attrNameLst>
                                      </p:cBhvr>
                                      <p:to>
                                        <p:strVal val="visible"/>
                                      </p:to>
                                    </p:set>
                                    <p:animEffect filter="fade" transition="in">
                                      <p:cBhvr>
                                        <p:cTn dur="1000"/>
                                        <p:tgtEl>
                                          <p:spTgt spid="73">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
                                            <p:txEl>
                                              <p:pRg end="2" st="2"/>
                                            </p:txEl>
                                          </p:spTgt>
                                        </p:tgtEl>
                                        <p:attrNameLst>
                                          <p:attrName>style.visibility</p:attrName>
                                        </p:attrNameLst>
                                      </p:cBhvr>
                                      <p:to>
                                        <p:strVal val="visible"/>
                                      </p:to>
                                    </p:set>
                                    <p:animEffect filter="fade" transition="in">
                                      <p:cBhvr>
                                        <p:cTn dur="1000"/>
                                        <p:tgtEl>
                                          <p:spTgt spid="73">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
                                            <p:txEl>
                                              <p:pRg end="3" st="3"/>
                                            </p:txEl>
                                          </p:spTgt>
                                        </p:tgtEl>
                                        <p:attrNameLst>
                                          <p:attrName>style.visibility</p:attrName>
                                        </p:attrNameLst>
                                      </p:cBhvr>
                                      <p:to>
                                        <p:strVal val="visible"/>
                                      </p:to>
                                    </p:set>
                                    <p:animEffect filter="fade" transition="in">
                                      <p:cBhvr>
                                        <p:cTn dur="1000"/>
                                        <p:tgtEl>
                                          <p:spTgt spid="73">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
                                            <p:txEl>
                                              <p:pRg end="4" st="4"/>
                                            </p:txEl>
                                          </p:spTgt>
                                        </p:tgtEl>
                                        <p:attrNameLst>
                                          <p:attrName>style.visibility</p:attrName>
                                        </p:attrNameLst>
                                      </p:cBhvr>
                                      <p:to>
                                        <p:strVal val="visible"/>
                                      </p:to>
                                    </p:set>
                                    <p:animEffect filter="fade" transition="in">
                                      <p:cBhvr>
                                        <p:cTn dur="1000"/>
                                        <p:tgtEl>
                                          <p:spTgt spid="73">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nvSpPr>
        <p:spPr>
          <a:xfrm>
            <a:off x="637275" y="653025"/>
            <a:ext cx="7849200" cy="2189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rPr lang="en" sz="1800">
                <a:solidFill>
                  <a:srgbClr val="333333"/>
                </a:solidFill>
                <a:highlight>
                  <a:srgbClr val="FFFFFF"/>
                </a:highlight>
                <a:latin typeface="Century Gothic"/>
                <a:ea typeface="Century Gothic"/>
                <a:cs typeface="Century Gothic"/>
                <a:sym typeface="Century Gothic"/>
              </a:rPr>
              <a:t>Thus the bat got the white feather of the dove and the green one of the parrot, the iridescent one of the hummingbird, the pink one of the flamingo, the red of the cardinal’s tuft, the blue of the kingfisher’s back, the clayey one of the eagle’s wing, and the sun feather that burns in the breast of the toucan.</a:t>
            </a:r>
            <a:endParaRPr sz="1800">
              <a:solidFill>
                <a:schemeClr val="dk1"/>
              </a:solidFill>
              <a:latin typeface="Century Gothic"/>
              <a:ea typeface="Century Gothic"/>
              <a:cs typeface="Century Gothic"/>
              <a:sym typeface="Century Gothic"/>
            </a:endParaRPr>
          </a:p>
        </p:txBody>
      </p:sp>
      <p:sp>
        <p:nvSpPr>
          <p:cNvPr id="80" name="Google Shape;80;p17"/>
          <p:cNvSpPr txBox="1"/>
          <p:nvPr/>
        </p:nvSpPr>
        <p:spPr>
          <a:xfrm>
            <a:off x="637275" y="2978425"/>
            <a:ext cx="7849200" cy="16623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1800"/>
              </a:spcAft>
              <a:buClr>
                <a:schemeClr val="dk1"/>
              </a:buClr>
              <a:buSzPts val="1100"/>
              <a:buFont typeface="Arial"/>
              <a:buNone/>
            </a:pPr>
            <a:r>
              <a:rPr lang="en" sz="1800">
                <a:solidFill>
                  <a:srgbClr val="333333"/>
                </a:solidFill>
                <a:highlight>
                  <a:srgbClr val="FFFFFF"/>
                </a:highlight>
                <a:latin typeface="Century Gothic"/>
                <a:ea typeface="Century Gothic"/>
                <a:cs typeface="Century Gothic"/>
                <a:sym typeface="Century Gothic"/>
              </a:rPr>
              <a:t>The bat, luxuriant with colors and softness, moved between earth and clouds. Wherever he went, the air became pleasant and the birds dumb with admiration. Some said the rainbow was born of the echo of his flight.</a:t>
            </a:r>
            <a:r>
              <a:rPr lang="en">
                <a:solidFill>
                  <a:srgbClr val="333333"/>
                </a:solidFill>
                <a:highlight>
                  <a:srgbClr val="FFFFFF"/>
                </a:highlight>
                <a:latin typeface="Century Gothic"/>
                <a:ea typeface="Century Gothic"/>
                <a:cs typeface="Century Gothic"/>
                <a:sym typeface="Century Gothic"/>
              </a:rPr>
              <a:t>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8"/>
          <p:cNvSpPr txBox="1"/>
          <p:nvPr/>
        </p:nvSpPr>
        <p:spPr>
          <a:xfrm>
            <a:off x="637275" y="653025"/>
            <a:ext cx="7849200" cy="2189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rPr lang="en" sz="1800">
                <a:solidFill>
                  <a:srgbClr val="333333"/>
                </a:solidFill>
                <a:highlight>
                  <a:srgbClr val="FFFFFF"/>
                </a:highlight>
                <a:latin typeface="Century Gothic"/>
                <a:ea typeface="Century Gothic"/>
                <a:cs typeface="Century Gothic"/>
                <a:sym typeface="Century Gothic"/>
              </a:rPr>
              <a:t>Thus the bat got the white feather of the dove and the green one of the parrot, the iridescent one of the hummingbird, the pink one of the flamingo, the red of the cardinal’s tuft, the blue of the kingfisher’s back, the clayey one of the eagle’s wing, and </a:t>
            </a:r>
            <a:r>
              <a:rPr lang="en" sz="1800" u="sng">
                <a:solidFill>
                  <a:srgbClr val="333333"/>
                </a:solidFill>
                <a:highlight>
                  <a:srgbClr val="FFFFFF"/>
                </a:highlight>
                <a:latin typeface="Century Gothic"/>
                <a:ea typeface="Century Gothic"/>
                <a:cs typeface="Century Gothic"/>
                <a:sym typeface="Century Gothic"/>
              </a:rPr>
              <a:t>the sun feather that burns in the breast of the toucan</a:t>
            </a:r>
            <a:r>
              <a:rPr lang="en" sz="1800">
                <a:solidFill>
                  <a:srgbClr val="333333"/>
                </a:solidFill>
                <a:highlight>
                  <a:srgbClr val="FFFFFF"/>
                </a:highlight>
                <a:latin typeface="Century Gothic"/>
                <a:ea typeface="Century Gothic"/>
                <a:cs typeface="Century Gothic"/>
                <a:sym typeface="Century Gothic"/>
              </a:rPr>
              <a:t>.</a:t>
            </a:r>
            <a:endParaRPr sz="1800">
              <a:solidFill>
                <a:schemeClr val="dk1"/>
              </a:solidFill>
              <a:latin typeface="Century Gothic"/>
              <a:ea typeface="Century Gothic"/>
              <a:cs typeface="Century Gothic"/>
              <a:sym typeface="Century Gothic"/>
            </a:endParaRPr>
          </a:p>
        </p:txBody>
      </p:sp>
      <p:sp>
        <p:nvSpPr>
          <p:cNvPr id="86" name="Google Shape;86;p18"/>
          <p:cNvSpPr txBox="1"/>
          <p:nvPr/>
        </p:nvSpPr>
        <p:spPr>
          <a:xfrm>
            <a:off x="637275" y="2978425"/>
            <a:ext cx="7849200" cy="16623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1800"/>
              </a:spcAft>
              <a:buClr>
                <a:schemeClr val="dk1"/>
              </a:buClr>
              <a:buSzPts val="1100"/>
              <a:buFont typeface="Arial"/>
              <a:buNone/>
            </a:pPr>
            <a:r>
              <a:rPr lang="en" sz="1800">
                <a:solidFill>
                  <a:srgbClr val="333333"/>
                </a:solidFill>
                <a:highlight>
                  <a:srgbClr val="FFFFFF"/>
                </a:highlight>
                <a:latin typeface="Century Gothic"/>
                <a:ea typeface="Century Gothic"/>
                <a:cs typeface="Century Gothic"/>
                <a:sym typeface="Century Gothic"/>
              </a:rPr>
              <a:t>The bat, luxuriant with colors and softness, moved between earth and clouds. Wherever he went, the air became pleasant and the birds dumb with admiration. Some said the rainbow was born of the echo of his flight.</a:t>
            </a:r>
            <a:r>
              <a:rPr lang="en">
                <a:solidFill>
                  <a:srgbClr val="333333"/>
                </a:solidFill>
                <a:highlight>
                  <a:srgbClr val="FFFFFF"/>
                </a:highlight>
                <a:latin typeface="Century Gothic"/>
                <a:ea typeface="Century Gothic"/>
                <a:cs typeface="Century Gothic"/>
                <a:sym typeface="Century Gothic"/>
              </a:rPr>
              <a:t>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9"/>
          <p:cNvSpPr txBox="1"/>
          <p:nvPr/>
        </p:nvSpPr>
        <p:spPr>
          <a:xfrm>
            <a:off x="637275" y="653025"/>
            <a:ext cx="7849200" cy="2189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rPr lang="en" sz="1800">
                <a:solidFill>
                  <a:srgbClr val="333333"/>
                </a:solidFill>
                <a:highlight>
                  <a:srgbClr val="FFFFFF"/>
                </a:highlight>
                <a:latin typeface="Century Gothic"/>
                <a:ea typeface="Century Gothic"/>
                <a:cs typeface="Century Gothic"/>
                <a:sym typeface="Century Gothic"/>
              </a:rPr>
              <a:t>Thus the bat got the white feather of the dove and the green one of the parrot, the iridescent one of the hummingbird, the pink one of the flamingo, the red of the cardinal’s tuft, the blue of the kingfisher’s back, the clayey one of the eagle’s wing, and </a:t>
            </a:r>
            <a:r>
              <a:rPr lang="en" sz="1800" u="sng">
                <a:solidFill>
                  <a:srgbClr val="333333"/>
                </a:solidFill>
                <a:highlight>
                  <a:srgbClr val="FFFFFF"/>
                </a:highlight>
                <a:latin typeface="Century Gothic"/>
                <a:ea typeface="Century Gothic"/>
                <a:cs typeface="Century Gothic"/>
                <a:sym typeface="Century Gothic"/>
              </a:rPr>
              <a:t>the sun feather that burns in the breast of the toucan</a:t>
            </a:r>
            <a:r>
              <a:rPr lang="en" sz="1800">
                <a:solidFill>
                  <a:srgbClr val="333333"/>
                </a:solidFill>
                <a:highlight>
                  <a:srgbClr val="FFFFFF"/>
                </a:highlight>
                <a:latin typeface="Century Gothic"/>
                <a:ea typeface="Century Gothic"/>
                <a:cs typeface="Century Gothic"/>
                <a:sym typeface="Century Gothic"/>
              </a:rPr>
              <a:t>.</a:t>
            </a:r>
            <a:endParaRPr sz="1800">
              <a:solidFill>
                <a:schemeClr val="dk1"/>
              </a:solidFill>
              <a:latin typeface="Century Gothic"/>
              <a:ea typeface="Century Gothic"/>
              <a:cs typeface="Century Gothic"/>
              <a:sym typeface="Century Gothic"/>
            </a:endParaRPr>
          </a:p>
        </p:txBody>
      </p:sp>
      <p:sp>
        <p:nvSpPr>
          <p:cNvPr id="92" name="Google Shape;92;p19"/>
          <p:cNvSpPr txBox="1"/>
          <p:nvPr/>
        </p:nvSpPr>
        <p:spPr>
          <a:xfrm>
            <a:off x="637275" y="2978425"/>
            <a:ext cx="7849200" cy="16623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1800"/>
              </a:spcAft>
              <a:buClr>
                <a:schemeClr val="dk1"/>
              </a:buClr>
              <a:buSzPts val="1100"/>
              <a:buFont typeface="Arial"/>
              <a:buNone/>
            </a:pPr>
            <a:r>
              <a:rPr lang="en" sz="1800">
                <a:solidFill>
                  <a:srgbClr val="333333"/>
                </a:solidFill>
                <a:highlight>
                  <a:srgbClr val="FFFFFF"/>
                </a:highlight>
                <a:latin typeface="Century Gothic"/>
                <a:ea typeface="Century Gothic"/>
                <a:cs typeface="Century Gothic"/>
                <a:sym typeface="Century Gothic"/>
              </a:rPr>
              <a:t>The bat, luxuriant with colors and softness, moved between earth and clouds. Wherever he went, the air became pleasant and the birds </a:t>
            </a:r>
            <a:r>
              <a:rPr lang="en" sz="1800" u="sng">
                <a:solidFill>
                  <a:srgbClr val="333333"/>
                </a:solidFill>
                <a:highlight>
                  <a:srgbClr val="FFFFFF"/>
                </a:highlight>
                <a:latin typeface="Century Gothic"/>
                <a:ea typeface="Century Gothic"/>
                <a:cs typeface="Century Gothic"/>
                <a:sym typeface="Century Gothic"/>
              </a:rPr>
              <a:t>dumb with admiration</a:t>
            </a:r>
            <a:r>
              <a:rPr lang="en" sz="1800">
                <a:solidFill>
                  <a:srgbClr val="333333"/>
                </a:solidFill>
                <a:highlight>
                  <a:srgbClr val="FFFFFF"/>
                </a:highlight>
                <a:latin typeface="Century Gothic"/>
                <a:ea typeface="Century Gothic"/>
                <a:cs typeface="Century Gothic"/>
                <a:sym typeface="Century Gothic"/>
              </a:rPr>
              <a:t>. Some said the </a:t>
            </a:r>
            <a:r>
              <a:rPr lang="en" sz="1800" u="sng">
                <a:solidFill>
                  <a:srgbClr val="333333"/>
                </a:solidFill>
                <a:highlight>
                  <a:srgbClr val="FFFFFF"/>
                </a:highlight>
                <a:latin typeface="Century Gothic"/>
                <a:ea typeface="Century Gothic"/>
                <a:cs typeface="Century Gothic"/>
                <a:sym typeface="Century Gothic"/>
              </a:rPr>
              <a:t>rainbow was born of the echo of his flight</a:t>
            </a:r>
            <a:r>
              <a:rPr lang="en" sz="1800">
                <a:solidFill>
                  <a:srgbClr val="333333"/>
                </a:solidFill>
                <a:highlight>
                  <a:srgbClr val="FFFFFF"/>
                </a:highlight>
                <a:latin typeface="Century Gothic"/>
                <a:ea typeface="Century Gothic"/>
                <a:cs typeface="Century Gothic"/>
                <a:sym typeface="Century Gothic"/>
              </a:rPr>
              <a:t>.</a:t>
            </a:r>
            <a:r>
              <a:rPr lang="en">
                <a:solidFill>
                  <a:srgbClr val="333333"/>
                </a:solidFill>
                <a:highlight>
                  <a:srgbClr val="FFFFFF"/>
                </a:highlight>
                <a:latin typeface="Century Gothic"/>
                <a:ea typeface="Century Gothic"/>
                <a:cs typeface="Century Gothic"/>
                <a:sym typeface="Century Gothic"/>
              </a:rPr>
              <a:t>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0"/>
          <p:cNvSpPr txBox="1"/>
          <p:nvPr/>
        </p:nvSpPr>
        <p:spPr>
          <a:xfrm>
            <a:off x="655750" y="421700"/>
            <a:ext cx="7664400" cy="11436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None/>
            </a:pPr>
            <a:r>
              <a:t/>
            </a:r>
            <a:endParaRPr>
              <a:solidFill>
                <a:srgbClr val="333333"/>
              </a:solidFill>
              <a:highlight>
                <a:srgbClr val="FFFFFF"/>
              </a:highlight>
              <a:latin typeface="Century Gothic"/>
              <a:ea typeface="Century Gothic"/>
              <a:cs typeface="Century Gothic"/>
              <a:sym typeface="Century Gothic"/>
            </a:endParaRPr>
          </a:p>
          <a:p>
            <a:pPr indent="0" lvl="0" marL="0" rtl="0" algn="l">
              <a:lnSpc>
                <a:spcPct val="150000"/>
              </a:lnSpc>
              <a:spcBef>
                <a:spcPts val="1800"/>
              </a:spcBef>
              <a:spcAft>
                <a:spcPts val="0"/>
              </a:spcAft>
              <a:buNone/>
            </a:pPr>
            <a:r>
              <a:t/>
            </a:r>
            <a:endParaRPr i="1" sz="1800">
              <a:solidFill>
                <a:srgbClr val="333333"/>
              </a:solidFill>
              <a:highlight>
                <a:srgbClr val="FFFFFF"/>
              </a:highlight>
              <a:latin typeface="Century Gothic"/>
              <a:ea typeface="Century Gothic"/>
              <a:cs typeface="Century Gothic"/>
              <a:sym typeface="Century Gothic"/>
            </a:endParaRPr>
          </a:p>
          <a:p>
            <a:pPr indent="0" lvl="0" marL="0" rtl="0" algn="l">
              <a:lnSpc>
                <a:spcPct val="150000"/>
              </a:lnSpc>
              <a:spcBef>
                <a:spcPts val="1800"/>
              </a:spcBef>
              <a:spcAft>
                <a:spcPts val="0"/>
              </a:spcAft>
              <a:buNone/>
            </a:pPr>
            <a:r>
              <a:t/>
            </a:r>
            <a:endParaRPr>
              <a:solidFill>
                <a:schemeClr val="dk1"/>
              </a:solidFill>
              <a:latin typeface="Century Gothic"/>
              <a:ea typeface="Century Gothic"/>
              <a:cs typeface="Century Gothic"/>
              <a:sym typeface="Century Gothic"/>
            </a:endParaRPr>
          </a:p>
        </p:txBody>
      </p:sp>
      <p:sp>
        <p:nvSpPr>
          <p:cNvPr id="98" name="Google Shape;98;p20"/>
          <p:cNvSpPr txBox="1"/>
          <p:nvPr/>
        </p:nvSpPr>
        <p:spPr>
          <a:xfrm>
            <a:off x="0" y="1312200"/>
            <a:ext cx="8782800" cy="1023000"/>
          </a:xfrm>
          <a:prstGeom prst="rect">
            <a:avLst/>
          </a:prstGeom>
          <a:noFill/>
          <a:ln>
            <a:noFill/>
          </a:ln>
        </p:spPr>
        <p:txBody>
          <a:bodyPr anchorCtr="0" anchor="ctr" bIns="91425" lIns="91425" spcFirstLastPara="1" rIns="91425" wrap="square" tIns="91425">
            <a:noAutofit/>
          </a:bodyPr>
          <a:lstStyle/>
          <a:p>
            <a:pPr indent="0" lvl="0" marL="0" rtl="0" algn="l">
              <a:lnSpc>
                <a:spcPct val="150000"/>
              </a:lnSpc>
              <a:spcBef>
                <a:spcPts val="0"/>
              </a:spcBef>
              <a:spcAft>
                <a:spcPts val="0"/>
              </a:spcAft>
              <a:buNone/>
            </a:pPr>
            <a:r>
              <a:t/>
            </a:r>
            <a:endParaRPr b="1">
              <a:latin typeface="Century Gothic"/>
              <a:ea typeface="Century Gothic"/>
              <a:cs typeface="Century Gothic"/>
              <a:sym typeface="Century Gothic"/>
            </a:endParaRPr>
          </a:p>
          <a:p>
            <a:pPr indent="0" lvl="0" marL="0" rtl="0" algn="l">
              <a:lnSpc>
                <a:spcPct val="150000"/>
              </a:lnSpc>
              <a:spcBef>
                <a:spcPts val="0"/>
              </a:spcBef>
              <a:spcAft>
                <a:spcPts val="0"/>
              </a:spcAft>
              <a:buClr>
                <a:srgbClr val="000000"/>
              </a:buClr>
              <a:buSzPts val="1100"/>
              <a:buFont typeface="Arial"/>
              <a:buNone/>
            </a:pPr>
            <a:r>
              <a:t/>
            </a:r>
            <a:endParaRPr>
              <a:latin typeface="Century Gothic"/>
              <a:ea typeface="Century Gothic"/>
              <a:cs typeface="Century Gothic"/>
              <a:sym typeface="Century Gothic"/>
            </a:endParaRPr>
          </a:p>
        </p:txBody>
      </p:sp>
      <p:sp>
        <p:nvSpPr>
          <p:cNvPr id="99" name="Google Shape;99;p20"/>
          <p:cNvSpPr txBox="1"/>
          <p:nvPr/>
        </p:nvSpPr>
        <p:spPr>
          <a:xfrm>
            <a:off x="655750" y="905350"/>
            <a:ext cx="7664400" cy="28164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rPr lang="en" sz="1800">
                <a:solidFill>
                  <a:srgbClr val="333333"/>
                </a:solidFill>
                <a:highlight>
                  <a:schemeClr val="lt1"/>
                </a:highlight>
                <a:latin typeface="Century Gothic"/>
                <a:ea typeface="Century Gothic"/>
                <a:cs typeface="Century Gothic"/>
                <a:sym typeface="Century Gothic"/>
              </a:rPr>
              <a:t>Vanity puffed out the bat’s chest. He acquired a disdainful look and made insulting remarks.</a:t>
            </a:r>
            <a:endParaRPr sz="1800">
              <a:solidFill>
                <a:srgbClr val="333333"/>
              </a:solidFill>
              <a:highlight>
                <a:schemeClr val="lt1"/>
              </a:highlight>
              <a:latin typeface="Century Gothic"/>
              <a:ea typeface="Century Gothic"/>
              <a:cs typeface="Century Gothic"/>
              <a:sym typeface="Century Gothic"/>
            </a:endParaRPr>
          </a:p>
          <a:p>
            <a:pPr indent="0" lvl="0" marL="0" rtl="0" algn="l">
              <a:lnSpc>
                <a:spcPct val="150000"/>
              </a:lnSpc>
              <a:spcBef>
                <a:spcPts val="1800"/>
              </a:spcBef>
              <a:spcAft>
                <a:spcPts val="1800"/>
              </a:spcAft>
              <a:buClr>
                <a:schemeClr val="dk1"/>
              </a:buClr>
              <a:buSzPts val="1100"/>
              <a:buFont typeface="Arial"/>
              <a:buNone/>
            </a:pPr>
            <a:r>
              <a:rPr lang="en" sz="1800">
                <a:solidFill>
                  <a:srgbClr val="333333"/>
                </a:solidFill>
                <a:highlight>
                  <a:srgbClr val="FFFFFF"/>
                </a:highlight>
                <a:latin typeface="Century Gothic"/>
                <a:ea typeface="Century Gothic"/>
                <a:cs typeface="Century Gothic"/>
                <a:sym typeface="Century Gothic"/>
              </a:rPr>
              <a:t>The birds called a meeting. Together they flew up to Creation Spirit. “The bat makes fun of us,” they complained. “And what’s more, we feel cold for lack of the feathers he took.” </a:t>
            </a:r>
            <a:endParaRPr sz="1800">
              <a:solidFill>
                <a:srgbClr val="333333"/>
              </a:solidFill>
              <a:highlight>
                <a:srgbClr val="FFFFFF"/>
              </a:highlight>
              <a:latin typeface="Century Gothic"/>
              <a:ea typeface="Century Gothic"/>
              <a:cs typeface="Century Gothic"/>
              <a:sym typeface="Century Gothic"/>
            </a:endParaRPr>
          </a:p>
        </p:txBody>
      </p:sp>
      <p:sp>
        <p:nvSpPr>
          <p:cNvPr id="100" name="Google Shape;100;p20"/>
          <p:cNvSpPr txBox="1"/>
          <p:nvPr/>
        </p:nvSpPr>
        <p:spPr>
          <a:xfrm>
            <a:off x="0" y="179900"/>
            <a:ext cx="4504800" cy="241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20"/>
          <p:cNvSpPr txBox="1"/>
          <p:nvPr/>
        </p:nvSpPr>
        <p:spPr>
          <a:xfrm>
            <a:off x="6867300" y="4651300"/>
            <a:ext cx="1915500" cy="350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800"/>
              </a:spcAft>
              <a:buClr>
                <a:schemeClr val="dk1"/>
              </a:buClr>
              <a:buSzPts val="1100"/>
              <a:buFont typeface="Arial"/>
              <a:buNone/>
            </a:pPr>
            <a:r>
              <a:t/>
            </a:r>
            <a:endParaRPr sz="10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21"/>
          <p:cNvSpPr txBox="1"/>
          <p:nvPr/>
        </p:nvSpPr>
        <p:spPr>
          <a:xfrm>
            <a:off x="655750" y="766850"/>
            <a:ext cx="7664400" cy="3764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rPr lang="en" sz="1800">
                <a:solidFill>
                  <a:srgbClr val="333333"/>
                </a:solidFill>
                <a:highlight>
                  <a:srgbClr val="FFFFFF"/>
                </a:highlight>
                <a:latin typeface="Century Gothic"/>
                <a:ea typeface="Century Gothic"/>
                <a:cs typeface="Century Gothic"/>
                <a:sym typeface="Century Gothic"/>
              </a:rPr>
              <a:t>Next day, when the bat shook his feathers in full flight, he suddenly became naked. A rain of feathers fell to earth. </a:t>
            </a:r>
            <a:endParaRPr sz="1800">
              <a:solidFill>
                <a:srgbClr val="333333"/>
              </a:solidFill>
              <a:highlight>
                <a:srgbClr val="FFFFFF"/>
              </a:highlight>
              <a:latin typeface="Century Gothic"/>
              <a:ea typeface="Century Gothic"/>
              <a:cs typeface="Century Gothic"/>
              <a:sym typeface="Century Gothic"/>
            </a:endParaRPr>
          </a:p>
          <a:p>
            <a:pPr indent="0" lvl="0" marL="0" rtl="0" algn="l">
              <a:lnSpc>
                <a:spcPct val="150000"/>
              </a:lnSpc>
              <a:spcBef>
                <a:spcPts val="1800"/>
              </a:spcBef>
              <a:spcAft>
                <a:spcPts val="1800"/>
              </a:spcAft>
              <a:buClr>
                <a:schemeClr val="dk1"/>
              </a:buClr>
              <a:buSzPts val="1100"/>
              <a:buFont typeface="Arial"/>
              <a:buNone/>
            </a:pPr>
            <a:r>
              <a:rPr lang="en" sz="1800">
                <a:solidFill>
                  <a:srgbClr val="333333"/>
                </a:solidFill>
                <a:highlight>
                  <a:srgbClr val="FFFFFF"/>
                </a:highlight>
                <a:latin typeface="Century Gothic"/>
                <a:ea typeface="Century Gothic"/>
                <a:cs typeface="Century Gothic"/>
                <a:sym typeface="Century Gothic"/>
              </a:rPr>
              <a:t>He is still searching for them. Blind and ugly, enemy of the light, he lives hidden in caves. He goes out in pursuit of the lost feathers after night has fallen and flies very fast, never stopping because it shames him to be seen.</a:t>
            </a:r>
            <a:endParaRPr sz="1800"/>
          </a:p>
        </p:txBody>
      </p:sp>
      <p:sp>
        <p:nvSpPr>
          <p:cNvPr id="107" name="Google Shape;107;p21"/>
          <p:cNvSpPr txBox="1"/>
          <p:nvPr/>
        </p:nvSpPr>
        <p:spPr>
          <a:xfrm>
            <a:off x="0" y="179900"/>
            <a:ext cx="4504800" cy="241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21"/>
          <p:cNvSpPr txBox="1"/>
          <p:nvPr/>
        </p:nvSpPr>
        <p:spPr>
          <a:xfrm>
            <a:off x="6867300" y="4651300"/>
            <a:ext cx="1915500" cy="350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800"/>
              </a:spcAft>
              <a:buClr>
                <a:schemeClr val="dk1"/>
              </a:buClr>
              <a:buSzPts val="1100"/>
              <a:buFont typeface="Arial"/>
              <a:buNone/>
            </a:pPr>
            <a:r>
              <a:t/>
            </a:r>
            <a:endParaRPr sz="1000"/>
          </a:p>
        </p:txBody>
      </p:sp>
      <p:pic>
        <p:nvPicPr>
          <p:cNvPr id="109" name="Google Shape;109;p21" title="Bat_and_the_rainbow_by_mela"/>
          <p:cNvPicPr preferRelativeResize="0"/>
          <p:nvPr/>
        </p:nvPicPr>
        <p:blipFill>
          <a:blip r:embed="rId3">
            <a:alphaModFix/>
          </a:blip>
          <a:stretch>
            <a:fillRect/>
          </a:stretch>
        </p:blipFill>
        <p:spPr>
          <a:xfrm>
            <a:off x="7716100" y="3227125"/>
            <a:ext cx="1066700" cy="15413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99A4039A44494392F3C6644174EFD4" ma:contentTypeVersion="18" ma:contentTypeDescription="Create a new document." ma:contentTypeScope="" ma:versionID="5b4168e6780d29acb4fb375952ad5d8f">
  <xsd:schema xmlns:xsd="http://www.w3.org/2001/XMLSchema" xmlns:xs="http://www.w3.org/2001/XMLSchema" xmlns:p="http://schemas.microsoft.com/office/2006/metadata/properties" xmlns:ns2="d88a5585-8329-475e-b2d5-3ecaed923975" xmlns:ns3="8e4d829d-fbfb-4b2f-b3ff-512c8664d3e8" targetNamespace="http://schemas.microsoft.com/office/2006/metadata/properties" ma:root="true" ma:fieldsID="e0a59fbd4270c0c6ec630c1f4ef5d4ae" ns2:_="" ns3:_="">
    <xsd:import namespace="d88a5585-8329-475e-b2d5-3ecaed923975"/>
    <xsd:import namespace="8e4d829d-fbfb-4b2f-b3ff-512c8664d3e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Not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ie8f5300a76e4615ac8677561665fe8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8a5585-8329-475e-b2d5-3ecaed9239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Notes" ma:index="14" nillable="true" ma:displayName="Notes" ma:format="Dropdown" ma:internalName="Notes">
      <xsd:simpleType>
        <xsd:restriction base="dms:Text">
          <xsd:maxLength value="255"/>
        </xsd:restrictio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8e407dca-7e10-41d8-9780-494ed3966f68"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ie8f5300a76e4615ac8677561665fe8e" ma:index="24" nillable="true" ma:taxonomy="true" ma:internalName="ie8f5300a76e4615ac8677561665fe8e" ma:taxonomyFieldName="Metadata" ma:displayName="Metadata" ma:default="" ma:fieldId="{2e8f5300-a76e-4615-ac86-77561665fe8e}" ma:sspId="8e407dca-7e10-41d8-9780-494ed3966f68" ma:termSetId="548a93fa-6488-4950-9383-a5b0d9980914" ma:anchorId="00000000-0000-0000-0000-000000000000" ma:open="false" ma:isKeyword="false">
      <xsd:complexType>
        <xsd:sequence>
          <xsd:element ref="pc:Terms" minOccurs="0" maxOccurs="1"/>
        </xsd:sequence>
      </xsd:complex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e4d829d-fbfb-4b2f-b3ff-512c8664d3e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101382a6-fd2a-4255-8c6f-25838e23e578}" ma:internalName="TaxCatchAll" ma:showField="CatchAllData" ma:web="8e4d829d-fbfb-4b2f-b3ff-512c8664d3e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e4d829d-fbfb-4b2f-b3ff-512c8664d3e8" xsi:nil="true"/>
    <Notes xmlns="d88a5585-8329-475e-b2d5-3ecaed923975" xsi:nil="true"/>
    <ie8f5300a76e4615ac8677561665fe8e xmlns="d88a5585-8329-475e-b2d5-3ecaed923975">
      <Terms xmlns="http://schemas.microsoft.com/office/infopath/2007/PartnerControls"/>
    </ie8f5300a76e4615ac8677561665fe8e>
    <lcf76f155ced4ddcb4097134ff3c332f xmlns="d88a5585-8329-475e-b2d5-3ecaed92397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6976CCB-5C16-456A-9A89-C3E9C2B4DEED}"/>
</file>

<file path=customXml/itemProps2.xml><?xml version="1.0" encoding="utf-8"?>
<ds:datastoreItem xmlns:ds="http://schemas.openxmlformats.org/officeDocument/2006/customXml" ds:itemID="{223D3579-4CFE-498B-8550-790A2488D4E9}"/>
</file>

<file path=customXml/itemProps3.xml><?xml version="1.0" encoding="utf-8"?>
<ds:datastoreItem xmlns:ds="http://schemas.openxmlformats.org/officeDocument/2006/customXml" ds:itemID="{219373B0-C9DC-400B-8813-097E81BF73B9}"/>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0x010100E199A4039A44494392F3C6644174EFD4</vt:lpwstr>
  </property>
</Properties>
</file>