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CenturyGothic-bold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CenturyGothic-bold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2dcecf1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2dcecf1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disperse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(n: dispersal): to scatter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essential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necessary, needed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(n: location): to find the position or place of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mutual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done by each for the other; having the same relationship toward each other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slurp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noisily suck food or drink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species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group of living things that can mate with one another but not with those of other groups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scatter or send out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move or carry from one place to another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eda94a01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1eda94a01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disperse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milkweed seed pod dries and pops open at the end of the summer. When it does, the wind picks up the seeds and disperses them all over.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were going to disperse seeds over a large area, how might you do it?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https://www.britannica.com/topic/milkweed-floss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065f524b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065f524b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essential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(adjective)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toothbrush is essential for healthy teeth. We can’t have healthy teeth without brushing them.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why pollination is essential.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https://dienamics.com.au/blog/toothbrush-overview-design-process/, http://pollinatorpartners.ksdot.org/WhatIsPollination.html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fb5f1506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fb5f1506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locate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map helps people locate community gardens. People can figure out where the gardens are by using the map.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you locate a library in your neighborhood? What tools would you use?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https://thetrustees.org/wp-content/uploads/2020/07/boston-community-gardens-map.pdf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fb5f1506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fb5f1506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mutual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(adjective)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Pen pals have a mutual agreement to write letters to each other and develop a long distance friendship. They both benefit from this mutual agreement. </a:t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pollination a mutual relationship for both plants and pollinators?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https://www.cbsnews.com/video/student-pen-pals-help-senior-citizens-cope-with-coronavirus-isolation/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fb5f15069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fb5f15069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slurp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 ever been told not to slurp? It is sometimes considered rude to make a loud noise while sipping a drink.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a person slurping with a straw like an insect slurping 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 proboscis?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https://www.nytimes.com/wirecutter/reviews/best-reusable-straws/, http://the-butterfly675.blogspot.com/2008/06/the-butterfly-proboscis.html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fb5f15069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fb5f1506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species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(noun)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 these insects are beetles, but they are each from a different species, a different kind of beetle.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 that this noun ends in -ies. This is how we say both the singular and plural noun: one species, many 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species.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your partner, see how many different species of animals or species of plants you can name. How do you know that each one is a different species?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https://www.sciencenewsforstudents.org/article/scientists-say-species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fb5f15069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fb5f15069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latin typeface="Calibri"/>
                <a:ea typeface="Calibri"/>
                <a:cs typeface="Calibri"/>
                <a:sym typeface="Calibri"/>
              </a:rPr>
              <a:t>“Spread” is a synonym of “disperse” and “scatter.”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Miss Rumphius</a:t>
            </a:r>
            <a:r>
              <a:rPr i="1" lang="en" sz="1200">
                <a:latin typeface="Calibri"/>
                <a:ea typeface="Calibri"/>
                <a:cs typeface="Calibri"/>
                <a:sym typeface="Calibri"/>
              </a:rPr>
              <a:t> is a book about a person who walks all around her community spreading flower seeds to make the world more beautiful. </a:t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(Note that </a:t>
            </a:r>
            <a:r>
              <a:rPr i="1" lang="en" sz="1200">
                <a:latin typeface="Calibri"/>
                <a:ea typeface="Calibri"/>
                <a:cs typeface="Calibri"/>
                <a:sym typeface="Calibri"/>
              </a:rPr>
              <a:t>Miss Rumphius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is by Barbara Cooney, the author/illustrator of </a:t>
            </a:r>
            <a:r>
              <a:rPr i="1" lang="en" sz="1200">
                <a:latin typeface="Calibri"/>
                <a:ea typeface="Calibri"/>
                <a:cs typeface="Calibri"/>
                <a:sym typeface="Calibri"/>
              </a:rPr>
              <a:t>Roxaboxen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, which children may know from Kindergarten.)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latin typeface="Calibri"/>
                <a:ea typeface="Calibri"/>
                <a:cs typeface="Calibri"/>
                <a:sym typeface="Calibri"/>
              </a:rPr>
              <a:t>What other meanings of the word “spread” do you know?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[to lay, such as butter on toast; a bedcover; a layout of food]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latin typeface="Calibri"/>
                <a:ea typeface="Calibri"/>
                <a:cs typeface="Calibri"/>
                <a:sym typeface="Calibri"/>
              </a:rPr>
              <a:t>Now use the word in a sentence with this meaning: What kinds of seeds would you like to spread around our community or in gardens around our community? </a:t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 from the book </a:t>
            </a:r>
            <a:r>
              <a:rPr i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 Rumphius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Barbara Cooney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fb5f15069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fb5f15069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latin typeface="Calibri"/>
                <a:ea typeface="Calibri"/>
                <a:cs typeface="Calibri"/>
                <a:sym typeface="Calibri"/>
              </a:rPr>
              <a:t>Here is a kind of silly image to illustrate “transfer”: goldfish transferring from one bowl to another. That does not really happen, but it’s a good illustration!</a:t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your partner, describe how pollination involves the action of transferring.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https://www.fastweb.com/college-search/articles/is-it-worth-it-6-reasons-to-transfer, https://pixabay.com/vectors/flowers-pollination-pollen-transfer-5617774/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61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Weekly Words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4, Week 5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disperse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265500" y="31431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scatter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9300" y="423325"/>
            <a:ext cx="2656525" cy="39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essential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265500" y="3276450"/>
            <a:ext cx="4045200" cy="1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ecessary, needed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850" y="418925"/>
            <a:ext cx="292417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5850" y="2186725"/>
            <a:ext cx="2924175" cy="1938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locate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6"/>
          <p:cNvSpPr txBox="1"/>
          <p:nvPr>
            <p:ph idx="1" type="subTitle"/>
          </p:nvPr>
        </p:nvSpPr>
        <p:spPr>
          <a:xfrm>
            <a:off x="512100" y="3143125"/>
            <a:ext cx="3552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find the position or place of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125" y="392250"/>
            <a:ext cx="4045199" cy="419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mutual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265500" y="31431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done by each for the other; having the same relationship toward each other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0" l="1765" r="64087" t="0"/>
          <a:stretch/>
        </p:blipFill>
        <p:spPr>
          <a:xfrm>
            <a:off x="4952050" y="873425"/>
            <a:ext cx="1803925" cy="295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65852" r="0" t="0"/>
          <a:stretch/>
        </p:blipFill>
        <p:spPr>
          <a:xfrm>
            <a:off x="7030775" y="873425"/>
            <a:ext cx="1803925" cy="295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slurp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265500" y="31431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noisily suck food or drink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0" l="16819" r="0" t="0"/>
          <a:stretch/>
        </p:blipFill>
        <p:spPr>
          <a:xfrm>
            <a:off x="4797200" y="226525"/>
            <a:ext cx="2838250" cy="22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1375" y="1600525"/>
            <a:ext cx="2120125" cy="315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species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 txBox="1"/>
          <p:nvPr>
            <p:ph idx="1" type="subTitle"/>
          </p:nvPr>
        </p:nvSpPr>
        <p:spPr>
          <a:xfrm>
            <a:off x="265500" y="31431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group of living things that can mate with one another but not with those of other groups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0" l="7376" r="5734" t="0"/>
          <a:stretch/>
        </p:blipFill>
        <p:spPr>
          <a:xfrm>
            <a:off x="4863825" y="1089450"/>
            <a:ext cx="4045199" cy="2490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spread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0"/>
          <p:cNvSpPr txBox="1"/>
          <p:nvPr>
            <p:ph idx="1" type="subTitle"/>
          </p:nvPr>
        </p:nvSpPr>
        <p:spPr>
          <a:xfrm>
            <a:off x="265500" y="2895925"/>
            <a:ext cx="4045200" cy="1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scatter or send out</a:t>
            </a:r>
            <a:endParaRPr sz="18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6980750" y="2878425"/>
            <a:ext cx="1322400" cy="1063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725" y="1089450"/>
            <a:ext cx="4222976" cy="2573625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transfer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21"/>
          <p:cNvSpPr txBox="1"/>
          <p:nvPr>
            <p:ph idx="1" type="subTitle"/>
          </p:nvPr>
        </p:nvSpPr>
        <p:spPr>
          <a:xfrm>
            <a:off x="265500" y="2895925"/>
            <a:ext cx="4045200" cy="1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move or carry from one place to another</a:t>
            </a:r>
            <a:endParaRPr sz="18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6980750" y="2878425"/>
            <a:ext cx="1322400" cy="1063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288" y="307225"/>
            <a:ext cx="2931300" cy="21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301" y="2672163"/>
            <a:ext cx="3567275" cy="19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37DCB0-7EDC-4D7E-9ED2-F4071CD5EF18}"/>
</file>

<file path=customXml/itemProps2.xml><?xml version="1.0" encoding="utf-8"?>
<ds:datastoreItem xmlns:ds="http://schemas.openxmlformats.org/officeDocument/2006/customXml" ds:itemID="{3365972C-A408-4460-A295-EFF55F6AA188}"/>
</file>

<file path=customXml/itemProps3.xml><?xml version="1.0" encoding="utf-8"?>
<ds:datastoreItem xmlns:ds="http://schemas.openxmlformats.org/officeDocument/2006/customXml" ds:itemID="{66C0495C-B1AE-4AF5-8D90-5CE6799554F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