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Century Gothic"/>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84CFAA-A349-422F-90FF-9EC7E30E241A}">
  <a:tblStyle styleId="{AC84CFAA-A349-422F-90FF-9EC7E30E241A}"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6" Type="http://schemas.openxmlformats.org/officeDocument/2006/relationships/font" Target="fonts/CenturyGothic-italic.fnt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font" Target="fonts/Roboto-bold.fntdata"/><Relationship Id="rId3" Type="http://schemas.openxmlformats.org/officeDocument/2006/relationships/tableStyles" Target="tableStyles.xml"/><Relationship Id="rId25" Type="http://schemas.openxmlformats.org/officeDocument/2006/relationships/font" Target="fonts/CenturyGothic-bold.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font" Target="fonts/Roboto-regular.fntdata"/><Relationship Id="rId2" Type="http://schemas.openxmlformats.org/officeDocument/2006/relationships/presProps" Target="presProps.xml"/><Relationship Id="rId16" Type="http://schemas.openxmlformats.org/officeDocument/2006/relationships/slide" Target="slides/slide11.xml"/><Relationship Id="rId29" Type="http://schemas.openxmlformats.org/officeDocument/2006/relationships/customXml" Target="../customXml/item2.xml"/><Relationship Id="rId24" Type="http://schemas.openxmlformats.org/officeDocument/2006/relationships/font" Target="fonts/CenturyGothic-regular.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font" Target="fonts/Roboto-boldItalic.fntdata"/><Relationship Id="rId5" Type="http://schemas.openxmlformats.org/officeDocument/2006/relationships/notesMaster" Target="notesMasters/notesMaster1.xml"/><Relationship Id="rId15" Type="http://schemas.openxmlformats.org/officeDocument/2006/relationships/slide" Target="slides/slide10.xml"/><Relationship Id="rId28"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font" Target="fonts/Roboto-italic.fntdata"/><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CenturyGothic-boldItalic.fntdata"/><Relationship Id="rId14" Type="http://schemas.openxmlformats.org/officeDocument/2006/relationships/slide" Target="slides/slide9.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9ae9e89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9ae9e89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6820caad8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6820caad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6820caad8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6820caad8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6820caad8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6820caad8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6820caad8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6820caad8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6820caad8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6820caad8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6820caad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6820caad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6820caad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6820caad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6820caad8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6820caad8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6820caad8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6820caad8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6820caad8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6820caad8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6820caad8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6820caad8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6820caad8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6820caad8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6820caad8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6820caad8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18.jpg"/><Relationship Id="rId5"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9.jpg"/><Relationship Id="rId5" Type="http://schemas.openxmlformats.org/officeDocument/2006/relationships/image" Target="../media/image1.jpg"/><Relationship Id="rId6"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1.jpg"/><Relationship Id="rId4" Type="http://schemas.openxmlformats.org/officeDocument/2006/relationships/image" Target="../media/image5.jpg"/><Relationship Id="rId5" Type="http://schemas.openxmlformats.org/officeDocument/2006/relationships/image" Target="../media/image24.jpg"/><Relationship Id="rId6"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3.jpg"/><Relationship Id="rId5"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886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“Bees are Not the Only Pollinators that Buzz”</a:t>
            </a:r>
            <a:endParaRPr/>
          </a:p>
        </p:txBody>
      </p:sp>
      <p:sp>
        <p:nvSpPr>
          <p:cNvPr id="55" name="Google Shape;55;p13"/>
          <p:cNvSpPr txBox="1"/>
          <p:nvPr>
            <p:ph idx="1" type="subTitle"/>
          </p:nvPr>
        </p:nvSpPr>
        <p:spPr>
          <a:xfrm>
            <a:off x="311700" y="30392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Text Talk Week 4, Day 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2"/>
          <p:cNvSpPr txBox="1"/>
          <p:nvPr/>
        </p:nvSpPr>
        <p:spPr>
          <a:xfrm>
            <a:off x="185800" y="301925"/>
            <a:ext cx="8904300" cy="1046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800">
                <a:solidFill>
                  <a:srgbClr val="404040"/>
                </a:solidFill>
                <a:highlight>
                  <a:srgbClr val="FFFFFF"/>
                </a:highlight>
                <a:latin typeface="Century Gothic"/>
                <a:ea typeface="Century Gothic"/>
                <a:cs typeface="Century Gothic"/>
                <a:sym typeface="Century Gothic"/>
              </a:rPr>
              <a:t>In North America, hummingbirds mostly pollinate wildflowers. These plants are part of a healthy </a:t>
            </a:r>
            <a:r>
              <a:rPr b="1" lang="en" sz="1800">
                <a:solidFill>
                  <a:srgbClr val="404040"/>
                </a:solidFill>
                <a:highlight>
                  <a:srgbClr val="FFFFFF"/>
                </a:highlight>
                <a:latin typeface="Century Gothic"/>
                <a:ea typeface="Century Gothic"/>
                <a:cs typeface="Century Gothic"/>
                <a:sym typeface="Century Gothic"/>
              </a:rPr>
              <a:t>ecosystem</a:t>
            </a:r>
            <a:r>
              <a:rPr lang="en" sz="1800">
                <a:solidFill>
                  <a:srgbClr val="404040"/>
                </a:solidFill>
                <a:highlight>
                  <a:srgbClr val="FFFFFF"/>
                </a:highlight>
                <a:latin typeface="Century Gothic"/>
                <a:ea typeface="Century Gothic"/>
                <a:cs typeface="Century Gothic"/>
                <a:sym typeface="Century Gothic"/>
              </a:rPr>
              <a:t>. They also make our world more beautiful. </a:t>
            </a:r>
            <a:endParaRPr sz="1800"/>
          </a:p>
        </p:txBody>
      </p:sp>
      <p:sp>
        <p:nvSpPr>
          <p:cNvPr id="137" name="Google Shape;137;p22"/>
          <p:cNvSpPr txBox="1"/>
          <p:nvPr/>
        </p:nvSpPr>
        <p:spPr>
          <a:xfrm>
            <a:off x="6232575" y="2447750"/>
            <a:ext cx="2793000" cy="2404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900"/>
              </a:spcAft>
              <a:buClr>
                <a:schemeClr val="dk1"/>
              </a:buClr>
              <a:buSzPts val="1100"/>
              <a:buFont typeface="Arial"/>
              <a:buNone/>
            </a:pPr>
            <a:r>
              <a:rPr lang="en" sz="1800">
                <a:solidFill>
                  <a:srgbClr val="2A2A2A"/>
                </a:solidFill>
                <a:highlight>
                  <a:srgbClr val="FFFFFF"/>
                </a:highlight>
                <a:latin typeface="Century Gothic"/>
                <a:ea typeface="Century Gothic"/>
                <a:cs typeface="Century Gothic"/>
                <a:sym typeface="Century Gothic"/>
              </a:rPr>
              <a:t>The kinds of flowers hummingbirds feed on produce nectar that is especially tasty to hummingbirds.     </a:t>
            </a:r>
            <a:endParaRPr sz="1800"/>
          </a:p>
        </p:txBody>
      </p:sp>
      <p:pic>
        <p:nvPicPr>
          <p:cNvPr id="138" name="Google Shape;138;p22"/>
          <p:cNvPicPr preferRelativeResize="0"/>
          <p:nvPr/>
        </p:nvPicPr>
        <p:blipFill>
          <a:blip r:embed="rId3">
            <a:alphaModFix/>
          </a:blip>
          <a:stretch>
            <a:fillRect/>
          </a:stretch>
        </p:blipFill>
        <p:spPr>
          <a:xfrm>
            <a:off x="696575" y="1348025"/>
            <a:ext cx="5176975" cy="3478075"/>
          </a:xfrm>
          <a:prstGeom prst="rect">
            <a:avLst/>
          </a:prstGeom>
          <a:noFill/>
          <a:ln>
            <a:noFill/>
          </a:ln>
        </p:spPr>
      </p:pic>
      <p:sp>
        <p:nvSpPr>
          <p:cNvPr id="139" name="Google Shape;139;p22"/>
          <p:cNvSpPr txBox="1"/>
          <p:nvPr/>
        </p:nvSpPr>
        <p:spPr>
          <a:xfrm>
            <a:off x="144600" y="100500"/>
            <a:ext cx="6398700" cy="7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a:t>
            </a:r>
            <a:r>
              <a:rPr lang="en" sz="1200">
                <a:solidFill>
                  <a:srgbClr val="000000"/>
                </a:solidFill>
                <a:latin typeface="Calibri"/>
                <a:ea typeface="Calibri"/>
                <a:cs typeface="Calibri"/>
                <a:sym typeface="Calibri"/>
              </a:rPr>
              <a:t>lide </a:t>
            </a:r>
            <a:r>
              <a:rPr lang="en" sz="1200">
                <a:latin typeface="Calibri"/>
                <a:ea typeface="Calibri"/>
                <a:cs typeface="Calibri"/>
                <a:sym typeface="Calibri"/>
              </a:rPr>
              <a:t>9</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nvSpPr>
        <p:spPr>
          <a:xfrm>
            <a:off x="248000" y="503675"/>
            <a:ext cx="4561200" cy="37413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800">
                <a:solidFill>
                  <a:schemeClr val="dk1"/>
                </a:solidFill>
                <a:latin typeface="Century Gothic"/>
                <a:ea typeface="Century Gothic"/>
                <a:cs typeface="Century Gothic"/>
                <a:sym typeface="Century Gothic"/>
              </a:rPr>
              <a:t>People like having hummingbirds around. They are fun to watch and listen to as they fly. They are beautiful. And they are pollinators. One way to lure hummingbirds to an area is to plant flowers that attract them in gardens. Another way to lure hummingbirds is to hang hummingbird feeders and fill them with sweet syrup. </a:t>
            </a:r>
            <a:endParaRPr sz="1800"/>
          </a:p>
        </p:txBody>
      </p:sp>
      <p:sp>
        <p:nvSpPr>
          <p:cNvPr id="145" name="Google Shape;145;p23"/>
          <p:cNvSpPr txBox="1"/>
          <p:nvPr/>
        </p:nvSpPr>
        <p:spPr>
          <a:xfrm>
            <a:off x="2641850" y="4329075"/>
            <a:ext cx="6375900" cy="755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Why might a hummingbird feeder be designed like this? </a:t>
            </a:r>
            <a:endParaRPr sz="1800"/>
          </a:p>
        </p:txBody>
      </p:sp>
      <p:pic>
        <p:nvPicPr>
          <p:cNvPr id="146" name="Google Shape;146;p23"/>
          <p:cNvPicPr preferRelativeResize="0"/>
          <p:nvPr/>
        </p:nvPicPr>
        <p:blipFill>
          <a:blip r:embed="rId3">
            <a:alphaModFix/>
          </a:blip>
          <a:stretch>
            <a:fillRect/>
          </a:stretch>
        </p:blipFill>
        <p:spPr>
          <a:xfrm>
            <a:off x="5070450" y="379575"/>
            <a:ext cx="3741300" cy="3741300"/>
          </a:xfrm>
          <a:prstGeom prst="rect">
            <a:avLst/>
          </a:prstGeom>
          <a:noFill/>
          <a:ln>
            <a:noFill/>
          </a:ln>
        </p:spPr>
      </p:pic>
      <p:sp>
        <p:nvSpPr>
          <p:cNvPr id="147" name="Google Shape;147;p23"/>
          <p:cNvSpPr txBox="1"/>
          <p:nvPr/>
        </p:nvSpPr>
        <p:spPr>
          <a:xfrm>
            <a:off x="144600" y="100500"/>
            <a:ext cx="6398700" cy="7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a:t>
            </a:r>
            <a:r>
              <a:rPr lang="en" sz="1200">
                <a:solidFill>
                  <a:srgbClr val="000000"/>
                </a:solidFill>
                <a:latin typeface="Calibri"/>
                <a:ea typeface="Calibri"/>
                <a:cs typeface="Calibri"/>
                <a:sym typeface="Calibri"/>
              </a:rPr>
              <a:t>lide </a:t>
            </a:r>
            <a:r>
              <a:rPr lang="en" sz="1200">
                <a:latin typeface="Calibri"/>
                <a:ea typeface="Calibri"/>
                <a:cs typeface="Calibri"/>
                <a:sym typeface="Calibri"/>
              </a:rPr>
              <a:t>10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nvSpPr>
        <p:spPr>
          <a:xfrm>
            <a:off x="152400" y="552825"/>
            <a:ext cx="2672700" cy="6147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800">
                <a:solidFill>
                  <a:schemeClr val="dk1"/>
                </a:solidFill>
                <a:latin typeface="Century Gothic"/>
                <a:ea typeface="Century Gothic"/>
                <a:cs typeface="Century Gothic"/>
                <a:sym typeface="Century Gothic"/>
              </a:rPr>
              <a:t>Hummingbird Facts</a:t>
            </a:r>
            <a:endParaRPr sz="1800"/>
          </a:p>
        </p:txBody>
      </p:sp>
      <p:sp>
        <p:nvSpPr>
          <p:cNvPr id="153" name="Google Shape;153;p24"/>
          <p:cNvSpPr txBox="1"/>
          <p:nvPr/>
        </p:nvSpPr>
        <p:spPr>
          <a:xfrm>
            <a:off x="3407900" y="1349675"/>
            <a:ext cx="6478500" cy="7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54" name="Google Shape;154;p24"/>
          <p:cNvPicPr preferRelativeResize="0"/>
          <p:nvPr/>
        </p:nvPicPr>
        <p:blipFill>
          <a:blip r:embed="rId3">
            <a:alphaModFix/>
          </a:blip>
          <a:stretch>
            <a:fillRect/>
          </a:stretch>
        </p:blipFill>
        <p:spPr>
          <a:xfrm>
            <a:off x="3594350" y="242475"/>
            <a:ext cx="1937300" cy="1441065"/>
          </a:xfrm>
          <a:prstGeom prst="rect">
            <a:avLst/>
          </a:prstGeom>
          <a:noFill/>
          <a:ln>
            <a:noFill/>
          </a:ln>
        </p:spPr>
      </p:pic>
      <p:pic>
        <p:nvPicPr>
          <p:cNvPr id="155" name="Google Shape;155;p24"/>
          <p:cNvPicPr preferRelativeResize="0"/>
          <p:nvPr/>
        </p:nvPicPr>
        <p:blipFill>
          <a:blip r:embed="rId4">
            <a:alphaModFix/>
          </a:blip>
          <a:stretch>
            <a:fillRect/>
          </a:stretch>
        </p:blipFill>
        <p:spPr>
          <a:xfrm>
            <a:off x="6293225" y="1864248"/>
            <a:ext cx="2064250" cy="1420977"/>
          </a:xfrm>
          <a:prstGeom prst="rect">
            <a:avLst/>
          </a:prstGeom>
          <a:noFill/>
          <a:ln>
            <a:noFill/>
          </a:ln>
        </p:spPr>
      </p:pic>
      <p:pic>
        <p:nvPicPr>
          <p:cNvPr id="156" name="Google Shape;156;p24"/>
          <p:cNvPicPr preferRelativeResize="0"/>
          <p:nvPr/>
        </p:nvPicPr>
        <p:blipFill>
          <a:blip r:embed="rId5">
            <a:alphaModFix/>
          </a:blip>
          <a:stretch>
            <a:fillRect/>
          </a:stretch>
        </p:blipFill>
        <p:spPr>
          <a:xfrm>
            <a:off x="3467400" y="3529625"/>
            <a:ext cx="2064256" cy="1390000"/>
          </a:xfrm>
          <a:prstGeom prst="rect">
            <a:avLst/>
          </a:prstGeom>
          <a:noFill/>
          <a:ln>
            <a:noFill/>
          </a:ln>
        </p:spPr>
      </p:pic>
      <p:graphicFrame>
        <p:nvGraphicFramePr>
          <p:cNvPr id="157" name="Google Shape;157;p24"/>
          <p:cNvGraphicFramePr/>
          <p:nvPr/>
        </p:nvGraphicFramePr>
        <p:xfrm>
          <a:off x="3053938" y="125225"/>
          <a:ext cx="3000000" cy="3000000"/>
        </p:xfrm>
        <a:graphic>
          <a:graphicData uri="http://schemas.openxmlformats.org/drawingml/2006/table">
            <a:tbl>
              <a:tblPr>
                <a:noFill/>
                <a:tableStyleId>{AC84CFAA-A349-422F-90FF-9EC7E30E241A}</a:tableStyleId>
              </a:tblPr>
              <a:tblGrid>
                <a:gridCol w="2899000"/>
                <a:gridCol w="2899025"/>
              </a:tblGrid>
              <a:tr h="1587500">
                <a:tc>
                  <a:txBody>
                    <a:bodyPr/>
                    <a:lstStyle/>
                    <a:p>
                      <a:pPr indent="0" lvl="0" marL="0" rtl="0" algn="l">
                        <a:spcBef>
                          <a:spcPts val="0"/>
                        </a:spcBef>
                        <a:spcAft>
                          <a:spcPts val="0"/>
                        </a:spcAft>
                        <a:buNone/>
                      </a:pPr>
                      <a:r>
                        <a:t/>
                      </a:r>
                      <a:endParaRPr sz="1000">
                        <a:latin typeface="Calibri"/>
                        <a:ea typeface="Calibri"/>
                        <a:cs typeface="Calibri"/>
                        <a:sym typeface="Calibri"/>
                      </a:endParaRPr>
                    </a:p>
                  </a:txBody>
                  <a:tcPr marT="63500" marB="63500" marR="63500" marL="63500">
                    <a:lnR cap="flat" cmpd="sng" w="12700">
                      <a:solidFill>
                        <a:srgbClr val="FFFFFF"/>
                      </a:solidFill>
                      <a:prstDash val="solid"/>
                      <a:round/>
                      <a:headEnd len="sm" w="sm" type="none"/>
                      <a:tailEnd len="sm" w="sm" type="none"/>
                    </a:lnR>
                  </a:tcPr>
                </a:tc>
                <a:tc>
                  <a:txBody>
                    <a:bodyPr/>
                    <a:lstStyle/>
                    <a:p>
                      <a:pPr indent="0" lvl="0" marL="0" rtl="0" algn="l">
                        <a:spcBef>
                          <a:spcPts val="0"/>
                        </a:spcBef>
                        <a:spcAft>
                          <a:spcPts val="0"/>
                        </a:spcAft>
                        <a:buNone/>
                      </a:pPr>
                      <a:r>
                        <a:t/>
                      </a:r>
                      <a:endParaRPr sz="1200">
                        <a:solidFill>
                          <a:srgbClr val="666666"/>
                        </a:solidFill>
                        <a:latin typeface="Calibri"/>
                        <a:ea typeface="Calibri"/>
                        <a:cs typeface="Calibri"/>
                        <a:sym typeface="Calibri"/>
                      </a:endParaRPr>
                    </a:p>
                    <a:p>
                      <a:pPr indent="0" lvl="0" marL="0" rtl="0" algn="l">
                        <a:spcBef>
                          <a:spcPts val="800"/>
                        </a:spcBef>
                        <a:spcAft>
                          <a:spcPts val="0"/>
                        </a:spcAft>
                        <a:buNone/>
                      </a:pPr>
                      <a:r>
                        <a:rPr lang="en" sz="1600">
                          <a:solidFill>
                            <a:srgbClr val="666666"/>
                          </a:solidFill>
                          <a:latin typeface="Calibri"/>
                          <a:ea typeface="Calibri"/>
                          <a:cs typeface="Calibri"/>
                          <a:sym typeface="Calibri"/>
                        </a:rPr>
                        <a:t>Hummingbirds lap up nectar with their tongues. They can lick 10-15 times per second while feeding.</a:t>
                      </a:r>
                      <a:endParaRPr sz="1600">
                        <a:latin typeface="Calibri"/>
                        <a:ea typeface="Calibri"/>
                        <a:cs typeface="Calibri"/>
                        <a:sym typeface="Calibri"/>
                      </a:endParaRPr>
                    </a:p>
                    <a:p>
                      <a:pPr indent="0" lvl="0" marL="0" rtl="0" algn="l">
                        <a:spcBef>
                          <a:spcPts val="800"/>
                        </a:spcBef>
                        <a:spcAft>
                          <a:spcPts val="800"/>
                        </a:spcAft>
                        <a:buNone/>
                      </a:pPr>
                      <a:r>
                        <a:t/>
                      </a:r>
                      <a:endParaRPr b="1">
                        <a:solidFill>
                          <a:srgbClr val="0000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tcPr>
                </a:tc>
              </a:tr>
              <a:tr h="1587500">
                <a:tc>
                  <a:txBody>
                    <a:bodyPr/>
                    <a:lstStyle/>
                    <a:p>
                      <a:pPr indent="0" lvl="0" marL="0" rtl="0" algn="l">
                        <a:spcBef>
                          <a:spcPts val="0"/>
                        </a:spcBef>
                        <a:spcAft>
                          <a:spcPts val="0"/>
                        </a:spcAft>
                        <a:buNone/>
                      </a:pPr>
                      <a:r>
                        <a:t/>
                      </a:r>
                      <a:endParaRPr sz="1200">
                        <a:solidFill>
                          <a:srgbClr val="666666"/>
                        </a:solidFill>
                        <a:latin typeface="Calibri"/>
                        <a:ea typeface="Calibri"/>
                        <a:cs typeface="Calibri"/>
                        <a:sym typeface="Calibri"/>
                      </a:endParaRPr>
                    </a:p>
                    <a:p>
                      <a:pPr indent="0" lvl="0" marL="0" rtl="0" algn="l">
                        <a:spcBef>
                          <a:spcPts val="0"/>
                        </a:spcBef>
                        <a:spcAft>
                          <a:spcPts val="0"/>
                        </a:spcAft>
                        <a:buNone/>
                      </a:pPr>
                      <a:r>
                        <a:rPr lang="en" sz="1600">
                          <a:solidFill>
                            <a:srgbClr val="666666"/>
                          </a:solidFill>
                          <a:latin typeface="Calibri"/>
                          <a:ea typeface="Calibri"/>
                          <a:cs typeface="Calibri"/>
                          <a:sym typeface="Calibri"/>
                        </a:rPr>
                        <a:t>A hummingbird’s heart can beat 12 times faster than a human’s heart. But when the hummingbird sleeps, it slows its heart down to save energy. </a:t>
                      </a:r>
                      <a:endParaRPr sz="16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a:txBody>
                  <a:tcPr marT="63500" marB="63500" marR="63500" marL="63500">
                    <a:lnR cap="flat" cmpd="sng" w="12700">
                      <a:solidFill>
                        <a:srgbClr val="FFFFFF"/>
                      </a:solidFill>
                      <a:prstDash val="solid"/>
                      <a:round/>
                      <a:headEnd len="sm" w="sm" type="none"/>
                      <a:tailEnd len="sm" w="sm" type="none"/>
                    </a:lnR>
                  </a:tcPr>
                </a:tc>
                <a:tc>
                  <a:txBody>
                    <a:bodyPr/>
                    <a:lstStyle/>
                    <a:p>
                      <a:pPr indent="0" lvl="0" marL="0" rtl="0" algn="l">
                        <a:spcBef>
                          <a:spcPts val="0"/>
                        </a:spcBef>
                        <a:spcAft>
                          <a:spcPts val="0"/>
                        </a:spcAft>
                        <a:buNone/>
                      </a:pPr>
                      <a:r>
                        <a:t/>
                      </a:r>
                      <a:endParaRPr sz="1000">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tcPr>
                </a:tc>
              </a:tr>
              <a:tr h="1578500">
                <a:tc>
                  <a:txBody>
                    <a:bodyPr/>
                    <a:lstStyle/>
                    <a:p>
                      <a:pPr indent="0" lvl="0" marL="0" rtl="0" algn="ctr">
                        <a:spcBef>
                          <a:spcPts val="0"/>
                        </a:spcBef>
                        <a:spcAft>
                          <a:spcPts val="0"/>
                        </a:spcAft>
                        <a:buNone/>
                      </a:pPr>
                      <a:r>
                        <a:t/>
                      </a:r>
                      <a:endParaRPr b="1" sz="1350">
                        <a:solidFill>
                          <a:srgbClr val="1A5D73"/>
                        </a:solidFill>
                        <a:latin typeface="Roboto"/>
                        <a:ea typeface="Roboto"/>
                        <a:cs typeface="Roboto"/>
                        <a:sym typeface="Roboto"/>
                      </a:endParaRPr>
                    </a:p>
                  </a:txBody>
                  <a:tcPr marT="63500" marB="63500" marR="63500" marL="63500">
                    <a:lnR cap="flat" cmpd="sng" w="12700">
                      <a:solidFill>
                        <a:srgbClr val="FFFFFF"/>
                      </a:solidFill>
                      <a:prstDash val="solid"/>
                      <a:round/>
                      <a:headEnd len="sm" w="sm" type="none"/>
                      <a:tailEnd len="sm" w="sm" type="none"/>
                    </a:lnR>
                  </a:tcPr>
                </a:tc>
                <a:tc>
                  <a:txBody>
                    <a:bodyPr/>
                    <a:lstStyle/>
                    <a:p>
                      <a:pPr indent="0" lvl="0" marL="0" rtl="0" algn="l">
                        <a:spcBef>
                          <a:spcPts val="0"/>
                        </a:spcBef>
                        <a:spcAft>
                          <a:spcPts val="0"/>
                        </a:spcAft>
                        <a:buNone/>
                      </a:pPr>
                      <a:r>
                        <a:rPr lang="en" sz="1600">
                          <a:solidFill>
                            <a:srgbClr val="666666"/>
                          </a:solidFill>
                          <a:latin typeface="Calibri"/>
                          <a:ea typeface="Calibri"/>
                          <a:cs typeface="Calibri"/>
                          <a:sym typeface="Calibri"/>
                        </a:rPr>
                        <a:t>The bee hummingbird is the smallest bird in the world. It is only a little over two inches long. </a:t>
                      </a:r>
                      <a:endParaRPr sz="1600">
                        <a:solidFill>
                          <a:srgbClr val="666666"/>
                        </a:solidFill>
                        <a:latin typeface="Calibri"/>
                        <a:ea typeface="Calibri"/>
                        <a:cs typeface="Calibri"/>
                        <a:sym typeface="Calibri"/>
                      </a:endParaRPr>
                    </a:p>
                    <a:p>
                      <a:pPr indent="0" lvl="0" marL="0" rtl="0" algn="l">
                        <a:spcBef>
                          <a:spcPts val="0"/>
                        </a:spcBef>
                        <a:spcAft>
                          <a:spcPts val="0"/>
                        </a:spcAft>
                        <a:buNone/>
                      </a:pPr>
                      <a:r>
                        <a:t/>
                      </a:r>
                      <a:endParaRPr sz="1600">
                        <a:solidFill>
                          <a:srgbClr val="666666"/>
                        </a:solidFill>
                        <a:latin typeface="Calibri"/>
                        <a:ea typeface="Calibri"/>
                        <a:cs typeface="Calibri"/>
                        <a:sym typeface="Calibri"/>
                      </a:endParaRPr>
                    </a:p>
                    <a:p>
                      <a:pPr indent="0" lvl="0" marL="0" rtl="0" algn="l">
                        <a:spcBef>
                          <a:spcPts val="0"/>
                        </a:spcBef>
                        <a:spcAft>
                          <a:spcPts val="0"/>
                        </a:spcAft>
                        <a:buNone/>
                      </a:pPr>
                      <a:r>
                        <a:rPr lang="en" sz="1600">
                          <a:solidFill>
                            <a:srgbClr val="666666"/>
                          </a:solidFill>
                          <a:latin typeface="Calibri"/>
                          <a:ea typeface="Calibri"/>
                          <a:cs typeface="Calibri"/>
                          <a:sym typeface="Calibri"/>
                        </a:rPr>
                        <a:t>The bee hummingbird lives mostly in Cuba. </a:t>
                      </a:r>
                      <a:endParaRPr sz="1600">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tcPr>
                </a:tc>
              </a:tr>
            </a:tbl>
          </a:graphicData>
        </a:graphic>
      </p:graphicFrame>
      <p:sp>
        <p:nvSpPr>
          <p:cNvPr id="158" name="Google Shape;158;p24"/>
          <p:cNvSpPr txBox="1"/>
          <p:nvPr/>
        </p:nvSpPr>
        <p:spPr>
          <a:xfrm>
            <a:off x="152400" y="2943575"/>
            <a:ext cx="2672700" cy="2221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1800">
                <a:solidFill>
                  <a:schemeClr val="dk1"/>
                </a:solidFill>
                <a:latin typeface="Century Gothic"/>
                <a:ea typeface="Century Gothic"/>
                <a:cs typeface="Century Gothic"/>
                <a:sym typeface="Century Gothic"/>
              </a:rPr>
              <a:t>A buzzing sound could mean there’s a pollinator close by… </a:t>
            </a:r>
            <a:endParaRPr sz="1800">
              <a:solidFill>
                <a:schemeClr val="dk1"/>
              </a:solidFill>
              <a:latin typeface="Century Gothic"/>
              <a:ea typeface="Century Gothic"/>
              <a:cs typeface="Century Gothic"/>
              <a:sym typeface="Century Gothic"/>
            </a:endParaRPr>
          </a:p>
          <a:p>
            <a:pPr indent="0" lvl="0" marL="0" rtl="0" algn="l">
              <a:lnSpc>
                <a:spcPct val="150000"/>
              </a:lnSpc>
              <a:spcBef>
                <a:spcPts val="10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but what kind?             </a:t>
            </a:r>
            <a:endParaRPr sz="1800"/>
          </a:p>
        </p:txBody>
      </p:sp>
      <p:sp>
        <p:nvSpPr>
          <p:cNvPr id="159" name="Google Shape;159;p24"/>
          <p:cNvSpPr txBox="1"/>
          <p:nvPr/>
        </p:nvSpPr>
        <p:spPr>
          <a:xfrm>
            <a:off x="144600" y="100500"/>
            <a:ext cx="6398700" cy="7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a:t>
            </a:r>
            <a:r>
              <a:rPr lang="en" sz="1200">
                <a:solidFill>
                  <a:srgbClr val="000000"/>
                </a:solidFill>
                <a:latin typeface="Calibri"/>
                <a:ea typeface="Calibri"/>
                <a:cs typeface="Calibri"/>
                <a:sym typeface="Calibri"/>
              </a:rPr>
              <a:t>lide </a:t>
            </a:r>
            <a:r>
              <a:rPr lang="en" sz="1200">
                <a:latin typeface="Calibri"/>
                <a:ea typeface="Calibri"/>
                <a:cs typeface="Calibri"/>
                <a:sym typeface="Calibri"/>
              </a:rPr>
              <a:t>11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nvSpPr>
        <p:spPr>
          <a:xfrm>
            <a:off x="356675" y="183300"/>
            <a:ext cx="5046600" cy="4776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Glossary</a:t>
            </a:r>
            <a:endParaRPr b="1" sz="16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brilliant</a:t>
            </a:r>
            <a:r>
              <a:rPr lang="en" sz="1600">
                <a:solidFill>
                  <a:schemeClr val="dk1"/>
                </a:solidFill>
                <a:latin typeface="Century Gothic"/>
                <a:ea typeface="Century Gothic"/>
                <a:cs typeface="Century Gothic"/>
                <a:sym typeface="Century Gothic"/>
              </a:rPr>
              <a:t>: very bright</a:t>
            </a:r>
            <a:endParaRPr b="1" sz="1000">
              <a:solidFill>
                <a:srgbClr val="4A86E8"/>
              </a:solidFill>
              <a:latin typeface="Century Gothic"/>
              <a:ea typeface="Century Gothic"/>
              <a:cs typeface="Century Gothic"/>
              <a:sym typeface="Century Gothic"/>
            </a:endParaRPr>
          </a:p>
          <a:p>
            <a:pPr indent="0" lvl="0" marL="0" rtl="0" algn="l">
              <a:lnSpc>
                <a:spcPct val="115000"/>
              </a:lnSpc>
              <a:spcBef>
                <a:spcPts val="30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climate</a:t>
            </a:r>
            <a:r>
              <a:rPr lang="en" sz="1600">
                <a:solidFill>
                  <a:schemeClr val="dk1"/>
                </a:solidFill>
                <a:latin typeface="Century Gothic"/>
                <a:ea typeface="Century Gothic"/>
                <a:cs typeface="Century Gothic"/>
                <a:sym typeface="Century Gothic"/>
              </a:rPr>
              <a:t>: the weather in an area</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30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common</a:t>
            </a:r>
            <a:r>
              <a:rPr lang="en" sz="1600">
                <a:solidFill>
                  <a:schemeClr val="dk1"/>
                </a:solidFill>
                <a:latin typeface="Century Gothic"/>
                <a:ea typeface="Century Gothic"/>
                <a:cs typeface="Century Gothic"/>
                <a:sym typeface="Century Gothic"/>
              </a:rPr>
              <a:t>: often found, not rare</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30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ecosystem</a:t>
            </a:r>
            <a:r>
              <a:rPr lang="en" sz="1600">
                <a:solidFill>
                  <a:schemeClr val="dk1"/>
                </a:solidFill>
                <a:latin typeface="Century Gothic"/>
                <a:ea typeface="Century Gothic"/>
                <a:cs typeface="Century Gothic"/>
                <a:sym typeface="Century Gothic"/>
              </a:rPr>
              <a:t>: a community of plants and animals that depend on each other, and their environment </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30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extraordinary</a:t>
            </a:r>
            <a:r>
              <a:rPr lang="en" sz="1600">
                <a:solidFill>
                  <a:schemeClr val="dk1"/>
                </a:solidFill>
                <a:latin typeface="Century Gothic"/>
                <a:ea typeface="Century Gothic"/>
                <a:cs typeface="Century Gothic"/>
                <a:sym typeface="Century Gothic"/>
              </a:rPr>
              <a:t>: very unusual or amazing</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30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hover</a:t>
            </a:r>
            <a:r>
              <a:rPr lang="en" sz="1600">
                <a:solidFill>
                  <a:schemeClr val="dk1"/>
                </a:solidFill>
                <a:latin typeface="Century Gothic"/>
                <a:ea typeface="Century Gothic"/>
                <a:cs typeface="Century Gothic"/>
                <a:sym typeface="Century Gothic"/>
              </a:rPr>
              <a:t>: to stay in one place in the air</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30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prey</a:t>
            </a:r>
            <a:r>
              <a:rPr lang="en" sz="1600">
                <a:solidFill>
                  <a:schemeClr val="dk1"/>
                </a:solidFill>
                <a:latin typeface="Century Gothic"/>
                <a:ea typeface="Century Gothic"/>
                <a:cs typeface="Century Gothic"/>
                <a:sym typeface="Century Gothic"/>
              </a:rPr>
              <a:t>: an animal that is hunted by another animal as food</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30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protein</a:t>
            </a:r>
            <a:r>
              <a:rPr lang="en" sz="1600">
                <a:solidFill>
                  <a:schemeClr val="dk1"/>
                </a:solidFill>
                <a:latin typeface="Century Gothic"/>
                <a:ea typeface="Century Gothic"/>
                <a:cs typeface="Century Gothic"/>
                <a:sym typeface="Century Gothic"/>
              </a:rPr>
              <a:t>: a nutrient that is needed for health</a:t>
            </a:r>
            <a:endParaRPr b="1" sz="1600">
              <a:solidFill>
                <a:schemeClr val="dk1"/>
              </a:solidFill>
              <a:latin typeface="Century Gothic"/>
              <a:ea typeface="Century Gothic"/>
              <a:cs typeface="Century Gothic"/>
              <a:sym typeface="Century Gothic"/>
            </a:endParaRPr>
          </a:p>
          <a:p>
            <a:pPr indent="0" lvl="0" marL="0" rtl="0" algn="l">
              <a:lnSpc>
                <a:spcPct val="115000"/>
              </a:lnSpc>
              <a:spcBef>
                <a:spcPts val="30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stamen</a:t>
            </a:r>
            <a:r>
              <a:rPr lang="en" sz="1600">
                <a:solidFill>
                  <a:schemeClr val="dk1"/>
                </a:solidFill>
                <a:latin typeface="Century Gothic"/>
                <a:ea typeface="Century Gothic"/>
                <a:cs typeface="Century Gothic"/>
                <a:sym typeface="Century Gothic"/>
              </a:rPr>
              <a:t>: part of the plant that makes pollen</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30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stigma</a:t>
            </a:r>
            <a:r>
              <a:rPr lang="en" sz="1600">
                <a:solidFill>
                  <a:schemeClr val="dk1"/>
                </a:solidFill>
                <a:latin typeface="Century Gothic"/>
                <a:ea typeface="Century Gothic"/>
                <a:cs typeface="Century Gothic"/>
                <a:sym typeface="Century Gothic"/>
              </a:rPr>
              <a:t>: part of the pistil that receives the pollen</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30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tropical</a:t>
            </a:r>
            <a:r>
              <a:rPr lang="en" sz="1600">
                <a:solidFill>
                  <a:schemeClr val="dk1"/>
                </a:solidFill>
                <a:latin typeface="Century Gothic"/>
                <a:ea typeface="Century Gothic"/>
                <a:cs typeface="Century Gothic"/>
                <a:sym typeface="Century Gothic"/>
              </a:rPr>
              <a:t>: very hot and humid</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300"/>
              </a:spcBef>
              <a:spcAft>
                <a:spcPts val="300"/>
              </a:spcAft>
              <a:buClr>
                <a:schemeClr val="dk1"/>
              </a:buClr>
              <a:buSzPts val="1100"/>
              <a:buFont typeface="Arial"/>
              <a:buNone/>
            </a:pPr>
            <a:r>
              <a:t/>
            </a:r>
            <a:endParaRPr b="1" sz="1600">
              <a:solidFill>
                <a:schemeClr val="dk1"/>
              </a:solidFill>
              <a:latin typeface="Century Gothic"/>
              <a:ea typeface="Century Gothic"/>
              <a:cs typeface="Century Gothic"/>
              <a:sym typeface="Century Gothic"/>
            </a:endParaRPr>
          </a:p>
        </p:txBody>
      </p:sp>
      <p:pic>
        <p:nvPicPr>
          <p:cNvPr id="165" name="Google Shape;165;p25"/>
          <p:cNvPicPr preferRelativeResize="0"/>
          <p:nvPr/>
        </p:nvPicPr>
        <p:blipFill>
          <a:blip r:embed="rId3">
            <a:alphaModFix/>
          </a:blip>
          <a:stretch>
            <a:fillRect/>
          </a:stretch>
        </p:blipFill>
        <p:spPr>
          <a:xfrm>
            <a:off x="5706775" y="1716750"/>
            <a:ext cx="3267075" cy="2171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nvSpPr>
        <p:spPr>
          <a:xfrm>
            <a:off x="607350" y="404900"/>
            <a:ext cx="7726800" cy="4161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dk1"/>
                </a:solidFill>
                <a:latin typeface="Calibri"/>
                <a:ea typeface="Calibri"/>
                <a:cs typeface="Calibri"/>
                <a:sym typeface="Calibri"/>
              </a:rPr>
              <a:t>Sources: Information</a:t>
            </a:r>
            <a:endParaRPr b="1" sz="1000">
              <a:solidFill>
                <a:schemeClr val="dk1"/>
              </a:solidFill>
              <a:latin typeface="Calibri"/>
              <a:ea typeface="Calibri"/>
              <a:cs typeface="Calibri"/>
              <a:sym typeface="Calibri"/>
            </a:endParaRPr>
          </a:p>
          <a:p>
            <a:pPr indent="0" lvl="0" marL="0" rtl="0" algn="l">
              <a:spcBef>
                <a:spcPts val="0"/>
              </a:spcBef>
              <a:spcAft>
                <a:spcPts val="0"/>
              </a:spcAft>
              <a:buNone/>
            </a:pPr>
            <a:r>
              <a:rPr lang="en" sz="900">
                <a:solidFill>
                  <a:schemeClr val="dk1"/>
                </a:solidFill>
                <a:latin typeface="Calibri"/>
                <a:ea typeface="Calibri"/>
                <a:cs typeface="Calibri"/>
                <a:sym typeface="Calibri"/>
              </a:rPr>
              <a:t>https://www.fs.fed.us/wildflowers/pollinators/pollinator-of-the-month/ruby-throated_hummingbird.shtml</a:t>
            </a:r>
            <a:endParaRPr sz="900">
              <a:solidFill>
                <a:schemeClr val="dk1"/>
              </a:solidFill>
              <a:latin typeface="Calibri"/>
              <a:ea typeface="Calibri"/>
              <a:cs typeface="Calibri"/>
              <a:sym typeface="Calibri"/>
            </a:endParaRPr>
          </a:p>
          <a:p>
            <a:pPr indent="0" lvl="0" marL="0" rtl="0" algn="l">
              <a:spcBef>
                <a:spcPts val="0"/>
              </a:spcBef>
              <a:spcAft>
                <a:spcPts val="0"/>
              </a:spcAft>
              <a:buNone/>
            </a:pPr>
            <a:r>
              <a:rPr lang="en" sz="900">
                <a:solidFill>
                  <a:schemeClr val="dk1"/>
                </a:solidFill>
                <a:latin typeface="Calibri"/>
                <a:ea typeface="Calibri"/>
                <a:cs typeface="Calibri"/>
                <a:sym typeface="Calibri"/>
              </a:rPr>
              <a:t>https://aggie-horticulture.tamu.edu/galveston/beneficials/beneficial-62_pollinators-hummingbirds.htm</a:t>
            </a:r>
            <a:endParaRPr sz="900">
              <a:solidFill>
                <a:schemeClr val="dk1"/>
              </a:solidFill>
              <a:latin typeface="Calibri"/>
              <a:ea typeface="Calibri"/>
              <a:cs typeface="Calibri"/>
              <a:sym typeface="Calibri"/>
            </a:endParaRPr>
          </a:p>
          <a:p>
            <a:pPr indent="0" lvl="0" marL="0" rtl="0" algn="l">
              <a:spcBef>
                <a:spcPts val="0"/>
              </a:spcBef>
              <a:spcAft>
                <a:spcPts val="0"/>
              </a:spcAft>
              <a:buNone/>
            </a:pPr>
            <a:r>
              <a:rPr lang="en" sz="900">
                <a:solidFill>
                  <a:schemeClr val="dk1"/>
                </a:solidFill>
                <a:latin typeface="Calibri"/>
                <a:ea typeface="Calibri"/>
                <a:cs typeface="Calibri"/>
                <a:sym typeface="Calibri"/>
              </a:rPr>
              <a:t>https://www.massaudubon.org/learn/nature-wildlife/birds/hummingbirds</a:t>
            </a:r>
            <a:endParaRPr sz="900">
              <a:solidFill>
                <a:schemeClr val="dk1"/>
              </a:solidFill>
              <a:latin typeface="Calibri"/>
              <a:ea typeface="Calibri"/>
              <a:cs typeface="Calibri"/>
              <a:sym typeface="Calibri"/>
            </a:endParaRPr>
          </a:p>
          <a:p>
            <a:pPr indent="0" lvl="0" marL="0" rtl="0" algn="l">
              <a:spcBef>
                <a:spcPts val="0"/>
              </a:spcBef>
              <a:spcAft>
                <a:spcPts val="0"/>
              </a:spcAft>
              <a:buNone/>
            </a:pPr>
            <a:r>
              <a:rPr lang="en" sz="900">
                <a:solidFill>
                  <a:schemeClr val="dk1"/>
                </a:solidFill>
                <a:latin typeface="Calibri"/>
                <a:ea typeface="Calibri"/>
                <a:cs typeface="Calibri"/>
                <a:sym typeface="Calibri"/>
              </a:rPr>
              <a:t>http://www.audubon.org/news/hummingbirds-see-red</a:t>
            </a:r>
            <a:endParaRPr b="1" sz="900">
              <a:solidFill>
                <a:schemeClr val="dk1"/>
              </a:solidFill>
              <a:latin typeface="Calibri"/>
              <a:ea typeface="Calibri"/>
              <a:cs typeface="Calibri"/>
              <a:sym typeface="Calibri"/>
            </a:endParaRPr>
          </a:p>
          <a:p>
            <a:pPr indent="0" lvl="0" marL="0" rtl="0" algn="l">
              <a:spcBef>
                <a:spcPts val="0"/>
              </a:spcBef>
              <a:spcAft>
                <a:spcPts val="0"/>
              </a:spcAft>
              <a:buNone/>
            </a:pPr>
            <a:r>
              <a:t/>
            </a:r>
            <a:endParaRPr b="1" sz="900">
              <a:solidFill>
                <a:schemeClr val="dk1"/>
              </a:solidFill>
              <a:latin typeface="Calibri"/>
              <a:ea typeface="Calibri"/>
              <a:cs typeface="Calibri"/>
              <a:sym typeface="Calibri"/>
            </a:endParaRPr>
          </a:p>
          <a:p>
            <a:pPr indent="0" lvl="0" marL="0" rtl="0" algn="l">
              <a:spcBef>
                <a:spcPts val="0"/>
              </a:spcBef>
              <a:spcAft>
                <a:spcPts val="0"/>
              </a:spcAft>
              <a:buNone/>
            </a:pPr>
            <a:r>
              <a:rPr b="1" lang="en" sz="900">
                <a:solidFill>
                  <a:schemeClr val="dk1"/>
                </a:solidFill>
                <a:latin typeface="Calibri"/>
                <a:ea typeface="Calibri"/>
                <a:cs typeface="Calibri"/>
                <a:sym typeface="Calibri"/>
              </a:rPr>
              <a:t>Sources: Photos</a:t>
            </a:r>
            <a:endParaRPr b="1" sz="900">
              <a:solidFill>
                <a:schemeClr val="dk1"/>
              </a:solidFill>
              <a:latin typeface="Calibri"/>
              <a:ea typeface="Calibri"/>
              <a:cs typeface="Calibri"/>
              <a:sym typeface="Calibri"/>
            </a:endParaRPr>
          </a:p>
          <a:p>
            <a:pPr indent="0" lvl="0" marL="0" rtl="0" algn="l">
              <a:spcBef>
                <a:spcPts val="0"/>
              </a:spcBef>
              <a:spcAft>
                <a:spcPts val="0"/>
              </a:spcAft>
              <a:buNone/>
            </a:pPr>
            <a:r>
              <a:rPr lang="en" sz="900">
                <a:solidFill>
                  <a:schemeClr val="dk1"/>
                </a:solidFill>
                <a:latin typeface="Calibri"/>
                <a:ea typeface="Calibri"/>
                <a:cs typeface="Calibri"/>
                <a:sym typeface="Calibri"/>
              </a:rPr>
              <a:t>https://bybio.wordpress.com/tag/cardinal-flower/</a:t>
            </a:r>
            <a:endParaRPr sz="900">
              <a:solidFill>
                <a:schemeClr val="dk1"/>
              </a:solidFill>
              <a:latin typeface="Calibri"/>
              <a:ea typeface="Calibri"/>
              <a:cs typeface="Calibri"/>
              <a:sym typeface="Calibri"/>
            </a:endParaRPr>
          </a:p>
          <a:p>
            <a:pPr indent="0" lvl="0" marL="0" rtl="0" algn="l">
              <a:spcBef>
                <a:spcPts val="0"/>
              </a:spcBef>
              <a:spcAft>
                <a:spcPts val="0"/>
              </a:spcAft>
              <a:buNone/>
            </a:pPr>
            <a:r>
              <a:rPr lang="en" sz="900">
                <a:solidFill>
                  <a:schemeClr val="dk1"/>
                </a:solidFill>
                <a:latin typeface="Calibri"/>
                <a:ea typeface="Calibri"/>
                <a:cs typeface="Calibri"/>
                <a:sym typeface="Calibri"/>
              </a:rPr>
              <a:t>https://sciencing.com/effects-extinction-organism-desert-ecosystem-food-chain-23435.html</a:t>
            </a:r>
            <a:endParaRPr sz="9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 sz="900">
                <a:solidFill>
                  <a:schemeClr val="dk1"/>
                </a:solidFill>
                <a:latin typeface="Calibri"/>
                <a:ea typeface="Calibri"/>
                <a:cs typeface="Calibri"/>
                <a:sym typeface="Calibri"/>
              </a:rPr>
              <a:t>https://hummingbirdgardener.com/2011/10/09/a-petunia-for-hummingbirds/, http://www.birdsandblooms.com/gardening/plants-and-flowers-to-attract-hummingbirds/top-10-red-flowers-to-attract-hummingbirds/</a:t>
            </a:r>
            <a:endParaRPr sz="900">
              <a:solidFill>
                <a:schemeClr val="dk1"/>
              </a:solidFill>
              <a:latin typeface="Calibri"/>
              <a:ea typeface="Calibri"/>
              <a:cs typeface="Calibri"/>
              <a:sym typeface="Calibri"/>
            </a:endParaRPr>
          </a:p>
          <a:p>
            <a:pPr indent="0" lvl="0" marL="0" rtl="0" algn="l">
              <a:spcBef>
                <a:spcPts val="0"/>
              </a:spcBef>
              <a:spcAft>
                <a:spcPts val="0"/>
              </a:spcAft>
              <a:buNone/>
            </a:pPr>
            <a:r>
              <a:rPr lang="en" sz="900">
                <a:solidFill>
                  <a:schemeClr val="dk1"/>
                </a:solidFill>
                <a:latin typeface="Calibri"/>
                <a:ea typeface="Calibri"/>
                <a:cs typeface="Calibri"/>
                <a:sym typeface="Calibri"/>
              </a:rPr>
              <a:t>http://www.pacifier.com/~acashion/002.htm, http://www.audubon.org/magazine/summer-2016/five-ways-troubleshoot-your-birding-problems</a:t>
            </a:r>
            <a:endParaRPr sz="9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 sz="900">
                <a:solidFill>
                  <a:schemeClr val="dk1"/>
                </a:solidFill>
                <a:latin typeface="Calibri"/>
                <a:ea typeface="Calibri"/>
                <a:cs typeface="Calibri"/>
                <a:sym typeface="Calibri"/>
              </a:rPr>
              <a:t>http://www.audubon.org/news/what-do-birds-and-bees-have-do-global-food-supply</a:t>
            </a:r>
            <a:endParaRPr sz="9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 sz="900">
                <a:solidFill>
                  <a:schemeClr val="dk1"/>
                </a:solidFill>
                <a:latin typeface="Calibri"/>
                <a:ea typeface="Calibri"/>
                <a:cs typeface="Calibri"/>
                <a:sym typeface="Calibri"/>
              </a:rPr>
              <a:t>https://www.pinterest.com/pin/337558934545314679/, https://www.flickr.com/photos/tzunun/galleries/72157632784888018/?rb=1</a:t>
            </a:r>
            <a:endParaRPr sz="900">
              <a:solidFill>
                <a:schemeClr val="dk1"/>
              </a:solidFill>
              <a:latin typeface="Calibri"/>
              <a:ea typeface="Calibri"/>
              <a:cs typeface="Calibri"/>
              <a:sym typeface="Calibri"/>
            </a:endParaRPr>
          </a:p>
          <a:p>
            <a:pPr indent="0" lvl="0" marL="0" rtl="0" algn="l">
              <a:spcBef>
                <a:spcPts val="0"/>
              </a:spcBef>
              <a:spcAft>
                <a:spcPts val="0"/>
              </a:spcAft>
              <a:buNone/>
            </a:pPr>
            <a:r>
              <a:rPr lang="en" sz="900">
                <a:solidFill>
                  <a:schemeClr val="dk1"/>
                </a:solidFill>
                <a:latin typeface="Calibri"/>
                <a:ea typeface="Calibri"/>
                <a:cs typeface="Calibri"/>
                <a:sym typeface="Calibri"/>
              </a:rPr>
              <a:t>https://www.fs.fed.us/wildflowers/pollinators/pollinator-of-the-month/ruby-throated_hummingbird.shtml, https://www.birdnote.org/show/sapsuckers-and-hummingbirds</a:t>
            </a:r>
            <a:r>
              <a:rPr lang="en" sz="900">
                <a:solidFill>
                  <a:schemeClr val="dk1"/>
                </a:solidFill>
                <a:highlight>
                  <a:srgbClr val="FFFFFF"/>
                </a:highlight>
                <a:latin typeface="Calibri"/>
                <a:ea typeface="Calibri"/>
                <a:cs typeface="Calibri"/>
                <a:sym typeface="Calibri"/>
              </a:rPr>
              <a:t>, </a:t>
            </a:r>
            <a:r>
              <a:rPr lang="en" sz="900">
                <a:solidFill>
                  <a:schemeClr val="dk1"/>
                </a:solidFill>
                <a:latin typeface="Calibri"/>
                <a:ea typeface="Calibri"/>
                <a:cs typeface="Calibri"/>
                <a:sym typeface="Calibri"/>
              </a:rPr>
              <a:t>http://www.nenature.com/RubyThroatedHummmingbirdPhoto.htm</a:t>
            </a:r>
            <a:endParaRPr sz="9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 sz="900">
                <a:solidFill>
                  <a:schemeClr val="dk1"/>
                </a:solidFill>
                <a:latin typeface="Calibri"/>
                <a:ea typeface="Calibri"/>
                <a:cs typeface="Calibri"/>
                <a:sym typeface="Calibri"/>
              </a:rPr>
              <a:t>https://www.allaboutbirds.org/guide/Annas_Hummingbird/lifehistory</a:t>
            </a:r>
            <a:endParaRPr sz="9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 sz="900">
                <a:solidFill>
                  <a:schemeClr val="dk1"/>
                </a:solidFill>
                <a:highlight>
                  <a:srgbClr val="FFFFFF"/>
                </a:highlight>
                <a:latin typeface="Calibri"/>
                <a:ea typeface="Calibri"/>
                <a:cs typeface="Calibri"/>
                <a:sym typeface="Calibri"/>
              </a:rPr>
              <a:t>http://www.nwplants.com/business/catalog/rib_san.html</a:t>
            </a:r>
            <a:endParaRPr sz="9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 sz="900">
                <a:solidFill>
                  <a:schemeClr val="dk1"/>
                </a:solidFill>
                <a:latin typeface="Calibri"/>
                <a:ea typeface="Calibri"/>
                <a:cs typeface="Calibri"/>
                <a:sym typeface="Calibri"/>
              </a:rPr>
              <a:t>https://neotropical.birds.cornell.edu/Species-Account/nb/species/swbhum1</a:t>
            </a:r>
            <a:endParaRPr sz="9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 sz="900">
                <a:solidFill>
                  <a:schemeClr val="dk1"/>
                </a:solidFill>
                <a:latin typeface="Calibri"/>
                <a:ea typeface="Calibri"/>
                <a:cs typeface="Calibri"/>
                <a:sym typeface="Calibri"/>
              </a:rPr>
              <a:t>https://m.dhgate.com/product/wholesale-flower-seeds-devil-039-s-trumpet/390339406.html</a:t>
            </a:r>
            <a:endParaRPr sz="9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 sz="900">
                <a:solidFill>
                  <a:schemeClr val="dk1"/>
                </a:solidFill>
                <a:highlight>
                  <a:srgbClr val="FFFFFF"/>
                </a:highlight>
                <a:latin typeface="Calibri"/>
                <a:ea typeface="Calibri"/>
                <a:cs typeface="Calibri"/>
                <a:sym typeface="Calibri"/>
              </a:rPr>
              <a:t>https://aggie-horticulture.tamu.edu/wildseed/mixes.html</a:t>
            </a:r>
            <a:endParaRPr sz="9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 sz="900">
                <a:solidFill>
                  <a:schemeClr val="dk1"/>
                </a:solidFill>
                <a:latin typeface="Calibri"/>
                <a:ea typeface="Calibri"/>
                <a:cs typeface="Calibri"/>
                <a:sym typeface="Calibri"/>
              </a:rPr>
              <a:t>https://www.countrymax.com/perky-pet-glass-hummingbird-feeder-with-bee-guards/</a:t>
            </a:r>
            <a:r>
              <a:rPr lang="en" sz="900">
                <a:solidFill>
                  <a:schemeClr val="dk1"/>
                </a:solidFill>
                <a:highlight>
                  <a:srgbClr val="FFFFFF"/>
                </a:highlight>
                <a:latin typeface="Calibri"/>
                <a:ea typeface="Calibri"/>
                <a:cs typeface="Calibri"/>
                <a:sym typeface="Calibri"/>
              </a:rPr>
              <a:t>, </a:t>
            </a:r>
            <a:endParaRPr sz="9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 sz="900">
                <a:solidFill>
                  <a:schemeClr val="dk1"/>
                </a:solidFill>
                <a:latin typeface="Calibri"/>
                <a:ea typeface="Calibri"/>
                <a:cs typeface="Calibri"/>
                <a:sym typeface="Calibri"/>
              </a:rPr>
              <a:t>http://www.audubon.org/news/hummingbirds-see-red</a:t>
            </a:r>
            <a:endParaRPr sz="9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 sz="900">
                <a:solidFill>
                  <a:schemeClr val="dk1"/>
                </a:solidFill>
                <a:latin typeface="Calibri"/>
                <a:ea typeface="Calibri"/>
                <a:cs typeface="Calibri"/>
                <a:sym typeface="Calibri"/>
              </a:rPr>
              <a:t>https://castellowhammock.wordpress.com/2008/11/22/hummingbirds/img_0573/</a:t>
            </a:r>
            <a:endParaRPr sz="9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 sz="900">
                <a:solidFill>
                  <a:schemeClr val="dk1"/>
                </a:solidFill>
                <a:latin typeface="Calibri"/>
                <a:ea typeface="Calibri"/>
                <a:cs typeface="Calibri"/>
                <a:sym typeface="Calibri"/>
              </a:rPr>
              <a:t>https://www.bayjournal.com/article/hummingbird_provides_improbable_nectar_for_the_soul</a:t>
            </a:r>
            <a:endParaRPr sz="9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 sz="900">
                <a:solidFill>
                  <a:schemeClr val="dk1"/>
                </a:solidFill>
                <a:highlight>
                  <a:srgbClr val="FFFFFF"/>
                </a:highlight>
                <a:latin typeface="Calibri"/>
                <a:ea typeface="Calibri"/>
                <a:cs typeface="Calibri"/>
                <a:sym typeface="Calibri"/>
              </a:rPr>
              <a:t>https://www.flickr.com/photos/jesusreinacarvajal/33037178476</a:t>
            </a:r>
            <a:endParaRPr sz="9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 sz="900">
                <a:solidFill>
                  <a:schemeClr val="dk1"/>
                </a:solidFill>
                <a:latin typeface="Calibri"/>
                <a:ea typeface="Calibri"/>
                <a:cs typeface="Calibri"/>
                <a:sym typeface="Calibri"/>
              </a:rPr>
              <a:t>http://fiddleheadcreek.com/a-match-made-in-a-wetland-cardinal-flower-and-the-ruby-throated-hummingbird/</a:t>
            </a:r>
            <a:endParaRPr sz="9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body"/>
          </p:nvPr>
        </p:nvSpPr>
        <p:spPr>
          <a:xfrm>
            <a:off x="311700" y="359900"/>
            <a:ext cx="8520600" cy="4209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solidFill>
                  <a:schemeClr val="dk1"/>
                </a:solidFill>
                <a:latin typeface="Century Gothic"/>
                <a:ea typeface="Century Gothic"/>
                <a:cs typeface="Century Gothic"/>
                <a:sym typeface="Century Gothic"/>
              </a:rPr>
              <a:t>Stand quietly near some red flowers on a summer day. You might hear a buzzing sound. It’s not a bee, although it is a pollinator. It’s not even an insect…</a:t>
            </a:r>
            <a:endParaRPr>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sz="14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t/>
            </a:r>
            <a:endParaRPr sz="1400">
              <a:solidFill>
                <a:schemeClr val="dk1"/>
              </a:solidFill>
              <a:latin typeface="Century Gothic"/>
              <a:ea typeface="Century Gothic"/>
              <a:cs typeface="Century Gothic"/>
              <a:sym typeface="Century Gothic"/>
            </a:endParaRPr>
          </a:p>
        </p:txBody>
      </p:sp>
      <p:pic>
        <p:nvPicPr>
          <p:cNvPr id="61" name="Google Shape;61;p14"/>
          <p:cNvPicPr preferRelativeResize="0"/>
          <p:nvPr/>
        </p:nvPicPr>
        <p:blipFill>
          <a:blip r:embed="rId3">
            <a:alphaModFix/>
          </a:blip>
          <a:stretch>
            <a:fillRect/>
          </a:stretch>
        </p:blipFill>
        <p:spPr>
          <a:xfrm>
            <a:off x="1999288" y="1589825"/>
            <a:ext cx="5145425" cy="3426350"/>
          </a:xfrm>
          <a:prstGeom prst="rect">
            <a:avLst/>
          </a:prstGeom>
          <a:noFill/>
          <a:ln>
            <a:noFill/>
          </a:ln>
        </p:spPr>
      </p:pic>
      <p:sp>
        <p:nvSpPr>
          <p:cNvPr id="62" name="Google Shape;62;p14"/>
          <p:cNvSpPr txBox="1"/>
          <p:nvPr/>
        </p:nvSpPr>
        <p:spPr>
          <a:xfrm>
            <a:off x="144600" y="100500"/>
            <a:ext cx="6398700" cy="7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a:t>
            </a:r>
            <a:r>
              <a:rPr lang="en" sz="1200">
                <a:solidFill>
                  <a:srgbClr val="000000"/>
                </a:solidFill>
                <a:latin typeface="Calibri"/>
                <a:ea typeface="Calibri"/>
                <a:cs typeface="Calibri"/>
                <a:sym typeface="Calibri"/>
              </a:rPr>
              <a:t>lide </a:t>
            </a:r>
            <a:r>
              <a:rPr lang="en" sz="1200">
                <a:latin typeface="Calibri"/>
                <a:ea typeface="Calibri"/>
                <a:cs typeface="Calibri"/>
                <a:sym typeface="Calibri"/>
              </a:rPr>
              <a:t>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311700" y="494875"/>
            <a:ext cx="5244300" cy="32391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solidFill>
                  <a:schemeClr val="dk1"/>
                </a:solidFill>
                <a:latin typeface="Century Gothic"/>
                <a:ea typeface="Century Gothic"/>
                <a:cs typeface="Century Gothic"/>
                <a:sym typeface="Century Gothic"/>
              </a:rPr>
              <a:t>That buzz is the sound of a hummingbird’s wings. Hummingbirds can beat their wings 80 to 100 times each second. This </a:t>
            </a:r>
            <a:r>
              <a:rPr b="1" lang="en">
                <a:solidFill>
                  <a:schemeClr val="dk1"/>
                </a:solidFill>
                <a:latin typeface="Century Gothic"/>
                <a:ea typeface="Century Gothic"/>
                <a:cs typeface="Century Gothic"/>
                <a:sym typeface="Century Gothic"/>
              </a:rPr>
              <a:t>extraordinary</a:t>
            </a:r>
            <a:r>
              <a:rPr lang="en">
                <a:solidFill>
                  <a:schemeClr val="dk1"/>
                </a:solidFill>
                <a:latin typeface="Century Gothic"/>
                <a:ea typeface="Century Gothic"/>
                <a:cs typeface="Century Gothic"/>
                <a:sym typeface="Century Gothic"/>
              </a:rPr>
              <a:t> wing motion allows hummingbirds to fly forward, backward, side to side, and even upside down. Hummingbirds can also </a:t>
            </a:r>
            <a:r>
              <a:rPr b="1" lang="en">
                <a:solidFill>
                  <a:schemeClr val="dk1"/>
                </a:solidFill>
                <a:latin typeface="Century Gothic"/>
                <a:ea typeface="Century Gothic"/>
                <a:cs typeface="Century Gothic"/>
                <a:sym typeface="Century Gothic"/>
              </a:rPr>
              <a:t>hover</a:t>
            </a:r>
            <a:r>
              <a:rPr lang="en">
                <a:solidFill>
                  <a:schemeClr val="dk1"/>
                </a:solidFill>
                <a:latin typeface="Century Gothic"/>
                <a:ea typeface="Century Gothic"/>
                <a:cs typeface="Century Gothic"/>
                <a:sym typeface="Century Gothic"/>
              </a:rPr>
              <a:t>. This means they can stay in one place in the air, as if they were hanging on a string. </a:t>
            </a:r>
            <a:endParaRPr>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a:p>
        </p:txBody>
      </p:sp>
      <p:pic>
        <p:nvPicPr>
          <p:cNvPr id="68" name="Google Shape;68;p15"/>
          <p:cNvPicPr preferRelativeResize="0"/>
          <p:nvPr/>
        </p:nvPicPr>
        <p:blipFill rotWithShape="1">
          <a:blip r:embed="rId3">
            <a:alphaModFix/>
          </a:blip>
          <a:srcRect b="6349" l="12402" r="3964" t="0"/>
          <a:stretch/>
        </p:blipFill>
        <p:spPr>
          <a:xfrm>
            <a:off x="5552873" y="219875"/>
            <a:ext cx="3340027" cy="2194875"/>
          </a:xfrm>
          <a:prstGeom prst="rect">
            <a:avLst/>
          </a:prstGeom>
          <a:noFill/>
          <a:ln>
            <a:noFill/>
          </a:ln>
        </p:spPr>
      </p:pic>
      <p:pic>
        <p:nvPicPr>
          <p:cNvPr id="69" name="Google Shape;69;p15"/>
          <p:cNvPicPr preferRelativeResize="0"/>
          <p:nvPr/>
        </p:nvPicPr>
        <p:blipFill>
          <a:blip r:embed="rId4">
            <a:alphaModFix/>
          </a:blip>
          <a:stretch>
            <a:fillRect/>
          </a:stretch>
        </p:blipFill>
        <p:spPr>
          <a:xfrm>
            <a:off x="6225903" y="2798775"/>
            <a:ext cx="2243275" cy="2194875"/>
          </a:xfrm>
          <a:prstGeom prst="rect">
            <a:avLst/>
          </a:prstGeom>
          <a:noFill/>
          <a:ln>
            <a:noFill/>
          </a:ln>
        </p:spPr>
      </p:pic>
      <p:sp>
        <p:nvSpPr>
          <p:cNvPr id="70" name="Google Shape;70;p15"/>
          <p:cNvSpPr txBox="1"/>
          <p:nvPr/>
        </p:nvSpPr>
        <p:spPr>
          <a:xfrm>
            <a:off x="1214700" y="3936525"/>
            <a:ext cx="4870200" cy="755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Hummingbirds hover to get to their food. </a:t>
            </a:r>
            <a:endParaRPr sz="18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Then they buzz away.</a:t>
            </a:r>
            <a:endParaRPr/>
          </a:p>
        </p:txBody>
      </p:sp>
      <p:sp>
        <p:nvSpPr>
          <p:cNvPr id="71" name="Google Shape;71;p15"/>
          <p:cNvSpPr txBox="1"/>
          <p:nvPr/>
        </p:nvSpPr>
        <p:spPr>
          <a:xfrm>
            <a:off x="144600" y="100500"/>
            <a:ext cx="6398700" cy="7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a:t>
            </a:r>
            <a:r>
              <a:rPr lang="en" sz="1200">
                <a:solidFill>
                  <a:srgbClr val="000000"/>
                </a:solidFill>
                <a:latin typeface="Calibri"/>
                <a:ea typeface="Calibri"/>
                <a:cs typeface="Calibri"/>
                <a:sym typeface="Calibri"/>
              </a:rPr>
              <a:t>lide </a:t>
            </a:r>
            <a:r>
              <a:rPr lang="en" sz="1200">
                <a:latin typeface="Calibri"/>
                <a:ea typeface="Calibri"/>
                <a:cs typeface="Calibri"/>
                <a:sym typeface="Calibri"/>
              </a:rPr>
              <a:t>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nvSpPr>
        <p:spPr>
          <a:xfrm>
            <a:off x="303675" y="321425"/>
            <a:ext cx="3385500" cy="46500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800">
                <a:solidFill>
                  <a:schemeClr val="dk1"/>
                </a:solidFill>
                <a:latin typeface="Century Gothic"/>
                <a:ea typeface="Century Gothic"/>
                <a:cs typeface="Century Gothic"/>
                <a:sym typeface="Century Gothic"/>
              </a:rPr>
              <a:t>Hummingbirds eat nectar, so they fly from flower to flower to get food. They are attracted to brightly colored flowers because those are the ones their eyes can see best—especially red and bright pink ones.</a:t>
            </a:r>
            <a:endParaRPr>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a:solidFill>
                <a:schemeClr val="dk1"/>
              </a:solidFill>
              <a:latin typeface="Century Gothic"/>
              <a:ea typeface="Century Gothic"/>
              <a:cs typeface="Century Gothic"/>
              <a:sym typeface="Century Gothic"/>
            </a:endParaRPr>
          </a:p>
        </p:txBody>
      </p:sp>
      <p:pic>
        <p:nvPicPr>
          <p:cNvPr id="77" name="Google Shape;77;p16"/>
          <p:cNvPicPr preferRelativeResize="0"/>
          <p:nvPr/>
        </p:nvPicPr>
        <p:blipFill>
          <a:blip r:embed="rId3">
            <a:alphaModFix/>
          </a:blip>
          <a:stretch>
            <a:fillRect/>
          </a:stretch>
        </p:blipFill>
        <p:spPr>
          <a:xfrm>
            <a:off x="3834550" y="321425"/>
            <a:ext cx="2559233" cy="1919425"/>
          </a:xfrm>
          <a:prstGeom prst="rect">
            <a:avLst/>
          </a:prstGeom>
          <a:noFill/>
          <a:ln>
            <a:noFill/>
          </a:ln>
        </p:spPr>
      </p:pic>
      <p:pic>
        <p:nvPicPr>
          <p:cNvPr id="78" name="Google Shape;78;p16"/>
          <p:cNvPicPr preferRelativeResize="0"/>
          <p:nvPr/>
        </p:nvPicPr>
        <p:blipFill>
          <a:blip r:embed="rId4">
            <a:alphaModFix/>
          </a:blip>
          <a:stretch>
            <a:fillRect/>
          </a:stretch>
        </p:blipFill>
        <p:spPr>
          <a:xfrm>
            <a:off x="6827075" y="321425"/>
            <a:ext cx="1919425" cy="1919425"/>
          </a:xfrm>
          <a:prstGeom prst="rect">
            <a:avLst/>
          </a:prstGeom>
          <a:noFill/>
          <a:ln>
            <a:noFill/>
          </a:ln>
        </p:spPr>
      </p:pic>
      <p:pic>
        <p:nvPicPr>
          <p:cNvPr id="79" name="Google Shape;79;p16"/>
          <p:cNvPicPr preferRelativeResize="0"/>
          <p:nvPr/>
        </p:nvPicPr>
        <p:blipFill>
          <a:blip r:embed="rId5">
            <a:alphaModFix/>
          </a:blip>
          <a:stretch>
            <a:fillRect/>
          </a:stretch>
        </p:blipFill>
        <p:spPr>
          <a:xfrm>
            <a:off x="3834553" y="2744261"/>
            <a:ext cx="2376550" cy="1580464"/>
          </a:xfrm>
          <a:prstGeom prst="rect">
            <a:avLst/>
          </a:prstGeom>
          <a:noFill/>
          <a:ln>
            <a:noFill/>
          </a:ln>
        </p:spPr>
      </p:pic>
      <p:pic>
        <p:nvPicPr>
          <p:cNvPr id="80" name="Google Shape;80;p16"/>
          <p:cNvPicPr preferRelativeResize="0"/>
          <p:nvPr/>
        </p:nvPicPr>
        <p:blipFill>
          <a:blip r:embed="rId6">
            <a:alphaModFix/>
          </a:blip>
          <a:stretch>
            <a:fillRect/>
          </a:stretch>
        </p:blipFill>
        <p:spPr>
          <a:xfrm>
            <a:off x="6369950" y="2744325"/>
            <a:ext cx="2376550" cy="1580400"/>
          </a:xfrm>
          <a:prstGeom prst="rect">
            <a:avLst/>
          </a:prstGeom>
          <a:noFill/>
          <a:ln>
            <a:noFill/>
          </a:ln>
        </p:spPr>
      </p:pic>
      <p:sp>
        <p:nvSpPr>
          <p:cNvPr id="81" name="Google Shape;81;p16"/>
          <p:cNvSpPr txBox="1"/>
          <p:nvPr/>
        </p:nvSpPr>
        <p:spPr>
          <a:xfrm>
            <a:off x="3869050" y="2271950"/>
            <a:ext cx="6478500" cy="755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p</a:t>
            </a:r>
            <a:r>
              <a:rPr lang="en">
                <a:solidFill>
                  <a:schemeClr val="dk1"/>
                </a:solidFill>
                <a:latin typeface="Century Gothic"/>
                <a:ea typeface="Century Gothic"/>
                <a:cs typeface="Century Gothic"/>
                <a:sym typeface="Century Gothic"/>
              </a:rPr>
              <a:t>etunia                                             fuchsia</a:t>
            </a:r>
            <a:endParaRPr/>
          </a:p>
        </p:txBody>
      </p:sp>
      <p:sp>
        <p:nvSpPr>
          <p:cNvPr id="82" name="Google Shape;82;p16"/>
          <p:cNvSpPr txBox="1"/>
          <p:nvPr/>
        </p:nvSpPr>
        <p:spPr>
          <a:xfrm>
            <a:off x="3846550" y="4363925"/>
            <a:ext cx="6478500" cy="755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columbine                                hibiscus</a:t>
            </a:r>
            <a:endParaRPr/>
          </a:p>
        </p:txBody>
      </p:sp>
      <p:sp>
        <p:nvSpPr>
          <p:cNvPr id="83" name="Google Shape;83;p16"/>
          <p:cNvSpPr txBox="1"/>
          <p:nvPr/>
        </p:nvSpPr>
        <p:spPr>
          <a:xfrm>
            <a:off x="144600" y="100500"/>
            <a:ext cx="6398700" cy="7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a:t>
            </a:r>
            <a:r>
              <a:rPr lang="en" sz="1200">
                <a:solidFill>
                  <a:srgbClr val="000000"/>
                </a:solidFill>
                <a:latin typeface="Calibri"/>
                <a:ea typeface="Calibri"/>
                <a:cs typeface="Calibri"/>
                <a:sym typeface="Calibri"/>
              </a:rPr>
              <a:t>lide </a:t>
            </a:r>
            <a:r>
              <a:rPr lang="en" sz="1200">
                <a:latin typeface="Calibri"/>
                <a:ea typeface="Calibri"/>
                <a:cs typeface="Calibri"/>
                <a:sym typeface="Calibri"/>
              </a:rPr>
              <a:t>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nvSpPr>
        <p:spPr>
          <a:xfrm>
            <a:off x="3666600" y="205625"/>
            <a:ext cx="4881300" cy="19539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800">
                <a:solidFill>
                  <a:srgbClr val="2A2A2A"/>
                </a:solidFill>
                <a:highlight>
                  <a:srgbClr val="FFFFFF"/>
                </a:highlight>
                <a:latin typeface="Century Gothic"/>
                <a:ea typeface="Century Gothic"/>
                <a:cs typeface="Century Gothic"/>
                <a:sym typeface="Century Gothic"/>
              </a:rPr>
              <a:t>When a hummingbird sips nectar, it hovers its body and sticks its beak into the flower. Sometimes it sticks its whole head in the flower! </a:t>
            </a:r>
            <a:endParaRPr sz="1800"/>
          </a:p>
        </p:txBody>
      </p:sp>
      <p:sp>
        <p:nvSpPr>
          <p:cNvPr id="89" name="Google Shape;89;p17"/>
          <p:cNvSpPr txBox="1"/>
          <p:nvPr/>
        </p:nvSpPr>
        <p:spPr>
          <a:xfrm>
            <a:off x="1169700" y="3374200"/>
            <a:ext cx="4723800" cy="1518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800">
                <a:solidFill>
                  <a:srgbClr val="2A2A2A"/>
                </a:solidFill>
                <a:highlight>
                  <a:srgbClr val="FFFFFF"/>
                </a:highlight>
                <a:latin typeface="Century Gothic"/>
                <a:ea typeface="Century Gothic"/>
                <a:cs typeface="Century Gothic"/>
                <a:sym typeface="Century Gothic"/>
              </a:rPr>
              <a:t>Its head and body brush against the flower’s </a:t>
            </a:r>
            <a:r>
              <a:rPr b="1" lang="en" sz="1800">
                <a:solidFill>
                  <a:srgbClr val="2A2A2A"/>
                </a:solidFill>
                <a:highlight>
                  <a:srgbClr val="FFFFFF"/>
                </a:highlight>
                <a:latin typeface="Century Gothic"/>
                <a:ea typeface="Century Gothic"/>
                <a:cs typeface="Century Gothic"/>
                <a:sym typeface="Century Gothic"/>
              </a:rPr>
              <a:t>stamen</a:t>
            </a:r>
            <a:r>
              <a:rPr lang="en" sz="1800">
                <a:solidFill>
                  <a:srgbClr val="2A2A2A"/>
                </a:solidFill>
                <a:highlight>
                  <a:srgbClr val="FFFFFF"/>
                </a:highlight>
                <a:latin typeface="Century Gothic"/>
                <a:ea typeface="Century Gothic"/>
                <a:cs typeface="Century Gothic"/>
                <a:sym typeface="Century Gothic"/>
              </a:rPr>
              <a:t>. The hummingbird gets pollen grains all over itself. </a:t>
            </a:r>
            <a:endParaRPr sz="1800"/>
          </a:p>
        </p:txBody>
      </p:sp>
      <p:pic>
        <p:nvPicPr>
          <p:cNvPr id="90" name="Google Shape;90;p17"/>
          <p:cNvPicPr preferRelativeResize="0"/>
          <p:nvPr/>
        </p:nvPicPr>
        <p:blipFill>
          <a:blip r:embed="rId3">
            <a:alphaModFix/>
          </a:blip>
          <a:stretch>
            <a:fillRect/>
          </a:stretch>
        </p:blipFill>
        <p:spPr>
          <a:xfrm>
            <a:off x="242375" y="434225"/>
            <a:ext cx="3175150" cy="2853625"/>
          </a:xfrm>
          <a:prstGeom prst="rect">
            <a:avLst/>
          </a:prstGeom>
          <a:noFill/>
          <a:ln>
            <a:noFill/>
          </a:ln>
        </p:spPr>
      </p:pic>
      <p:pic>
        <p:nvPicPr>
          <p:cNvPr id="91" name="Google Shape;91;p17"/>
          <p:cNvPicPr preferRelativeResize="0"/>
          <p:nvPr/>
        </p:nvPicPr>
        <p:blipFill rotWithShape="1">
          <a:blip r:embed="rId4">
            <a:alphaModFix/>
          </a:blip>
          <a:srcRect b="8130" l="4955" r="27160" t="0"/>
          <a:stretch/>
        </p:blipFill>
        <p:spPr>
          <a:xfrm>
            <a:off x="5994775" y="2282450"/>
            <a:ext cx="2972500" cy="2691325"/>
          </a:xfrm>
          <a:prstGeom prst="rect">
            <a:avLst/>
          </a:prstGeom>
          <a:noFill/>
          <a:ln>
            <a:noFill/>
          </a:ln>
        </p:spPr>
      </p:pic>
      <p:sp>
        <p:nvSpPr>
          <p:cNvPr id="92" name="Google Shape;92;p17"/>
          <p:cNvSpPr txBox="1"/>
          <p:nvPr/>
        </p:nvSpPr>
        <p:spPr>
          <a:xfrm>
            <a:off x="144600" y="100500"/>
            <a:ext cx="6398700" cy="7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a:t>
            </a:r>
            <a:r>
              <a:rPr lang="en" sz="1200">
                <a:solidFill>
                  <a:srgbClr val="000000"/>
                </a:solidFill>
                <a:latin typeface="Calibri"/>
                <a:ea typeface="Calibri"/>
                <a:cs typeface="Calibri"/>
                <a:sym typeface="Calibri"/>
              </a:rPr>
              <a:t>lide </a:t>
            </a:r>
            <a:r>
              <a:rPr lang="en" sz="1200">
                <a:latin typeface="Calibri"/>
                <a:ea typeface="Calibri"/>
                <a:cs typeface="Calibri"/>
                <a:sym typeface="Calibri"/>
              </a:rPr>
              <a:t>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8"/>
          <p:cNvPicPr preferRelativeResize="0"/>
          <p:nvPr/>
        </p:nvPicPr>
        <p:blipFill>
          <a:blip r:embed="rId3">
            <a:alphaModFix/>
          </a:blip>
          <a:stretch>
            <a:fillRect/>
          </a:stretch>
        </p:blipFill>
        <p:spPr>
          <a:xfrm>
            <a:off x="2180187" y="1360100"/>
            <a:ext cx="4783625" cy="2681900"/>
          </a:xfrm>
          <a:prstGeom prst="rect">
            <a:avLst/>
          </a:prstGeom>
          <a:noFill/>
          <a:ln>
            <a:noFill/>
          </a:ln>
        </p:spPr>
      </p:pic>
      <p:sp>
        <p:nvSpPr>
          <p:cNvPr id="98" name="Google Shape;98;p18"/>
          <p:cNvSpPr txBox="1"/>
          <p:nvPr/>
        </p:nvSpPr>
        <p:spPr>
          <a:xfrm>
            <a:off x="197625" y="227900"/>
            <a:ext cx="8655300" cy="1454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100"/>
              </a:spcBef>
              <a:spcAft>
                <a:spcPts val="1100"/>
              </a:spcAft>
              <a:buClr>
                <a:schemeClr val="dk1"/>
              </a:buClr>
              <a:buSzPts val="1100"/>
              <a:buFont typeface="Arial"/>
              <a:buNone/>
            </a:pPr>
            <a:r>
              <a:rPr lang="en" sz="1800">
                <a:solidFill>
                  <a:srgbClr val="2A2A2A"/>
                </a:solidFill>
                <a:latin typeface="Century Gothic"/>
                <a:ea typeface="Century Gothic"/>
                <a:cs typeface="Century Gothic"/>
                <a:sym typeface="Century Gothic"/>
              </a:rPr>
              <a:t>When the hummingbird buzzes off to the next flower, the pollen rubs off onto the </a:t>
            </a:r>
            <a:r>
              <a:rPr b="1" lang="en" sz="1800">
                <a:solidFill>
                  <a:srgbClr val="2A2A2A"/>
                </a:solidFill>
                <a:latin typeface="Century Gothic"/>
                <a:ea typeface="Century Gothic"/>
                <a:cs typeface="Century Gothic"/>
                <a:sym typeface="Century Gothic"/>
              </a:rPr>
              <a:t>stigma</a:t>
            </a:r>
            <a:r>
              <a:rPr lang="en" sz="1800">
                <a:solidFill>
                  <a:srgbClr val="2A2A2A"/>
                </a:solidFill>
                <a:latin typeface="Century Gothic"/>
                <a:ea typeface="Century Gothic"/>
                <a:cs typeface="Century Gothic"/>
                <a:sym typeface="Century Gothic"/>
              </a:rPr>
              <a:t> of the new flower. In this way, hummingbirds help flowers make new seeds.</a:t>
            </a:r>
            <a:endParaRPr sz="1800"/>
          </a:p>
        </p:txBody>
      </p:sp>
      <p:sp>
        <p:nvSpPr>
          <p:cNvPr id="99" name="Google Shape;99;p18"/>
          <p:cNvSpPr txBox="1"/>
          <p:nvPr/>
        </p:nvSpPr>
        <p:spPr>
          <a:xfrm>
            <a:off x="253425" y="4042000"/>
            <a:ext cx="8655300" cy="929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100"/>
              </a:spcBef>
              <a:spcAft>
                <a:spcPts val="1100"/>
              </a:spcAft>
              <a:buClr>
                <a:schemeClr val="dk1"/>
              </a:buClr>
              <a:buSzPts val="1100"/>
              <a:buFont typeface="Arial"/>
              <a:buNone/>
            </a:pPr>
            <a:r>
              <a:rPr lang="en" sz="1800">
                <a:solidFill>
                  <a:srgbClr val="2A2A2A"/>
                </a:solidFill>
                <a:latin typeface="Century Gothic"/>
                <a:ea typeface="Century Gothic"/>
                <a:cs typeface="Century Gothic"/>
                <a:sym typeface="Century Gothic"/>
              </a:rPr>
              <a:t>A hummingbird can feed on a thousand flowers each day. That means a lot of flowers are getting pollen from other flowers. </a:t>
            </a:r>
            <a:endParaRPr/>
          </a:p>
        </p:txBody>
      </p:sp>
      <p:sp>
        <p:nvSpPr>
          <p:cNvPr id="100" name="Google Shape;100;p18"/>
          <p:cNvSpPr txBox="1"/>
          <p:nvPr/>
        </p:nvSpPr>
        <p:spPr>
          <a:xfrm>
            <a:off x="144600" y="100500"/>
            <a:ext cx="6398700" cy="7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a:t>
            </a:r>
            <a:r>
              <a:rPr lang="en" sz="1200">
                <a:solidFill>
                  <a:srgbClr val="000000"/>
                </a:solidFill>
                <a:latin typeface="Calibri"/>
                <a:ea typeface="Calibri"/>
                <a:cs typeface="Calibri"/>
                <a:sym typeface="Calibri"/>
              </a:rPr>
              <a:t>lide </a:t>
            </a:r>
            <a:r>
              <a:rPr lang="en" sz="1200">
                <a:latin typeface="Calibri"/>
                <a:ea typeface="Calibri"/>
                <a:cs typeface="Calibri"/>
                <a:sym typeface="Calibri"/>
              </a:rPr>
              <a:t>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nvSpPr>
        <p:spPr>
          <a:xfrm>
            <a:off x="320700" y="1058675"/>
            <a:ext cx="5553300" cy="37956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800">
                <a:solidFill>
                  <a:schemeClr val="dk1"/>
                </a:solidFill>
                <a:latin typeface="Century Gothic"/>
                <a:ea typeface="Century Gothic"/>
                <a:cs typeface="Century Gothic"/>
                <a:sym typeface="Century Gothic"/>
              </a:rPr>
              <a:t>Hummingbirds are tiny birds with </a:t>
            </a:r>
            <a:r>
              <a:rPr b="1" lang="en" sz="1800">
                <a:solidFill>
                  <a:schemeClr val="dk1"/>
                </a:solidFill>
                <a:latin typeface="Century Gothic"/>
                <a:ea typeface="Century Gothic"/>
                <a:cs typeface="Century Gothic"/>
                <a:sym typeface="Century Gothic"/>
              </a:rPr>
              <a:t>brilliant</a:t>
            </a:r>
            <a:r>
              <a:rPr lang="en" sz="1800">
                <a:solidFill>
                  <a:schemeClr val="dk1"/>
                </a:solidFill>
                <a:latin typeface="Century Gothic"/>
                <a:ea typeface="Century Gothic"/>
                <a:cs typeface="Century Gothic"/>
                <a:sym typeface="Century Gothic"/>
              </a:rPr>
              <a:t> feathers. There are about 300 species of hummingbirds. They live in North America and South America. Most of them live in </a:t>
            </a:r>
            <a:r>
              <a:rPr b="1" lang="en" sz="1800">
                <a:solidFill>
                  <a:schemeClr val="dk1"/>
                </a:solidFill>
                <a:latin typeface="Century Gothic"/>
                <a:ea typeface="Century Gothic"/>
                <a:cs typeface="Century Gothic"/>
                <a:sym typeface="Century Gothic"/>
              </a:rPr>
              <a:t>tropical</a:t>
            </a:r>
            <a:r>
              <a:rPr lang="en" sz="1800">
                <a:solidFill>
                  <a:schemeClr val="dk1"/>
                </a:solidFill>
                <a:latin typeface="Century Gothic"/>
                <a:ea typeface="Century Gothic"/>
                <a:cs typeface="Century Gothic"/>
                <a:sym typeface="Century Gothic"/>
              </a:rPr>
              <a:t> </a:t>
            </a:r>
            <a:r>
              <a:rPr b="1" lang="en" sz="1800">
                <a:solidFill>
                  <a:schemeClr val="dk1"/>
                </a:solidFill>
                <a:latin typeface="Century Gothic"/>
                <a:ea typeface="Century Gothic"/>
                <a:cs typeface="Century Gothic"/>
                <a:sym typeface="Century Gothic"/>
              </a:rPr>
              <a:t>climates</a:t>
            </a:r>
            <a:r>
              <a:rPr lang="en" sz="1800">
                <a:solidFill>
                  <a:schemeClr val="dk1"/>
                </a:solidFill>
                <a:latin typeface="Century Gothic"/>
                <a:ea typeface="Century Gothic"/>
                <a:cs typeface="Century Gothic"/>
                <a:sym typeface="Century Gothic"/>
              </a:rPr>
              <a:t>. </a:t>
            </a:r>
            <a:endParaRPr sz="18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 sz="1800">
                <a:solidFill>
                  <a:schemeClr val="dk1"/>
                </a:solidFill>
                <a:latin typeface="Century Gothic"/>
                <a:ea typeface="Century Gothic"/>
                <a:cs typeface="Century Gothic"/>
                <a:sym typeface="Century Gothic"/>
              </a:rPr>
              <a:t>The ruby-throated hummingbird migrates 500 miles from Mexico to New England every spring. It has shiny green feathers. The male bird has a bright red throat.</a:t>
            </a:r>
            <a:endParaRPr sz="1800">
              <a:solidFill>
                <a:schemeClr val="dk1"/>
              </a:solidFill>
            </a:endParaRPr>
          </a:p>
          <a:p>
            <a:pPr indent="0" lvl="0" marL="0" rtl="0" algn="l">
              <a:lnSpc>
                <a:spcPct val="150000"/>
              </a:lnSpc>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106" name="Google Shape;106;p19"/>
          <p:cNvPicPr preferRelativeResize="0"/>
          <p:nvPr/>
        </p:nvPicPr>
        <p:blipFill>
          <a:blip r:embed="rId3">
            <a:alphaModFix/>
          </a:blip>
          <a:stretch>
            <a:fillRect/>
          </a:stretch>
        </p:blipFill>
        <p:spPr>
          <a:xfrm>
            <a:off x="6039925" y="388175"/>
            <a:ext cx="2692008" cy="1838450"/>
          </a:xfrm>
          <a:prstGeom prst="rect">
            <a:avLst/>
          </a:prstGeom>
          <a:noFill/>
          <a:ln>
            <a:noFill/>
          </a:ln>
        </p:spPr>
      </p:pic>
      <p:pic>
        <p:nvPicPr>
          <p:cNvPr id="107" name="Google Shape;107;p19"/>
          <p:cNvPicPr preferRelativeResize="0"/>
          <p:nvPr/>
        </p:nvPicPr>
        <p:blipFill rotWithShape="1">
          <a:blip r:embed="rId4">
            <a:alphaModFix/>
          </a:blip>
          <a:srcRect b="0" l="0" r="5141" t="0"/>
          <a:stretch/>
        </p:blipFill>
        <p:spPr>
          <a:xfrm>
            <a:off x="6042250" y="2388675"/>
            <a:ext cx="2692000" cy="1893870"/>
          </a:xfrm>
          <a:prstGeom prst="rect">
            <a:avLst/>
          </a:prstGeom>
          <a:noFill/>
          <a:ln>
            <a:noFill/>
          </a:ln>
        </p:spPr>
      </p:pic>
      <p:sp>
        <p:nvSpPr>
          <p:cNvPr id="108" name="Google Shape;108;p19"/>
          <p:cNvSpPr txBox="1"/>
          <p:nvPr/>
        </p:nvSpPr>
        <p:spPr>
          <a:xfrm>
            <a:off x="144600" y="100500"/>
            <a:ext cx="6398700" cy="7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a:t>
            </a:r>
            <a:r>
              <a:rPr lang="en" sz="1200">
                <a:solidFill>
                  <a:srgbClr val="000000"/>
                </a:solidFill>
                <a:latin typeface="Calibri"/>
                <a:ea typeface="Calibri"/>
                <a:cs typeface="Calibri"/>
                <a:sym typeface="Calibri"/>
              </a:rPr>
              <a:t>lide </a:t>
            </a:r>
            <a:r>
              <a:rPr lang="en" sz="1200">
                <a:latin typeface="Calibri"/>
                <a:ea typeface="Calibri"/>
                <a:cs typeface="Calibri"/>
                <a:sym typeface="Calibri"/>
              </a:rPr>
              <a:t>6</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nvSpPr>
        <p:spPr>
          <a:xfrm>
            <a:off x="291000" y="258800"/>
            <a:ext cx="3537000" cy="4187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800">
                <a:solidFill>
                  <a:schemeClr val="dk1"/>
                </a:solidFill>
                <a:latin typeface="Century Gothic"/>
                <a:ea typeface="Century Gothic"/>
                <a:cs typeface="Century Gothic"/>
                <a:sym typeface="Century Gothic"/>
              </a:rPr>
              <a:t>Hummingbirds have long beaks. But not all hummingbird beaks are shaped the same way. </a:t>
            </a:r>
            <a:r>
              <a:rPr lang="en" sz="1800">
                <a:solidFill>
                  <a:srgbClr val="2A2A2A"/>
                </a:solidFill>
                <a:highlight>
                  <a:srgbClr val="FFFFFF"/>
                </a:highlight>
                <a:latin typeface="Century Gothic"/>
                <a:ea typeface="Century Gothic"/>
                <a:cs typeface="Century Gothic"/>
                <a:sym typeface="Century Gothic"/>
              </a:rPr>
              <a:t>Each hummingbird looks for the flowers that best match the size and shape of its beak. </a:t>
            </a:r>
            <a:endParaRPr sz="1800"/>
          </a:p>
        </p:txBody>
      </p:sp>
      <p:sp>
        <p:nvSpPr>
          <p:cNvPr id="114" name="Google Shape;114;p20"/>
          <p:cNvSpPr txBox="1"/>
          <p:nvPr/>
        </p:nvSpPr>
        <p:spPr>
          <a:xfrm>
            <a:off x="3779075" y="1113475"/>
            <a:ext cx="6478500" cy="7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15" name="Google Shape;115;p20"/>
          <p:cNvPicPr preferRelativeResize="0"/>
          <p:nvPr/>
        </p:nvPicPr>
        <p:blipFill rotWithShape="1">
          <a:blip r:embed="rId3">
            <a:alphaModFix/>
          </a:blip>
          <a:srcRect b="0" l="14478" r="12288" t="0"/>
          <a:stretch/>
        </p:blipFill>
        <p:spPr>
          <a:xfrm>
            <a:off x="4150324" y="150919"/>
            <a:ext cx="1809750" cy="1845956"/>
          </a:xfrm>
          <a:prstGeom prst="rect">
            <a:avLst/>
          </a:prstGeom>
          <a:noFill/>
          <a:ln>
            <a:noFill/>
          </a:ln>
        </p:spPr>
      </p:pic>
      <p:pic>
        <p:nvPicPr>
          <p:cNvPr id="116" name="Google Shape;116;p20"/>
          <p:cNvPicPr preferRelativeResize="0"/>
          <p:nvPr/>
        </p:nvPicPr>
        <p:blipFill rotWithShape="1">
          <a:blip r:embed="rId4">
            <a:alphaModFix/>
          </a:blip>
          <a:srcRect b="0" l="0" r="7235" t="0"/>
          <a:stretch/>
        </p:blipFill>
        <p:spPr>
          <a:xfrm>
            <a:off x="6017999" y="150925"/>
            <a:ext cx="2709005" cy="1845950"/>
          </a:xfrm>
          <a:prstGeom prst="rect">
            <a:avLst/>
          </a:prstGeom>
          <a:noFill/>
          <a:ln>
            <a:noFill/>
          </a:ln>
        </p:spPr>
      </p:pic>
      <p:pic>
        <p:nvPicPr>
          <p:cNvPr id="117" name="Google Shape;117;p20"/>
          <p:cNvPicPr preferRelativeResize="0"/>
          <p:nvPr/>
        </p:nvPicPr>
        <p:blipFill rotWithShape="1">
          <a:blip r:embed="rId5">
            <a:alphaModFix/>
          </a:blip>
          <a:srcRect b="0" l="0" r="24098" t="0"/>
          <a:stretch/>
        </p:blipFill>
        <p:spPr>
          <a:xfrm>
            <a:off x="4223864" y="2599950"/>
            <a:ext cx="2085661" cy="1845950"/>
          </a:xfrm>
          <a:prstGeom prst="rect">
            <a:avLst/>
          </a:prstGeom>
          <a:noFill/>
          <a:ln>
            <a:noFill/>
          </a:ln>
        </p:spPr>
      </p:pic>
      <p:pic>
        <p:nvPicPr>
          <p:cNvPr id="118" name="Google Shape;118;p20"/>
          <p:cNvPicPr preferRelativeResize="0"/>
          <p:nvPr/>
        </p:nvPicPr>
        <p:blipFill>
          <a:blip r:embed="rId6">
            <a:alphaModFix/>
          </a:blip>
          <a:stretch>
            <a:fillRect/>
          </a:stretch>
        </p:blipFill>
        <p:spPr>
          <a:xfrm>
            <a:off x="6391976" y="2599950"/>
            <a:ext cx="2277459" cy="1845950"/>
          </a:xfrm>
          <a:prstGeom prst="rect">
            <a:avLst/>
          </a:prstGeom>
          <a:noFill/>
          <a:ln>
            <a:noFill/>
          </a:ln>
        </p:spPr>
      </p:pic>
      <p:sp>
        <p:nvSpPr>
          <p:cNvPr id="119" name="Google Shape;119;p20"/>
          <p:cNvSpPr txBox="1"/>
          <p:nvPr/>
        </p:nvSpPr>
        <p:spPr>
          <a:xfrm>
            <a:off x="4150325" y="2145825"/>
            <a:ext cx="4576800" cy="5736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1250">
                <a:solidFill>
                  <a:srgbClr val="0A0A0A"/>
                </a:solidFill>
                <a:highlight>
                  <a:srgbClr val="FFFFFF"/>
                </a:highlight>
                <a:latin typeface="Roboto"/>
                <a:ea typeface="Roboto"/>
                <a:cs typeface="Roboto"/>
                <a:sym typeface="Roboto"/>
              </a:rPr>
              <a:t> </a:t>
            </a:r>
            <a:endParaRPr sz="1250">
              <a:solidFill>
                <a:srgbClr val="0A0A0A"/>
              </a:solidFill>
              <a:highlight>
                <a:srgbClr val="FFFFFF"/>
              </a:highlight>
              <a:latin typeface="Roboto"/>
              <a:ea typeface="Roboto"/>
              <a:cs typeface="Roboto"/>
              <a:sym typeface="Roboto"/>
            </a:endParaRPr>
          </a:p>
          <a:p>
            <a:pPr indent="0" lvl="0" marL="0" rtl="0" algn="ctr">
              <a:lnSpc>
                <a:spcPct val="150000"/>
              </a:lnSpc>
              <a:spcBef>
                <a:spcPts val="0"/>
              </a:spcBef>
              <a:spcAft>
                <a:spcPts val="0"/>
              </a:spcAft>
              <a:buNone/>
            </a:pPr>
            <a:r>
              <a:rPr lang="en">
                <a:solidFill>
                  <a:srgbClr val="0A0A0A"/>
                </a:solidFill>
                <a:highlight>
                  <a:srgbClr val="FFFFFF"/>
                </a:highlight>
                <a:latin typeface="Century Gothic"/>
                <a:ea typeface="Century Gothic"/>
                <a:cs typeface="Century Gothic"/>
                <a:sym typeface="Century Gothic"/>
              </a:rPr>
              <a:t>Anna’s Hummingbird and Currant flower</a:t>
            </a:r>
            <a:endParaRPr>
              <a:solidFill>
                <a:srgbClr val="0A0A0A"/>
              </a:solidFill>
              <a:highlight>
                <a:srgbClr val="FFFFFF"/>
              </a:highlight>
              <a:latin typeface="Century Gothic"/>
              <a:ea typeface="Century Gothic"/>
              <a:cs typeface="Century Gothic"/>
              <a:sym typeface="Century Gothic"/>
            </a:endParaRPr>
          </a:p>
          <a:p>
            <a:pPr indent="0" lvl="0" marL="0" rtl="0" algn="ctr">
              <a:spcBef>
                <a:spcPts val="1100"/>
              </a:spcBef>
              <a:spcAft>
                <a:spcPts val="0"/>
              </a:spcAft>
              <a:buNone/>
            </a:pPr>
            <a:r>
              <a:t/>
            </a:r>
            <a:endParaRPr sz="1250">
              <a:solidFill>
                <a:srgbClr val="0A0A0A"/>
              </a:solidFill>
              <a:highlight>
                <a:srgbClr val="FFFFFF"/>
              </a:highlight>
              <a:latin typeface="Roboto"/>
              <a:ea typeface="Roboto"/>
              <a:cs typeface="Roboto"/>
              <a:sym typeface="Roboto"/>
            </a:endParaRPr>
          </a:p>
          <a:p>
            <a:pPr indent="0" lvl="0" marL="0" rtl="0" algn="l">
              <a:spcBef>
                <a:spcPts val="1100"/>
              </a:spcBef>
              <a:spcAft>
                <a:spcPts val="0"/>
              </a:spcAft>
              <a:buNone/>
            </a:pPr>
            <a:r>
              <a:t/>
            </a:r>
            <a:endParaRPr/>
          </a:p>
        </p:txBody>
      </p:sp>
      <p:sp>
        <p:nvSpPr>
          <p:cNvPr id="120" name="Google Shape;120;p20"/>
          <p:cNvSpPr txBox="1"/>
          <p:nvPr/>
        </p:nvSpPr>
        <p:spPr>
          <a:xfrm>
            <a:off x="4216025" y="4445900"/>
            <a:ext cx="4445400" cy="45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rgbClr val="0A0A0A"/>
                </a:solidFill>
                <a:highlight>
                  <a:srgbClr val="FFFFFF"/>
                </a:highlight>
                <a:latin typeface="Century Gothic"/>
                <a:ea typeface="Century Gothic"/>
                <a:cs typeface="Century Gothic"/>
                <a:sym typeface="Century Gothic"/>
              </a:rPr>
              <a:t>Sword Hummingbird and</a:t>
            </a:r>
            <a:r>
              <a:rPr lang="en">
                <a:solidFill>
                  <a:schemeClr val="dk1"/>
                </a:solidFill>
                <a:latin typeface="Century Gothic"/>
                <a:ea typeface="Century Gothic"/>
                <a:cs typeface="Century Gothic"/>
                <a:sym typeface="Century Gothic"/>
              </a:rPr>
              <a:t> Trumpet Datura</a:t>
            </a:r>
            <a:endParaRPr/>
          </a:p>
        </p:txBody>
      </p:sp>
      <p:sp>
        <p:nvSpPr>
          <p:cNvPr id="121" name="Google Shape;121;p20"/>
          <p:cNvSpPr txBox="1"/>
          <p:nvPr/>
        </p:nvSpPr>
        <p:spPr>
          <a:xfrm>
            <a:off x="144600" y="100500"/>
            <a:ext cx="6398700" cy="7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a:t>
            </a:r>
            <a:r>
              <a:rPr lang="en" sz="1200">
                <a:solidFill>
                  <a:srgbClr val="000000"/>
                </a:solidFill>
                <a:latin typeface="Calibri"/>
                <a:ea typeface="Calibri"/>
                <a:cs typeface="Calibri"/>
                <a:sym typeface="Calibri"/>
              </a:rPr>
              <a:t>lide </a:t>
            </a:r>
            <a:r>
              <a:rPr lang="en" sz="1200">
                <a:latin typeface="Calibri"/>
                <a:ea typeface="Calibri"/>
                <a:cs typeface="Calibri"/>
                <a:sym typeface="Calibri"/>
              </a:rPr>
              <a:t>7</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nvSpPr>
        <p:spPr>
          <a:xfrm>
            <a:off x="4388700" y="172525"/>
            <a:ext cx="4563600" cy="2534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800">
                <a:solidFill>
                  <a:schemeClr val="dk1"/>
                </a:solidFill>
                <a:latin typeface="Century Gothic"/>
                <a:ea typeface="Century Gothic"/>
                <a:cs typeface="Century Gothic"/>
                <a:sym typeface="Century Gothic"/>
              </a:rPr>
              <a:t>Hummingbirds also </a:t>
            </a:r>
            <a:r>
              <a:rPr b="1" lang="en" sz="1800">
                <a:solidFill>
                  <a:schemeClr val="dk1"/>
                </a:solidFill>
                <a:latin typeface="Century Gothic"/>
                <a:ea typeface="Century Gothic"/>
                <a:cs typeface="Century Gothic"/>
                <a:sym typeface="Century Gothic"/>
              </a:rPr>
              <a:t>prey</a:t>
            </a:r>
            <a:r>
              <a:rPr lang="en" sz="1800">
                <a:solidFill>
                  <a:schemeClr val="dk1"/>
                </a:solidFill>
                <a:latin typeface="Century Gothic"/>
                <a:ea typeface="Century Gothic"/>
                <a:cs typeface="Century Gothic"/>
                <a:sym typeface="Century Gothic"/>
              </a:rPr>
              <a:t> on small insects and spiders. Hummingbirds use a lot of energy to fly so much and so fast. Bugs give them the </a:t>
            </a:r>
            <a:r>
              <a:rPr b="1" lang="en" sz="1800">
                <a:solidFill>
                  <a:schemeClr val="dk1"/>
                </a:solidFill>
                <a:latin typeface="Century Gothic"/>
                <a:ea typeface="Century Gothic"/>
                <a:cs typeface="Century Gothic"/>
                <a:sym typeface="Century Gothic"/>
              </a:rPr>
              <a:t>protein</a:t>
            </a:r>
            <a:r>
              <a:rPr lang="en" sz="1800">
                <a:solidFill>
                  <a:schemeClr val="dk1"/>
                </a:solidFill>
                <a:latin typeface="Century Gothic"/>
                <a:ea typeface="Century Gothic"/>
                <a:cs typeface="Century Gothic"/>
                <a:sym typeface="Century Gothic"/>
              </a:rPr>
              <a:t> they need to make this energy.</a:t>
            </a:r>
            <a:endParaRPr sz="1800"/>
          </a:p>
        </p:txBody>
      </p:sp>
      <p:sp>
        <p:nvSpPr>
          <p:cNvPr id="127" name="Google Shape;127;p21"/>
          <p:cNvSpPr txBox="1"/>
          <p:nvPr/>
        </p:nvSpPr>
        <p:spPr>
          <a:xfrm>
            <a:off x="3299600" y="2868275"/>
            <a:ext cx="2566200" cy="1536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Young hummingbirds eat insects and spiders that their parents bring back to the nest.</a:t>
            </a:r>
            <a:endParaRPr sz="1800"/>
          </a:p>
        </p:txBody>
      </p:sp>
      <p:pic>
        <p:nvPicPr>
          <p:cNvPr id="128" name="Google Shape;128;p21"/>
          <p:cNvPicPr preferRelativeResize="0"/>
          <p:nvPr/>
        </p:nvPicPr>
        <p:blipFill>
          <a:blip r:embed="rId3">
            <a:alphaModFix/>
          </a:blip>
          <a:stretch>
            <a:fillRect/>
          </a:stretch>
        </p:blipFill>
        <p:spPr>
          <a:xfrm>
            <a:off x="1650046" y="172525"/>
            <a:ext cx="2613179" cy="1963200"/>
          </a:xfrm>
          <a:prstGeom prst="rect">
            <a:avLst/>
          </a:prstGeom>
          <a:noFill/>
          <a:ln>
            <a:noFill/>
          </a:ln>
        </p:spPr>
      </p:pic>
      <p:pic>
        <p:nvPicPr>
          <p:cNvPr id="129" name="Google Shape;129;p21"/>
          <p:cNvPicPr preferRelativeResize="0"/>
          <p:nvPr/>
        </p:nvPicPr>
        <p:blipFill rotWithShape="1">
          <a:blip r:embed="rId4">
            <a:alphaModFix/>
          </a:blip>
          <a:srcRect b="0" l="5024" r="0" t="0"/>
          <a:stretch/>
        </p:blipFill>
        <p:spPr>
          <a:xfrm>
            <a:off x="163175" y="2237124"/>
            <a:ext cx="2973850" cy="2076076"/>
          </a:xfrm>
          <a:prstGeom prst="rect">
            <a:avLst/>
          </a:prstGeom>
          <a:noFill/>
          <a:ln>
            <a:noFill/>
          </a:ln>
        </p:spPr>
      </p:pic>
      <p:pic>
        <p:nvPicPr>
          <p:cNvPr id="130" name="Google Shape;130;p21"/>
          <p:cNvPicPr preferRelativeResize="0"/>
          <p:nvPr/>
        </p:nvPicPr>
        <p:blipFill>
          <a:blip r:embed="rId5">
            <a:alphaModFix/>
          </a:blip>
          <a:stretch>
            <a:fillRect/>
          </a:stretch>
        </p:blipFill>
        <p:spPr>
          <a:xfrm>
            <a:off x="5919625" y="2868275"/>
            <a:ext cx="2973850" cy="1963200"/>
          </a:xfrm>
          <a:prstGeom prst="rect">
            <a:avLst/>
          </a:prstGeom>
          <a:noFill/>
          <a:ln>
            <a:noFill/>
          </a:ln>
        </p:spPr>
      </p:pic>
      <p:sp>
        <p:nvSpPr>
          <p:cNvPr id="131" name="Google Shape;131;p21"/>
          <p:cNvSpPr txBox="1"/>
          <p:nvPr/>
        </p:nvSpPr>
        <p:spPr>
          <a:xfrm>
            <a:off x="144600" y="100500"/>
            <a:ext cx="6398700" cy="7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a:t>
            </a:r>
            <a:r>
              <a:rPr lang="en" sz="1200">
                <a:solidFill>
                  <a:srgbClr val="000000"/>
                </a:solidFill>
                <a:latin typeface="Calibri"/>
                <a:ea typeface="Calibri"/>
                <a:cs typeface="Calibri"/>
                <a:sym typeface="Calibri"/>
              </a:rPr>
              <a:t>lide </a:t>
            </a:r>
            <a:r>
              <a:rPr lang="en" sz="1200">
                <a:latin typeface="Calibri"/>
                <a:ea typeface="Calibri"/>
                <a:cs typeface="Calibri"/>
                <a:sym typeface="Calibri"/>
              </a:rPr>
              <a:t>8</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8" ma:contentTypeDescription="Create a new document." ma:contentTypeScope="" ma:versionID="5b4168e6780d29acb4fb375952ad5d8f">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e0a59fbd4270c0c6ec630c1f4ef5d4ae"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A059CB9-9C09-48E2-A4EE-DE46A5BAAAA4}"/>
</file>

<file path=customXml/itemProps2.xml><?xml version="1.0" encoding="utf-8"?>
<ds:datastoreItem xmlns:ds="http://schemas.openxmlformats.org/officeDocument/2006/customXml" ds:itemID="{EC963869-E7C9-40BE-99C3-417F2F63153D}"/>
</file>

<file path=customXml/itemProps3.xml><?xml version="1.0" encoding="utf-8"?>
<ds:datastoreItem xmlns:ds="http://schemas.openxmlformats.org/officeDocument/2006/customXml" ds:itemID="{1FC22A06-283C-4D63-9086-EDB7AAC309D8}"/>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