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09E0CF-9949-4831-A4C9-BF0706DC90F2}">
  <a:tblStyle styleId="{2509E0CF-9949-4831-A4C9-BF0706DC90F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regular.fntdata"/><Relationship Id="rId8" Type="http://schemas.openxmlformats.org/officeDocument/2006/relationships/slide" Target="slides/slide3.xml"/><Relationship Id="rId21" Type="http://schemas.openxmlformats.org/officeDocument/2006/relationships/font" Target="fonts/CenturyGothic-boldItalic.fntdata"/><Relationship Id="rId3"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0" Type="http://schemas.openxmlformats.org/officeDocument/2006/relationships/font" Target="fonts/CenturyGothic-italic.fntdata"/><Relationship Id="rId2"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3.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CenturyGothic-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5784849f4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5784849f4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5784849f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5784849f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5784849f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5784849f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9209fbb9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9209fbb9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86e03f84c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6e03f84c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5784849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5784849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5784849f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5784849f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5784849f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5784849f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5784849f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5784849f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9209fbb9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9209fbb9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5784849f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5784849f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image" Target="../media/image15.jpg"/><Relationship Id="rId5" Type="http://schemas.openxmlformats.org/officeDocument/2006/relationships/hyperlink" Target="http://drive.google.com/file/d/1Kwo-U1yw24gHm6K15NVu7JzGNmbSLwa2/view" TargetMode="External"/><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RqgtbwW4DYWy-e2DdhUwRWvAVVJrHIH1/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14.jpg"/><Relationship Id="rId7" Type="http://schemas.openxmlformats.org/officeDocument/2006/relationships/hyperlink" Target="http://drive.google.com/file/d/1O0CchbYoLuAfWjUfM4Ri1SMWCv4g9jQs/view" TargetMode="External"/><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hyperlink" Target="http://drive.google.com/file/d/1GarFA_ERu50WCGAaqAE994v5KvOAMuwp/view" TargetMode="External"/><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hyperlink" Target="http://drive.google.com/file/d/1w4dNVysDcKpP4FHggvM9t5qi9-I1zgPD/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0.jpg"/><Relationship Id="rId5" Type="http://schemas.openxmlformats.org/officeDocument/2006/relationships/hyperlink" Target="http://drive.google.com/file/d/1AaBdB-GoLWGQ5BFe7Dk325A8ROY7R8Qt/view" TargetMode="External"/><Relationship Id="rId6"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hyperlink" Target="http://drive.google.com/file/d/1GuPiGkhrrfsizuah75HlQU98o8_ZcbSl/view"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7.jpg"/><Relationship Id="rId10" Type="http://schemas.openxmlformats.org/officeDocument/2006/relationships/image" Target="../media/image1.png"/><Relationship Id="rId9" Type="http://schemas.openxmlformats.org/officeDocument/2006/relationships/hyperlink" Target="http://drive.google.com/file/d/18o3dPdM9CSZaWKfrt4SyDLci3Pd8XP_o/view" TargetMode="External"/><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21.jpg"/><Relationship Id="rId8"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3.jpg"/><Relationship Id="rId5" Type="http://schemas.openxmlformats.org/officeDocument/2006/relationships/hyperlink" Target="http://drive.google.com/file/d/10qV1FojhyNOtoxlaoAYwRDdFax4OExZP/view"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Insect Pollinators</a:t>
            </a:r>
            <a:endParaRPr>
              <a:latin typeface="Century Gothic"/>
              <a:ea typeface="Century Gothic"/>
              <a:cs typeface="Century Gothic"/>
              <a:sym typeface="Century Gothic"/>
            </a:endParaRPr>
          </a:p>
        </p:txBody>
      </p:sp>
      <p:sp>
        <p:nvSpPr>
          <p:cNvPr id="55" name="Google Shape;55;p13"/>
          <p:cNvSpPr txBox="1"/>
          <p:nvPr>
            <p:ph idx="1" type="subTitle"/>
          </p:nvPr>
        </p:nvSpPr>
        <p:spPr>
          <a:xfrm>
            <a:off x="258400" y="39638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4, Day 2</a:t>
            </a:r>
            <a:endParaRPr>
              <a:latin typeface="Century Gothic"/>
              <a:ea typeface="Century Gothic"/>
              <a:cs typeface="Century Gothic"/>
              <a:sym typeface="Century Gothic"/>
            </a:endParaRPr>
          </a:p>
        </p:txBody>
      </p:sp>
      <p:pic>
        <p:nvPicPr>
          <p:cNvPr id="56" name="Google Shape;56;p13"/>
          <p:cNvPicPr preferRelativeResize="0"/>
          <p:nvPr/>
        </p:nvPicPr>
        <p:blipFill>
          <a:blip r:embed="rId3">
            <a:alphaModFix/>
          </a:blip>
          <a:stretch>
            <a:fillRect/>
          </a:stretch>
        </p:blipFill>
        <p:spPr>
          <a:xfrm>
            <a:off x="411425" y="350075"/>
            <a:ext cx="1290850" cy="1290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nvSpPr>
        <p:spPr>
          <a:xfrm>
            <a:off x="597600" y="580150"/>
            <a:ext cx="4818300" cy="1844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Mosquitos</a:t>
            </a:r>
            <a:r>
              <a:rPr b="1" lang="en">
                <a:solidFill>
                  <a:schemeClr val="dk1"/>
                </a:solidFill>
                <a:latin typeface="Century Gothic"/>
                <a:ea typeface="Century Gothic"/>
                <a:cs typeface="Century Gothic"/>
                <a:sym typeface="Century Gothic"/>
              </a:rPr>
              <a:t> </a:t>
            </a:r>
            <a:r>
              <a:rPr lang="en">
                <a:solidFill>
                  <a:schemeClr val="dk1"/>
                </a:solidFill>
                <a:latin typeface="Century Gothic"/>
                <a:ea typeface="Century Gothic"/>
                <a:cs typeface="Century Gothic"/>
                <a:sym typeface="Century Gothic"/>
              </a:rPr>
              <a:t>are a type of fly.</a:t>
            </a:r>
            <a:r>
              <a:rPr lang="en">
                <a:solidFill>
                  <a:schemeClr val="dk1"/>
                </a:solidFill>
                <a:latin typeface="Century Gothic"/>
                <a:ea typeface="Century Gothic"/>
                <a:cs typeface="Century Gothic"/>
                <a:sym typeface="Century Gothic"/>
              </a:rPr>
              <a:t> Nectar is mosquitos’ most important food. </a:t>
            </a:r>
            <a:r>
              <a:rPr lang="en">
                <a:solidFill>
                  <a:srgbClr val="282828"/>
                </a:solidFill>
                <a:latin typeface="Century Gothic"/>
                <a:ea typeface="Century Gothic"/>
                <a:cs typeface="Century Gothic"/>
                <a:sym typeface="Century Gothic"/>
              </a:rPr>
              <a:t>Mosquitos also feed on blood. That’s why they bite people and other animals. Some orchids give off a smell like a human body smell to attract mosquitos.  </a:t>
            </a:r>
            <a:endParaRPr sz="800">
              <a:solidFill>
                <a:schemeClr val="dk1"/>
              </a:solidFill>
              <a:latin typeface="Century Gothic"/>
              <a:ea typeface="Century Gothic"/>
              <a:cs typeface="Century Gothic"/>
              <a:sym typeface="Century Gothic"/>
            </a:endParaRPr>
          </a:p>
          <a:p>
            <a:pPr indent="457200" lvl="0" marL="914400" rtl="0" algn="l">
              <a:lnSpc>
                <a:spcPct val="150000"/>
              </a:lnSpc>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1371600" rtl="0" algn="l">
              <a:lnSpc>
                <a:spcPct val="150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p:txBody>
      </p:sp>
      <p:pic>
        <p:nvPicPr>
          <p:cNvPr id="141" name="Google Shape;141;p22"/>
          <p:cNvPicPr preferRelativeResize="0"/>
          <p:nvPr/>
        </p:nvPicPr>
        <p:blipFill>
          <a:blip r:embed="rId3">
            <a:alphaModFix/>
          </a:blip>
          <a:stretch>
            <a:fillRect/>
          </a:stretch>
        </p:blipFill>
        <p:spPr>
          <a:xfrm>
            <a:off x="2608698" y="2267925"/>
            <a:ext cx="2490977" cy="2181100"/>
          </a:xfrm>
          <a:prstGeom prst="rect">
            <a:avLst/>
          </a:prstGeom>
          <a:noFill/>
          <a:ln>
            <a:noFill/>
          </a:ln>
        </p:spPr>
      </p:pic>
      <p:pic>
        <p:nvPicPr>
          <p:cNvPr id="142" name="Google Shape;142;p22"/>
          <p:cNvPicPr preferRelativeResize="0"/>
          <p:nvPr/>
        </p:nvPicPr>
        <p:blipFill>
          <a:blip r:embed="rId4">
            <a:alphaModFix/>
          </a:blip>
          <a:stretch>
            <a:fillRect/>
          </a:stretch>
        </p:blipFill>
        <p:spPr>
          <a:xfrm>
            <a:off x="5615550" y="360950"/>
            <a:ext cx="2812275" cy="4088075"/>
          </a:xfrm>
          <a:prstGeom prst="rect">
            <a:avLst/>
          </a:prstGeom>
          <a:noFill/>
          <a:ln>
            <a:noFill/>
          </a:ln>
        </p:spPr>
      </p:pic>
      <p:sp>
        <p:nvSpPr>
          <p:cNvPr id="143" name="Google Shape;143;p22"/>
          <p:cNvSpPr txBox="1"/>
          <p:nvPr/>
        </p:nvSpPr>
        <p:spPr>
          <a:xfrm>
            <a:off x="5527238" y="4449025"/>
            <a:ext cx="2988900" cy="48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highlight>
                  <a:srgbClr val="FFFFFF"/>
                </a:highlight>
                <a:latin typeface="Century Gothic"/>
                <a:ea typeface="Century Gothic"/>
                <a:cs typeface="Century Gothic"/>
                <a:sym typeface="Century Gothic"/>
              </a:rPr>
              <a:t>A mosquito with pollen sacs attached to its head visits a Platanthera orchid. </a:t>
            </a:r>
            <a:endParaRPr sz="1200">
              <a:latin typeface="Century Gothic"/>
              <a:ea typeface="Century Gothic"/>
              <a:cs typeface="Century Gothic"/>
              <a:sym typeface="Century Gothic"/>
            </a:endParaRPr>
          </a:p>
        </p:txBody>
      </p:sp>
      <p:pic>
        <p:nvPicPr>
          <p:cNvPr id="144" name="Google Shape;144;p22" title="Record (online-voice-recorder.com).mp3">
            <a:hlinkClick r:id="rId5"/>
          </p:cNvPr>
          <p:cNvPicPr preferRelativeResize="0"/>
          <p:nvPr/>
        </p:nvPicPr>
        <p:blipFill>
          <a:blip r:embed="rId6">
            <a:alphaModFix/>
          </a:blip>
          <a:stretch>
            <a:fillRect/>
          </a:stretch>
        </p:blipFill>
        <p:spPr>
          <a:xfrm>
            <a:off x="597600" y="2343150"/>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aphicFrame>
        <p:nvGraphicFramePr>
          <p:cNvPr id="149" name="Google Shape;149;p23"/>
          <p:cNvGraphicFramePr/>
          <p:nvPr/>
        </p:nvGraphicFramePr>
        <p:xfrm>
          <a:off x="761775" y="638475"/>
          <a:ext cx="3000000" cy="3000000"/>
        </p:xfrm>
        <a:graphic>
          <a:graphicData uri="http://schemas.openxmlformats.org/drawingml/2006/table">
            <a:tbl>
              <a:tblPr>
                <a:noFill/>
                <a:tableStyleId>{2509E0CF-9949-4831-A4C9-BF0706DC90F2}</a:tableStyleId>
              </a:tblPr>
              <a:tblGrid>
                <a:gridCol w="7674375"/>
              </a:tblGrid>
              <a:tr h="3547525">
                <a:tc>
                  <a:txBody>
                    <a:bodyPr/>
                    <a:lstStyle/>
                    <a:p>
                      <a:pPr indent="0" lvl="0" marL="0" rtl="0" algn="ctr">
                        <a:lnSpc>
                          <a:spcPct val="115000"/>
                        </a:lnSpc>
                        <a:spcBef>
                          <a:spcPts val="0"/>
                        </a:spcBef>
                        <a:spcAft>
                          <a:spcPts val="0"/>
                        </a:spcAft>
                        <a:buNone/>
                      </a:pPr>
                      <a:r>
                        <a:rPr b="1" lang="en" sz="1800">
                          <a:latin typeface="Century Gothic"/>
                          <a:ea typeface="Century Gothic"/>
                          <a:cs typeface="Century Gothic"/>
                          <a:sym typeface="Century Gothic"/>
                        </a:rPr>
                        <a:t>Glossary</a:t>
                      </a:r>
                      <a:endParaRPr b="1" sz="1800">
                        <a:latin typeface="Century Gothic"/>
                        <a:ea typeface="Century Gothic"/>
                        <a:cs typeface="Century Gothic"/>
                        <a:sym typeface="Century Gothic"/>
                      </a:endParaRPr>
                    </a:p>
                    <a:p>
                      <a:pPr indent="0" lvl="0" marL="0" rtl="0" algn="ctr">
                        <a:lnSpc>
                          <a:spcPct val="115000"/>
                        </a:lnSpc>
                        <a:spcBef>
                          <a:spcPts val="0"/>
                        </a:spcBef>
                        <a:spcAft>
                          <a:spcPts val="0"/>
                        </a:spcAft>
                        <a:buNone/>
                      </a:pPr>
                      <a:r>
                        <a:t/>
                      </a:r>
                      <a:endParaRPr b="1" sz="1800">
                        <a:solidFill>
                          <a:srgbClr val="4A86E8"/>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edible</a:t>
                      </a:r>
                      <a:r>
                        <a:rPr lang="en" sz="1800">
                          <a:solidFill>
                            <a:schemeClr val="dk1"/>
                          </a:solidFill>
                          <a:latin typeface="Century Gothic"/>
                          <a:ea typeface="Century Gothic"/>
                          <a:cs typeface="Century Gothic"/>
                          <a:sym typeface="Century Gothic"/>
                        </a:rPr>
                        <a:t>: able to be eaten</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300"/>
                        </a:spcBef>
                        <a:spcAft>
                          <a:spcPts val="0"/>
                        </a:spcAft>
                        <a:buNone/>
                      </a:pPr>
                      <a:r>
                        <a:rPr b="1" lang="en" sz="1800">
                          <a:latin typeface="Century Gothic"/>
                          <a:ea typeface="Century Gothic"/>
                          <a:cs typeface="Century Gothic"/>
                          <a:sym typeface="Century Gothic"/>
                        </a:rPr>
                        <a:t>fig</a:t>
                      </a:r>
                      <a:r>
                        <a:rPr lang="en" sz="1800">
                          <a:latin typeface="Century Gothic"/>
                          <a:ea typeface="Century Gothic"/>
                          <a:cs typeface="Century Gothic"/>
                          <a:sym typeface="Century Gothic"/>
                        </a:rPr>
                        <a:t>: a small, soft, pear-shaped fruit with seeds inside</a:t>
                      </a:r>
                      <a:endParaRPr sz="1800">
                        <a:latin typeface="Century Gothic"/>
                        <a:ea typeface="Century Gothic"/>
                        <a:cs typeface="Century Gothic"/>
                        <a:sym typeface="Century Gothic"/>
                      </a:endParaRPr>
                    </a:p>
                    <a:p>
                      <a:pPr indent="0" lvl="0" marL="0" rtl="0" algn="l">
                        <a:lnSpc>
                          <a:spcPct val="150000"/>
                        </a:lnSpc>
                        <a:spcBef>
                          <a:spcPts val="300"/>
                        </a:spcBef>
                        <a:spcAft>
                          <a:spcPts val="0"/>
                        </a:spcAft>
                        <a:buNone/>
                      </a:pPr>
                      <a:r>
                        <a:rPr b="1" lang="en" sz="1800">
                          <a:latin typeface="Century Gothic"/>
                          <a:ea typeface="Century Gothic"/>
                          <a:cs typeface="Century Gothic"/>
                          <a:sym typeface="Century Gothic"/>
                        </a:rPr>
                        <a:t>larvae</a:t>
                      </a:r>
                      <a:r>
                        <a:rPr lang="en" sz="1800">
                          <a:latin typeface="Century Gothic"/>
                          <a:ea typeface="Century Gothic"/>
                          <a:cs typeface="Century Gothic"/>
                          <a:sym typeface="Century Gothic"/>
                        </a:rPr>
                        <a:t>: the young form of an insect, as a caterpillar is to a butterfly </a:t>
                      </a:r>
                      <a:endParaRPr sz="1800">
                        <a:latin typeface="Century Gothic"/>
                        <a:ea typeface="Century Gothic"/>
                        <a:cs typeface="Century Gothic"/>
                        <a:sym typeface="Century Gothic"/>
                      </a:endParaRPr>
                    </a:p>
                    <a:p>
                      <a:pPr indent="0" lvl="0" marL="0" rtl="0" algn="l">
                        <a:lnSpc>
                          <a:spcPct val="150000"/>
                        </a:lnSpc>
                        <a:spcBef>
                          <a:spcPts val="300"/>
                        </a:spcBef>
                        <a:spcAft>
                          <a:spcPts val="0"/>
                        </a:spcAft>
                        <a:buNone/>
                      </a:pPr>
                      <a:r>
                        <a:rPr b="1" lang="en" sz="1800">
                          <a:solidFill>
                            <a:schemeClr val="dk1"/>
                          </a:solidFill>
                          <a:latin typeface="Century Gothic"/>
                          <a:ea typeface="Century Gothic"/>
                          <a:cs typeface="Century Gothic"/>
                          <a:sym typeface="Century Gothic"/>
                        </a:rPr>
                        <a:t>lure</a:t>
                      </a:r>
                      <a:r>
                        <a:rPr lang="en" sz="1800">
                          <a:solidFill>
                            <a:schemeClr val="dk1"/>
                          </a:solidFill>
                          <a:latin typeface="Century Gothic"/>
                          <a:ea typeface="Century Gothic"/>
                          <a:cs typeface="Century Gothic"/>
                          <a:sym typeface="Century Gothic"/>
                        </a:rPr>
                        <a:t>: to tempt, to draw something in </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30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proboscis</a:t>
                      </a:r>
                      <a:r>
                        <a:rPr lang="en" sz="1800">
                          <a:solidFill>
                            <a:schemeClr val="dk1"/>
                          </a:solidFill>
                          <a:latin typeface="Century Gothic"/>
                          <a:ea typeface="Century Gothic"/>
                          <a:cs typeface="Century Gothic"/>
                          <a:sym typeface="Century Gothic"/>
                        </a:rPr>
                        <a:t>: long, sucking part of an insect’s mouth</a:t>
                      </a:r>
                      <a:endParaRPr sz="1800">
                        <a:solidFill>
                          <a:schemeClr val="dk1"/>
                        </a:solidFill>
                        <a:latin typeface="Century Gothic"/>
                        <a:ea typeface="Century Gothic"/>
                        <a:cs typeface="Century Gothic"/>
                        <a:sym typeface="Century Gothic"/>
                      </a:endParaRPr>
                    </a:p>
                    <a:p>
                      <a:pPr indent="0" lvl="0" marL="0" rtl="0" algn="l">
                        <a:lnSpc>
                          <a:spcPct val="150000"/>
                        </a:lnSpc>
                        <a:spcBef>
                          <a:spcPts val="300"/>
                        </a:spcBef>
                        <a:spcAft>
                          <a:spcPts val="0"/>
                        </a:spcAft>
                        <a:buNone/>
                      </a:pPr>
                      <a:r>
                        <a:rPr b="1" lang="en" sz="1800">
                          <a:latin typeface="Century Gothic"/>
                          <a:ea typeface="Century Gothic"/>
                          <a:cs typeface="Century Gothic"/>
                          <a:sym typeface="Century Gothic"/>
                        </a:rPr>
                        <a:t>scent</a:t>
                      </a:r>
                      <a:r>
                        <a:rPr lang="en" sz="1800">
                          <a:latin typeface="Century Gothic"/>
                          <a:ea typeface="Century Gothic"/>
                          <a:cs typeface="Century Gothic"/>
                          <a:sym typeface="Century Gothic"/>
                        </a:rPr>
                        <a:t>: smell or odor</a:t>
                      </a:r>
                      <a:endParaRPr sz="1800">
                        <a:latin typeface="Century Gothic"/>
                        <a:ea typeface="Century Gothic"/>
                        <a:cs typeface="Century Gothic"/>
                        <a:sym typeface="Century Gothic"/>
                      </a:endParaRPr>
                    </a:p>
                    <a:p>
                      <a:pPr indent="0" lvl="0" marL="0" rtl="0" algn="l">
                        <a:lnSpc>
                          <a:spcPct val="150000"/>
                        </a:lnSpc>
                        <a:spcBef>
                          <a:spcPts val="300"/>
                        </a:spcBef>
                        <a:spcAft>
                          <a:spcPts val="300"/>
                        </a:spcAft>
                        <a:buNone/>
                      </a:pPr>
                      <a:r>
                        <a:rPr b="1" lang="en" sz="1800">
                          <a:latin typeface="Century Gothic"/>
                          <a:ea typeface="Century Gothic"/>
                          <a:cs typeface="Century Gothic"/>
                          <a:sym typeface="Century Gothic"/>
                        </a:rPr>
                        <a:t>terrible</a:t>
                      </a:r>
                      <a:r>
                        <a:rPr lang="en" sz="1800">
                          <a:latin typeface="Century Gothic"/>
                          <a:ea typeface="Century Gothic"/>
                          <a:cs typeface="Century Gothic"/>
                          <a:sym typeface="Century Gothic"/>
                        </a:rPr>
                        <a:t>: extremely bad or unpleasant</a:t>
                      </a:r>
                      <a:endParaRPr sz="1800">
                        <a:latin typeface="Century Gothic"/>
                        <a:ea typeface="Century Gothic"/>
                        <a:cs typeface="Century Gothic"/>
                        <a:sym typeface="Century Gothic"/>
                      </a:endParaRPr>
                    </a:p>
                  </a:txBody>
                  <a:tcPr marT="63500" marB="63500" marR="63500" marL="6350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idx="1" type="body"/>
          </p:nvPr>
        </p:nvSpPr>
        <p:spPr>
          <a:xfrm>
            <a:off x="723425" y="332775"/>
            <a:ext cx="8109000" cy="423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rgbClr val="000000"/>
                </a:solidFill>
                <a:latin typeface="Calibri"/>
                <a:ea typeface="Calibri"/>
                <a:cs typeface="Calibri"/>
                <a:sym typeface="Calibri"/>
              </a:rPr>
              <a:t>Citations</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5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Potter wasp on aster, Beatriz Moisset: https://www.fs.fed.us/wildflowers/pollinators/animals/wasps.shtml</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Helleborine: http://goweros.blogspot.com/2011/07/broad-leaved-helleborine.html</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Fig pollination: http://www.figweb.org/Interaction/Who_pollinates_fig_trees/index.htm</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Figs: https://gardentodoorstep.com/product/brown-turkey-fig-tree/</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Inside of fig: https://www.esa.org/esablog/research/the-story-of-the-fig-and-its-wasp/</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Ants: http://gardeningsoul.blogspot.com/2015/05/ants-unlikely-pollinators.html</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Nailwort plant: https://www.fredswildflowers.com/paronychia.html</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Hawk moth: http://nationalmothweek.org/2015/06/25/the-year-of-the-sphingidae-pollination/</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Yucca flower: http://www.wisegeek.com/what-is-a-yucca-flower.htm</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Yucca moth: https://sites.jmu.edu/</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Soldier beetle: https://www.whatsthatbug.com/category/beetles/soldier-beetles/</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Jewel beetle: https://nature.mdc.mo.gov/discover-nature/field-guide/scarab-beetles</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Blister beetle: https://en.wikipedia.org/wiki/Blister_beetle</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Long-horned beetle: http://www.post-gazette.com/life/my-generation/2017/07/11/Let-s-talk-about-parks-Asian-longhorned-beetle/stories/201707110027</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Checkered beetle: https://wiki.bugwood.org/HPIPM:Clerid_Checkered_Beetle</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Tumbling flower beetle: http://www.pybio.org/13550/mordellidae/</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Soft-winged flower beetle: http://www.dpughphoto.com/beetles.htm</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latin typeface="Calibri"/>
                <a:ea typeface="Calibri"/>
                <a:cs typeface="Calibri"/>
                <a:sym typeface="Calibri"/>
              </a:rPr>
              <a:t>Flower scarab beetle: https://nature.mdc.mo.gov/discover-nature/field-guide/scarab-beetles</a:t>
            </a:r>
            <a:endParaRPr sz="11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100">
                <a:solidFill>
                  <a:schemeClr val="dk1"/>
                </a:solidFill>
                <a:latin typeface="Calibri"/>
                <a:ea typeface="Calibri"/>
                <a:cs typeface="Calibri"/>
                <a:sym typeface="Calibri"/>
              </a:rPr>
              <a:t>Mosquito:http://www.prairiepollination.ca/pollinisateur-pollinator/moustiques-mosquitoes/</a:t>
            </a:r>
            <a:endParaRPr sz="1100">
              <a:solidFill>
                <a:srgbClr val="000000"/>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highlight>
                  <a:srgbClr val="FFFFFF"/>
                </a:highlight>
                <a:latin typeface="Calibri"/>
                <a:ea typeface="Calibri"/>
                <a:cs typeface="Calibri"/>
                <a:sym typeface="Calibri"/>
              </a:rPr>
              <a:t>A mosquito with pollen sacs attached to its head visits a Platanthera orchid. Photo: Jeff Riffell</a:t>
            </a:r>
            <a:endParaRPr sz="1100">
              <a:solidFill>
                <a:srgbClr val="000000"/>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 sz="1100">
                <a:solidFill>
                  <a:srgbClr val="000000"/>
                </a:solidFill>
                <a:highlight>
                  <a:srgbClr val="FFFFFF"/>
                </a:highlight>
                <a:latin typeface="Calibri"/>
                <a:ea typeface="Calibri"/>
                <a:cs typeface="Calibri"/>
                <a:sym typeface="Calibri"/>
              </a:rPr>
              <a:t>https://phys.org/news/2017-01-orchids-mimic-human-body-odor.html#jCp</a:t>
            </a:r>
            <a:r>
              <a:rPr lang="en" sz="1100">
                <a:solidFill>
                  <a:srgbClr val="000000"/>
                </a:solidFill>
                <a:latin typeface="Calibri"/>
                <a:ea typeface="Calibri"/>
                <a:cs typeface="Calibri"/>
                <a:sym typeface="Calibri"/>
              </a:rPr>
              <a:t> </a:t>
            </a:r>
            <a:endParaRPr sz="11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839175" y="933200"/>
            <a:ext cx="7569000" cy="352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2000">
                <a:solidFill>
                  <a:schemeClr val="dk1"/>
                </a:solidFill>
                <a:latin typeface="Century Gothic"/>
                <a:ea typeface="Century Gothic"/>
                <a:cs typeface="Century Gothic"/>
                <a:sym typeface="Century Gothic"/>
              </a:rPr>
              <a:t>Insect Pollinators</a:t>
            </a:r>
            <a:endParaRPr b="1" sz="20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2000">
                <a:solidFill>
                  <a:schemeClr val="dk1"/>
                </a:solidFill>
                <a:latin typeface="Century Gothic"/>
                <a:ea typeface="Century Gothic"/>
                <a:cs typeface="Century Gothic"/>
                <a:sym typeface="Century Gothic"/>
              </a:rPr>
              <a:t>Many people know that bees and butterflies are insects. They also know that they are strong pollinators. But other insects pollinate, too.</a:t>
            </a:r>
            <a:r>
              <a:rPr lang="en" sz="2000">
                <a:solidFill>
                  <a:schemeClr val="dk1"/>
                </a:solidFill>
                <a:latin typeface="Century Gothic"/>
                <a:ea typeface="Century Gothic"/>
                <a:cs typeface="Century Gothic"/>
                <a:sym typeface="Century Gothic"/>
              </a:rPr>
              <a:t> </a:t>
            </a:r>
            <a:endParaRPr sz="2000"/>
          </a:p>
        </p:txBody>
      </p:sp>
      <p:pic>
        <p:nvPicPr>
          <p:cNvPr id="62" name="Google Shape;62;p14" title="Record (online-voice-recorder.com) (1).mp3">
            <a:hlinkClick r:id="rId3"/>
          </p:cNvPr>
          <p:cNvPicPr preferRelativeResize="0"/>
          <p:nvPr/>
        </p:nvPicPr>
        <p:blipFill>
          <a:blip r:embed="rId4">
            <a:alphaModFix/>
          </a:blip>
          <a:stretch>
            <a:fillRect/>
          </a:stretch>
        </p:blipFill>
        <p:spPr>
          <a:xfrm>
            <a:off x="8408175" y="221875"/>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420775" y="188625"/>
            <a:ext cx="8171700" cy="4423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Wasps </a:t>
            </a:r>
            <a:endParaRPr b="1"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solidFill>
                  <a:schemeClr val="dk1"/>
                </a:solidFill>
                <a:latin typeface="Century Gothic"/>
                <a:ea typeface="Century Gothic"/>
                <a:cs typeface="Century Gothic"/>
                <a:sym typeface="Century Gothic"/>
              </a:rPr>
              <a:t>Wasps do not have hairy bodies to pick up pollen, but some pollen does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solidFill>
                  <a:schemeClr val="dk1"/>
                </a:solidFill>
                <a:latin typeface="Century Gothic"/>
                <a:ea typeface="Century Gothic"/>
                <a:cs typeface="Century Gothic"/>
                <a:sym typeface="Century Gothic"/>
              </a:rPr>
              <a:t>stick to them. The pollen spreads as wasps move from flower to flower.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A pollen wasp also brings nectar and pollen to its young.</a:t>
            </a:r>
            <a:endParaRPr b="1"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1371600" rtl="0" algn="l">
              <a:lnSpc>
                <a:spcPct val="150000"/>
              </a:lnSpc>
              <a:spcBef>
                <a:spcPts val="0"/>
              </a:spcBef>
              <a:spcAft>
                <a:spcPts val="0"/>
              </a:spcAft>
              <a:buNone/>
            </a:pPr>
            <a:r>
              <a:rPr lang="en" sz="1600">
                <a:solidFill>
                  <a:schemeClr val="dk1"/>
                </a:solidFill>
                <a:latin typeface="Century Gothic"/>
                <a:ea typeface="Century Gothic"/>
                <a:cs typeface="Century Gothic"/>
                <a:sym typeface="Century Gothic"/>
              </a:rPr>
              <a:t>Common wasps</a:t>
            </a:r>
            <a:r>
              <a:rPr b="1" lang="en" sz="1600">
                <a:solidFill>
                  <a:schemeClr val="dk1"/>
                </a:solidFill>
                <a:latin typeface="Century Gothic"/>
                <a:ea typeface="Century Gothic"/>
                <a:cs typeface="Century Gothic"/>
                <a:sym typeface="Century Gothic"/>
              </a:rPr>
              <a:t> </a:t>
            </a:r>
            <a:r>
              <a:rPr lang="en" sz="1600">
                <a:solidFill>
                  <a:schemeClr val="dk1"/>
                </a:solidFill>
                <a:latin typeface="Century Gothic"/>
                <a:ea typeface="Century Gothic"/>
                <a:cs typeface="Century Gothic"/>
                <a:sym typeface="Century Gothic"/>
              </a:rPr>
              <a:t>eat caterpillars. Scientists have discovered that one kind of orchid plant smells like caterpillars. This </a:t>
            </a:r>
            <a:r>
              <a:rPr b="1" lang="en" sz="1600">
                <a:solidFill>
                  <a:schemeClr val="dk1"/>
                </a:solidFill>
                <a:latin typeface="Century Gothic"/>
                <a:ea typeface="Century Gothic"/>
                <a:cs typeface="Century Gothic"/>
                <a:sym typeface="Century Gothic"/>
              </a:rPr>
              <a:t>lures</a:t>
            </a:r>
            <a:r>
              <a:rPr lang="en" sz="1600">
                <a:solidFill>
                  <a:schemeClr val="dk1"/>
                </a:solidFill>
                <a:latin typeface="Century Gothic"/>
                <a:ea typeface="Century Gothic"/>
                <a:cs typeface="Century Gothic"/>
                <a:sym typeface="Century Gothic"/>
              </a:rPr>
              <a:t> wasps to its flowers.</a:t>
            </a:r>
            <a:endParaRPr sz="1000">
              <a:solidFill>
                <a:schemeClr val="dk1"/>
              </a:solidFill>
              <a:latin typeface="Century Gothic"/>
              <a:ea typeface="Century Gothic"/>
              <a:cs typeface="Century Gothic"/>
              <a:sym typeface="Century Gothic"/>
            </a:endParaRPr>
          </a:p>
          <a:p>
            <a:pPr indent="0" lvl="0" marL="137160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A sweet </a:t>
            </a:r>
            <a:r>
              <a:rPr b="1" lang="en" sz="1600">
                <a:solidFill>
                  <a:schemeClr val="dk1"/>
                </a:solidFill>
                <a:latin typeface="Century Gothic"/>
                <a:ea typeface="Century Gothic"/>
                <a:cs typeface="Century Gothic"/>
                <a:sym typeface="Century Gothic"/>
              </a:rPr>
              <a:t>fig</a:t>
            </a:r>
            <a:r>
              <a:rPr lang="en" sz="1600">
                <a:solidFill>
                  <a:schemeClr val="dk1"/>
                </a:solidFill>
                <a:latin typeface="Century Gothic"/>
                <a:ea typeface="Century Gothic"/>
                <a:cs typeface="Century Gothic"/>
                <a:sym typeface="Century Gothic"/>
              </a:rPr>
              <a:t> has its flowers on the inside. The tiny fig wasp</a:t>
            </a:r>
            <a:r>
              <a:rPr b="1" lang="en" sz="1600">
                <a:solidFill>
                  <a:schemeClr val="dk1"/>
                </a:solidFill>
                <a:latin typeface="Century Gothic"/>
                <a:ea typeface="Century Gothic"/>
                <a:cs typeface="Century Gothic"/>
                <a:sym typeface="Century Gothic"/>
              </a:rPr>
              <a:t> </a:t>
            </a:r>
            <a:r>
              <a:rPr lang="en" sz="1600">
                <a:solidFill>
                  <a:schemeClr val="dk1"/>
                </a:solidFill>
                <a:latin typeface="Century Gothic"/>
                <a:ea typeface="Century Gothic"/>
                <a:cs typeface="Century Gothic"/>
                <a:sym typeface="Century Gothic"/>
              </a:rPr>
              <a:t>crawls inside the fig, lays its eggs, eats nectar, and pollinates the flowers.</a:t>
            </a:r>
            <a:endParaRPr sz="1600">
              <a:solidFill>
                <a:schemeClr val="dk1"/>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7756225" y="206325"/>
            <a:ext cx="1241000" cy="1241000"/>
          </a:xfrm>
          <a:prstGeom prst="rect">
            <a:avLst/>
          </a:prstGeom>
          <a:noFill/>
          <a:ln>
            <a:noFill/>
          </a:ln>
        </p:spPr>
      </p:pic>
      <p:pic>
        <p:nvPicPr>
          <p:cNvPr id="69" name="Google Shape;69;p15"/>
          <p:cNvPicPr preferRelativeResize="0"/>
          <p:nvPr/>
        </p:nvPicPr>
        <p:blipFill>
          <a:blip r:embed="rId4">
            <a:alphaModFix/>
          </a:blip>
          <a:stretch>
            <a:fillRect/>
          </a:stretch>
        </p:blipFill>
        <p:spPr>
          <a:xfrm>
            <a:off x="176875" y="1889250"/>
            <a:ext cx="1562100" cy="1962399"/>
          </a:xfrm>
          <a:prstGeom prst="rect">
            <a:avLst/>
          </a:prstGeom>
          <a:noFill/>
          <a:ln>
            <a:noFill/>
          </a:ln>
        </p:spPr>
      </p:pic>
      <p:pic>
        <p:nvPicPr>
          <p:cNvPr id="70" name="Google Shape;70;p15"/>
          <p:cNvPicPr preferRelativeResize="0"/>
          <p:nvPr/>
        </p:nvPicPr>
        <p:blipFill rotWithShape="1">
          <a:blip r:embed="rId5">
            <a:alphaModFix/>
          </a:blip>
          <a:srcRect b="0" l="0" r="0" t="7313"/>
          <a:stretch/>
        </p:blipFill>
        <p:spPr>
          <a:xfrm>
            <a:off x="4009792" y="3770850"/>
            <a:ext cx="1968483" cy="1241000"/>
          </a:xfrm>
          <a:prstGeom prst="rect">
            <a:avLst/>
          </a:prstGeom>
          <a:noFill/>
          <a:ln>
            <a:noFill/>
          </a:ln>
        </p:spPr>
      </p:pic>
      <p:pic>
        <p:nvPicPr>
          <p:cNvPr id="71" name="Google Shape;71;p15"/>
          <p:cNvPicPr preferRelativeResize="0"/>
          <p:nvPr/>
        </p:nvPicPr>
        <p:blipFill>
          <a:blip r:embed="rId6">
            <a:alphaModFix/>
          </a:blip>
          <a:stretch>
            <a:fillRect/>
          </a:stretch>
        </p:blipFill>
        <p:spPr>
          <a:xfrm>
            <a:off x="7240107" y="3751750"/>
            <a:ext cx="1433268" cy="1241000"/>
          </a:xfrm>
          <a:prstGeom prst="rect">
            <a:avLst/>
          </a:prstGeom>
          <a:noFill/>
          <a:ln>
            <a:noFill/>
          </a:ln>
        </p:spPr>
      </p:pic>
      <p:sp>
        <p:nvSpPr>
          <p:cNvPr id="72" name="Google Shape;72;p15"/>
          <p:cNvSpPr txBox="1"/>
          <p:nvPr/>
        </p:nvSpPr>
        <p:spPr>
          <a:xfrm>
            <a:off x="2525400" y="3751750"/>
            <a:ext cx="1484400" cy="1241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rgbClr val="000000"/>
                </a:solidFill>
                <a:latin typeface="Century Gothic"/>
                <a:ea typeface="Century Gothic"/>
                <a:cs typeface="Century Gothic"/>
                <a:sym typeface="Century Gothic"/>
              </a:rPr>
              <a:t>Fig wasps heading inside the bottom of the fig to get to the flower</a:t>
            </a:r>
            <a:endParaRPr sz="1200">
              <a:latin typeface="Century Gothic"/>
              <a:ea typeface="Century Gothic"/>
              <a:cs typeface="Century Gothic"/>
              <a:sym typeface="Century Gothic"/>
            </a:endParaRPr>
          </a:p>
        </p:txBody>
      </p:sp>
      <p:sp>
        <p:nvSpPr>
          <p:cNvPr id="73" name="Google Shape;73;p15"/>
          <p:cNvSpPr txBox="1"/>
          <p:nvPr/>
        </p:nvSpPr>
        <p:spPr>
          <a:xfrm>
            <a:off x="6235775" y="3770850"/>
            <a:ext cx="953400" cy="1173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latin typeface="Century Gothic"/>
                <a:ea typeface="Century Gothic"/>
                <a:cs typeface="Century Gothic"/>
                <a:sym typeface="Century Gothic"/>
              </a:rPr>
              <a:t>T</a:t>
            </a:r>
            <a:r>
              <a:rPr lang="en" sz="1200">
                <a:solidFill>
                  <a:srgbClr val="000000"/>
                </a:solidFill>
                <a:latin typeface="Century Gothic"/>
                <a:ea typeface="Century Gothic"/>
                <a:cs typeface="Century Gothic"/>
                <a:sym typeface="Century Gothic"/>
              </a:rPr>
              <a:t>he inside of a fig</a:t>
            </a:r>
            <a:endParaRPr sz="1200">
              <a:latin typeface="Century Gothic"/>
              <a:ea typeface="Century Gothic"/>
              <a:cs typeface="Century Gothic"/>
              <a:sym typeface="Century Gothic"/>
            </a:endParaRPr>
          </a:p>
        </p:txBody>
      </p:sp>
      <p:pic>
        <p:nvPicPr>
          <p:cNvPr id="74" name="Google Shape;74;p15" title="IP 3.mp3">
            <a:hlinkClick r:id="rId7"/>
          </p:cNvPr>
          <p:cNvPicPr preferRelativeResize="0"/>
          <p:nvPr/>
        </p:nvPicPr>
        <p:blipFill>
          <a:blip r:embed="rId8">
            <a:alphaModFix/>
          </a:blip>
          <a:stretch>
            <a:fillRect/>
          </a:stretch>
        </p:blipFill>
        <p:spPr>
          <a:xfrm>
            <a:off x="1371600" y="155448"/>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253950" y="203875"/>
            <a:ext cx="6726900" cy="175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Ants</a:t>
            </a:r>
            <a:r>
              <a:rPr b="1" lang="en" sz="1600">
                <a:solidFill>
                  <a:schemeClr val="dk1"/>
                </a:solidFill>
                <a:latin typeface="Century Gothic"/>
                <a:ea typeface="Century Gothic"/>
                <a:cs typeface="Century Gothic"/>
                <a:sym typeface="Century Gothic"/>
              </a:rPr>
              <a:t> </a:t>
            </a:r>
            <a:endParaRPr b="1"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Century Gothic"/>
                <a:ea typeface="Century Gothic"/>
                <a:cs typeface="Century Gothic"/>
                <a:sym typeface="Century Gothic"/>
              </a:rPr>
              <a:t>Ants are not very effective pollinators, because they can’t fly. When we see ants crawling on flowers, they are looking for nectar to eat. They might pick up and carry some pollen to another flower by accident. The flowers ants feed on grow close to the ground.</a:t>
            </a:r>
            <a:endParaRPr b="1" sz="15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p:txBody>
      </p:sp>
      <p:sp>
        <p:nvSpPr>
          <p:cNvPr id="80" name="Google Shape;80;p16"/>
          <p:cNvSpPr txBox="1"/>
          <p:nvPr/>
        </p:nvSpPr>
        <p:spPr>
          <a:xfrm>
            <a:off x="2194000" y="4588275"/>
            <a:ext cx="1507500" cy="4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entury Gothic"/>
                <a:ea typeface="Century Gothic"/>
                <a:cs typeface="Century Gothic"/>
                <a:sym typeface="Century Gothic"/>
              </a:rPr>
              <a:t>Nailwort plant</a:t>
            </a:r>
            <a:endParaRPr sz="1200">
              <a:latin typeface="Century Gothic"/>
              <a:ea typeface="Century Gothic"/>
              <a:cs typeface="Century Gothic"/>
              <a:sym typeface="Century Gothic"/>
            </a:endParaRPr>
          </a:p>
        </p:txBody>
      </p:sp>
      <p:pic>
        <p:nvPicPr>
          <p:cNvPr id="81" name="Google Shape;81;p16"/>
          <p:cNvPicPr preferRelativeResize="0"/>
          <p:nvPr/>
        </p:nvPicPr>
        <p:blipFill>
          <a:blip r:embed="rId3">
            <a:alphaModFix/>
          </a:blip>
          <a:stretch>
            <a:fillRect/>
          </a:stretch>
        </p:blipFill>
        <p:spPr>
          <a:xfrm>
            <a:off x="7037000" y="137650"/>
            <a:ext cx="1894750" cy="2317975"/>
          </a:xfrm>
          <a:prstGeom prst="rect">
            <a:avLst/>
          </a:prstGeom>
          <a:noFill/>
          <a:ln>
            <a:noFill/>
          </a:ln>
        </p:spPr>
      </p:pic>
      <p:pic>
        <p:nvPicPr>
          <p:cNvPr id="82" name="Google Shape;82;p16"/>
          <p:cNvPicPr preferRelativeResize="0"/>
          <p:nvPr/>
        </p:nvPicPr>
        <p:blipFill>
          <a:blip r:embed="rId4">
            <a:alphaModFix/>
          </a:blip>
          <a:stretch>
            <a:fillRect/>
          </a:stretch>
        </p:blipFill>
        <p:spPr>
          <a:xfrm>
            <a:off x="341050" y="2270775"/>
            <a:ext cx="1852950" cy="2655075"/>
          </a:xfrm>
          <a:prstGeom prst="rect">
            <a:avLst/>
          </a:prstGeom>
          <a:noFill/>
          <a:ln>
            <a:noFill/>
          </a:ln>
        </p:spPr>
      </p:pic>
      <p:sp>
        <p:nvSpPr>
          <p:cNvPr id="83" name="Google Shape;83;p16"/>
          <p:cNvSpPr txBox="1"/>
          <p:nvPr/>
        </p:nvSpPr>
        <p:spPr>
          <a:xfrm>
            <a:off x="2437475" y="2455625"/>
            <a:ext cx="6456600" cy="106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500">
                <a:solidFill>
                  <a:schemeClr val="dk1"/>
                </a:solidFill>
                <a:latin typeface="Century Gothic"/>
                <a:ea typeface="Century Gothic"/>
                <a:cs typeface="Century Gothic"/>
                <a:sym typeface="Century Gothic"/>
              </a:rPr>
              <a:t>Ants do help pollination in another way. Some flowers produce nectar on the outside of the flowers, instead of inside. This nectar on the outside is easy for ants to crawl to. When other insects see the ants on the outside, they go inside the flower to look for nectar. That’s where the pollen is. The ants point the flying insects to the pollen. This helps the flowers get pollinated. </a:t>
            </a:r>
            <a:endParaRPr sz="15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pic>
        <p:nvPicPr>
          <p:cNvPr id="84" name="Google Shape;84;p16" title="IP 4.mp3">
            <a:hlinkClick r:id="rId5"/>
          </p:cNvPr>
          <p:cNvPicPr preferRelativeResize="0"/>
          <p:nvPr/>
        </p:nvPicPr>
        <p:blipFill>
          <a:blip r:embed="rId6">
            <a:alphaModFix/>
          </a:blip>
          <a:stretch>
            <a:fillRect/>
          </a:stretch>
        </p:blipFill>
        <p:spPr>
          <a:xfrm>
            <a:off x="1371600" y="155448"/>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nvSpPr>
        <p:spPr>
          <a:xfrm>
            <a:off x="4007050" y="326475"/>
            <a:ext cx="4836300" cy="4231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Moths</a:t>
            </a:r>
            <a:r>
              <a:rPr lang="en" sz="1600">
                <a:solidFill>
                  <a:schemeClr val="dk1"/>
                </a:solidFill>
                <a:latin typeface="Century Gothic"/>
                <a:ea typeface="Century Gothic"/>
                <a:cs typeface="Century Gothic"/>
                <a:sym typeface="Century Gothic"/>
              </a:rPr>
              <a:t>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Moths are excellent pollinators. They pollinate many flowers that bees and butterflies do not. Moths mostly visit flowers that are white, open at nighttime, and have a strong smell.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Like a butterfly, a moth has a </a:t>
            </a:r>
            <a:r>
              <a:rPr b="1" lang="en" sz="1600">
                <a:solidFill>
                  <a:schemeClr val="dk1"/>
                </a:solidFill>
                <a:latin typeface="Century Gothic"/>
                <a:ea typeface="Century Gothic"/>
                <a:cs typeface="Century Gothic"/>
                <a:sym typeface="Century Gothic"/>
              </a:rPr>
              <a:t>proboscis</a:t>
            </a:r>
            <a:r>
              <a:rPr lang="en" sz="1600">
                <a:solidFill>
                  <a:schemeClr val="dk1"/>
                </a:solidFill>
                <a:latin typeface="Century Gothic"/>
                <a:ea typeface="Century Gothic"/>
                <a:cs typeface="Century Gothic"/>
                <a:sym typeface="Century Gothic"/>
              </a:rPr>
              <a:t> that acts as a straw to suck nectar out of a flower. A hawk moth has strong wings and a very long proboscis. It flies quickly from flower to flower to eat, spreading pollen along the way.</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p:txBody>
      </p:sp>
      <p:pic>
        <p:nvPicPr>
          <p:cNvPr id="90" name="Google Shape;90;p17"/>
          <p:cNvPicPr preferRelativeResize="0"/>
          <p:nvPr/>
        </p:nvPicPr>
        <p:blipFill>
          <a:blip r:embed="rId3">
            <a:alphaModFix/>
          </a:blip>
          <a:stretch>
            <a:fillRect/>
          </a:stretch>
        </p:blipFill>
        <p:spPr>
          <a:xfrm>
            <a:off x="235700" y="997700"/>
            <a:ext cx="3521800" cy="2339400"/>
          </a:xfrm>
          <a:prstGeom prst="rect">
            <a:avLst/>
          </a:prstGeom>
          <a:noFill/>
          <a:ln>
            <a:noFill/>
          </a:ln>
        </p:spPr>
      </p:pic>
      <p:pic>
        <p:nvPicPr>
          <p:cNvPr id="91" name="Google Shape;91;p17" title="IP 5.mp3">
            <a:hlinkClick r:id="rId4"/>
          </p:cNvPr>
          <p:cNvPicPr preferRelativeResize="0"/>
          <p:nvPr/>
        </p:nvPicPr>
        <p:blipFill>
          <a:blip r:embed="rId5">
            <a:alphaModFix/>
          </a:blip>
          <a:stretch>
            <a:fillRect/>
          </a:stretch>
        </p:blipFill>
        <p:spPr>
          <a:xfrm>
            <a:off x="152400" y="155448"/>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nvSpPr>
        <p:spPr>
          <a:xfrm>
            <a:off x="91440" y="318300"/>
            <a:ext cx="6362400" cy="2151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The yucca plant grows in warm places and produces </a:t>
            </a:r>
            <a:r>
              <a:rPr b="1" lang="en" sz="1600">
                <a:solidFill>
                  <a:schemeClr val="dk1"/>
                </a:solidFill>
                <a:latin typeface="Century Gothic"/>
                <a:ea typeface="Century Gothic"/>
                <a:cs typeface="Century Gothic"/>
                <a:sym typeface="Century Gothic"/>
              </a:rPr>
              <a:t>edible</a:t>
            </a:r>
            <a:r>
              <a:rPr lang="en" sz="1600">
                <a:solidFill>
                  <a:schemeClr val="dk1"/>
                </a:solidFill>
                <a:latin typeface="Century Gothic"/>
                <a:ea typeface="Century Gothic"/>
                <a:cs typeface="Century Gothic"/>
                <a:sym typeface="Century Gothic"/>
              </a:rPr>
              <a:t> fruits and flowers. Many people use this plant for decoration, too. The yucca plant is only pollinated by the yucca moth, so this plant and insect pair have a special relationship. </a:t>
            </a:r>
            <a:r>
              <a:rPr lang="en" sz="1600">
                <a:solidFill>
                  <a:schemeClr val="dk1"/>
                </a:solidFill>
                <a:latin typeface="Century Gothic"/>
                <a:ea typeface="Century Gothic"/>
                <a:cs typeface="Century Gothic"/>
                <a:sym typeface="Century Gothic"/>
              </a:rPr>
              <a:t>The female yucca moth crawls inside the yucca flower to lay her eggs. Then she collects pollen from the flower, forms it into a ball, and puts the pollen on the flower’s stigma. The pollinated flower can now produce seeds, just in time for the yucca moth </a:t>
            </a:r>
            <a:r>
              <a:rPr b="1" lang="en" sz="1600">
                <a:solidFill>
                  <a:schemeClr val="dk1"/>
                </a:solidFill>
                <a:latin typeface="Century Gothic"/>
                <a:ea typeface="Century Gothic"/>
                <a:cs typeface="Century Gothic"/>
                <a:sym typeface="Century Gothic"/>
              </a:rPr>
              <a:t>larvae</a:t>
            </a:r>
            <a:r>
              <a:rPr lang="en" sz="1600">
                <a:solidFill>
                  <a:schemeClr val="dk1"/>
                </a:solidFill>
                <a:latin typeface="Century Gothic"/>
                <a:ea typeface="Century Gothic"/>
                <a:cs typeface="Century Gothic"/>
                <a:sym typeface="Century Gothic"/>
              </a:rPr>
              <a:t> to hatch and feed on them.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p:txBody>
      </p:sp>
      <p:pic>
        <p:nvPicPr>
          <p:cNvPr id="97" name="Google Shape;97;p18"/>
          <p:cNvPicPr preferRelativeResize="0"/>
          <p:nvPr/>
        </p:nvPicPr>
        <p:blipFill>
          <a:blip r:embed="rId3">
            <a:alphaModFix/>
          </a:blip>
          <a:stretch>
            <a:fillRect/>
          </a:stretch>
        </p:blipFill>
        <p:spPr>
          <a:xfrm>
            <a:off x="6765687" y="152400"/>
            <a:ext cx="2167713" cy="2996200"/>
          </a:xfrm>
          <a:prstGeom prst="rect">
            <a:avLst/>
          </a:prstGeom>
          <a:noFill/>
          <a:ln>
            <a:noFill/>
          </a:ln>
        </p:spPr>
      </p:pic>
      <p:pic>
        <p:nvPicPr>
          <p:cNvPr id="98" name="Google Shape;98;p18"/>
          <p:cNvPicPr preferRelativeResize="0"/>
          <p:nvPr/>
        </p:nvPicPr>
        <p:blipFill>
          <a:blip r:embed="rId4">
            <a:alphaModFix/>
          </a:blip>
          <a:stretch>
            <a:fillRect/>
          </a:stretch>
        </p:blipFill>
        <p:spPr>
          <a:xfrm>
            <a:off x="4338150" y="3334950"/>
            <a:ext cx="2362350" cy="1709125"/>
          </a:xfrm>
          <a:prstGeom prst="rect">
            <a:avLst/>
          </a:prstGeom>
          <a:noFill/>
          <a:ln>
            <a:noFill/>
          </a:ln>
        </p:spPr>
      </p:pic>
      <p:pic>
        <p:nvPicPr>
          <p:cNvPr id="99" name="Google Shape;99;p18" title="IP 6.mp3">
            <a:hlinkClick r:id="rId5"/>
          </p:cNvPr>
          <p:cNvPicPr preferRelativeResize="0"/>
          <p:nvPr/>
        </p:nvPicPr>
        <p:blipFill>
          <a:blip r:embed="rId6">
            <a:alphaModFix/>
          </a:blip>
          <a:stretch>
            <a:fillRect/>
          </a:stretch>
        </p:blipFill>
        <p:spPr>
          <a:xfrm>
            <a:off x="155448" y="3657600"/>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nvSpPr>
        <p:spPr>
          <a:xfrm>
            <a:off x="420775" y="253900"/>
            <a:ext cx="8415300" cy="282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Beetles </a:t>
            </a:r>
            <a:endParaRPr b="1"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Beetles were one of the first insects to visit flowers, starting about 150 million years ago. Today, they are still important pollinators. They are attracted to flowers with spicy or fruity </a:t>
            </a:r>
            <a:r>
              <a:rPr b="1" lang="en" sz="1600">
                <a:solidFill>
                  <a:schemeClr val="dk1"/>
                </a:solidFill>
                <a:latin typeface="Century Gothic"/>
                <a:ea typeface="Century Gothic"/>
                <a:cs typeface="Century Gothic"/>
                <a:sym typeface="Century Gothic"/>
              </a:rPr>
              <a:t>scents</a:t>
            </a:r>
            <a:r>
              <a:rPr lang="en" sz="1600">
                <a:solidFill>
                  <a:schemeClr val="dk1"/>
                </a:solidFill>
                <a:latin typeface="Century Gothic"/>
                <a:ea typeface="Century Gothic"/>
                <a:cs typeface="Century Gothic"/>
                <a:sym typeface="Century Gothic"/>
              </a:rPr>
              <a:t>, such as magnolia and spicebush.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Most beetles that visit flowers do not sip nectar. Instead, they chew and eat other parts of the plants. They get pollen on them as they eat. Families of beetles that pollinate flowers have interesting names: </a:t>
            </a:r>
            <a:endParaRPr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p:txBody>
      </p:sp>
      <p:pic>
        <p:nvPicPr>
          <p:cNvPr id="105" name="Google Shape;105;p19"/>
          <p:cNvPicPr preferRelativeResize="0"/>
          <p:nvPr/>
        </p:nvPicPr>
        <p:blipFill>
          <a:blip r:embed="rId3">
            <a:alphaModFix/>
          </a:blip>
          <a:stretch>
            <a:fillRect/>
          </a:stretch>
        </p:blipFill>
        <p:spPr>
          <a:xfrm>
            <a:off x="826175" y="3294300"/>
            <a:ext cx="2603874" cy="1718200"/>
          </a:xfrm>
          <a:prstGeom prst="rect">
            <a:avLst/>
          </a:prstGeom>
          <a:noFill/>
          <a:ln>
            <a:noFill/>
          </a:ln>
        </p:spPr>
      </p:pic>
      <p:pic>
        <p:nvPicPr>
          <p:cNvPr id="106" name="Google Shape;106;p19"/>
          <p:cNvPicPr preferRelativeResize="0"/>
          <p:nvPr/>
        </p:nvPicPr>
        <p:blipFill>
          <a:blip r:embed="rId4">
            <a:alphaModFix/>
          </a:blip>
          <a:stretch>
            <a:fillRect/>
          </a:stretch>
        </p:blipFill>
        <p:spPr>
          <a:xfrm>
            <a:off x="5964475" y="3235510"/>
            <a:ext cx="2477825" cy="1734478"/>
          </a:xfrm>
          <a:prstGeom prst="rect">
            <a:avLst/>
          </a:prstGeom>
          <a:noFill/>
          <a:ln>
            <a:noFill/>
          </a:ln>
        </p:spPr>
      </p:pic>
      <p:sp>
        <p:nvSpPr>
          <p:cNvPr id="107" name="Google Shape;107;p19"/>
          <p:cNvSpPr txBox="1"/>
          <p:nvPr/>
        </p:nvSpPr>
        <p:spPr>
          <a:xfrm>
            <a:off x="3425400" y="3588150"/>
            <a:ext cx="2539200" cy="1229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latin typeface="Century Gothic"/>
                <a:ea typeface="Century Gothic"/>
                <a:cs typeface="Century Gothic"/>
                <a:sym typeface="Century Gothic"/>
              </a:rPr>
              <a:t>blister beetle</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r">
              <a:lnSpc>
                <a:spcPct val="15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long-horned beetle</a:t>
            </a:r>
            <a:endParaRPr>
              <a:solidFill>
                <a:schemeClr val="dk1"/>
              </a:solidFill>
              <a:latin typeface="Century Gothic"/>
              <a:ea typeface="Century Gothic"/>
              <a:cs typeface="Century Gothic"/>
              <a:sym typeface="Century Gothic"/>
            </a:endParaRPr>
          </a:p>
        </p:txBody>
      </p:sp>
      <p:pic>
        <p:nvPicPr>
          <p:cNvPr id="108" name="Google Shape;108;p19" title="IP 7.mp3">
            <a:hlinkClick r:id="rId5"/>
          </p:cNvPr>
          <p:cNvPicPr preferRelativeResize="0"/>
          <p:nvPr/>
        </p:nvPicPr>
        <p:blipFill>
          <a:blip r:embed="rId6">
            <a:alphaModFix/>
          </a:blip>
          <a:stretch>
            <a:fillRect/>
          </a:stretch>
        </p:blipFill>
        <p:spPr>
          <a:xfrm>
            <a:off x="1371600" y="155448"/>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nvSpPr>
        <p:spPr>
          <a:xfrm>
            <a:off x="6394750" y="2166275"/>
            <a:ext cx="2409600" cy="471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chemeClr val="dk1"/>
                </a:solidFill>
                <a:latin typeface="Century Gothic"/>
                <a:ea typeface="Century Gothic"/>
                <a:cs typeface="Century Gothic"/>
                <a:sym typeface="Century Gothic"/>
              </a:rPr>
              <a:t>checkered</a:t>
            </a:r>
            <a:r>
              <a:rPr lang="en">
                <a:solidFill>
                  <a:schemeClr val="dk1"/>
                </a:solidFill>
                <a:latin typeface="Century Gothic"/>
                <a:ea typeface="Century Gothic"/>
                <a:cs typeface="Century Gothic"/>
                <a:sym typeface="Century Gothic"/>
              </a:rPr>
              <a:t> beetle</a:t>
            </a:r>
            <a:endParaRPr>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sp>
        <p:nvSpPr>
          <p:cNvPr id="114" name="Google Shape;114;p20"/>
          <p:cNvSpPr txBox="1"/>
          <p:nvPr/>
        </p:nvSpPr>
        <p:spPr>
          <a:xfrm>
            <a:off x="481863" y="4558550"/>
            <a:ext cx="2477100" cy="471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chemeClr val="dk1"/>
                </a:solidFill>
                <a:latin typeface="Century Gothic"/>
                <a:ea typeface="Century Gothic"/>
                <a:cs typeface="Century Gothic"/>
                <a:sym typeface="Century Gothic"/>
              </a:rPr>
              <a:t>t</a:t>
            </a:r>
            <a:r>
              <a:rPr lang="en">
                <a:solidFill>
                  <a:schemeClr val="dk1"/>
                </a:solidFill>
                <a:latin typeface="Century Gothic"/>
                <a:ea typeface="Century Gothic"/>
                <a:cs typeface="Century Gothic"/>
                <a:sym typeface="Century Gothic"/>
              </a:rPr>
              <a:t>umbling flower</a:t>
            </a:r>
            <a:r>
              <a:rPr lang="en">
                <a:solidFill>
                  <a:schemeClr val="dk1"/>
                </a:solidFill>
                <a:latin typeface="Century Gothic"/>
                <a:ea typeface="Century Gothic"/>
                <a:cs typeface="Century Gothic"/>
                <a:sym typeface="Century Gothic"/>
              </a:rPr>
              <a:t> beetle</a:t>
            </a:r>
            <a:endParaRPr>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sp>
        <p:nvSpPr>
          <p:cNvPr id="115" name="Google Shape;115;p20"/>
          <p:cNvSpPr txBox="1"/>
          <p:nvPr/>
        </p:nvSpPr>
        <p:spPr>
          <a:xfrm>
            <a:off x="3430725" y="4558550"/>
            <a:ext cx="2477100" cy="471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chemeClr val="dk1"/>
                </a:solidFill>
                <a:latin typeface="Century Gothic"/>
                <a:ea typeface="Century Gothic"/>
                <a:cs typeface="Century Gothic"/>
                <a:sym typeface="Century Gothic"/>
              </a:rPr>
              <a:t>s</a:t>
            </a:r>
            <a:r>
              <a:rPr lang="en">
                <a:solidFill>
                  <a:schemeClr val="dk1"/>
                </a:solidFill>
                <a:latin typeface="Century Gothic"/>
                <a:ea typeface="Century Gothic"/>
                <a:cs typeface="Century Gothic"/>
                <a:sym typeface="Century Gothic"/>
              </a:rPr>
              <a:t>oft-winged flower beetle</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sp>
        <p:nvSpPr>
          <p:cNvPr id="116" name="Google Shape;116;p20"/>
          <p:cNvSpPr txBox="1"/>
          <p:nvPr/>
        </p:nvSpPr>
        <p:spPr>
          <a:xfrm>
            <a:off x="6449138" y="4558550"/>
            <a:ext cx="2376900" cy="471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chemeClr val="dk1"/>
                </a:solidFill>
                <a:latin typeface="Century Gothic"/>
                <a:ea typeface="Century Gothic"/>
                <a:cs typeface="Century Gothic"/>
                <a:sym typeface="Century Gothic"/>
              </a:rPr>
              <a:t>flower scarab</a:t>
            </a:r>
            <a:r>
              <a:rPr lang="en">
                <a:solidFill>
                  <a:schemeClr val="dk1"/>
                </a:solidFill>
                <a:latin typeface="Century Gothic"/>
                <a:ea typeface="Century Gothic"/>
                <a:cs typeface="Century Gothic"/>
                <a:sym typeface="Century Gothic"/>
              </a:rPr>
              <a:t> beetle</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pic>
        <p:nvPicPr>
          <p:cNvPr id="117" name="Google Shape;117;p20"/>
          <p:cNvPicPr preferRelativeResize="0"/>
          <p:nvPr/>
        </p:nvPicPr>
        <p:blipFill>
          <a:blip r:embed="rId3">
            <a:alphaModFix/>
          </a:blip>
          <a:stretch>
            <a:fillRect/>
          </a:stretch>
        </p:blipFill>
        <p:spPr>
          <a:xfrm>
            <a:off x="6394725" y="497400"/>
            <a:ext cx="2409650" cy="1639220"/>
          </a:xfrm>
          <a:prstGeom prst="rect">
            <a:avLst/>
          </a:prstGeom>
          <a:noFill/>
          <a:ln>
            <a:noFill/>
          </a:ln>
        </p:spPr>
      </p:pic>
      <p:pic>
        <p:nvPicPr>
          <p:cNvPr id="118" name="Google Shape;118;p20"/>
          <p:cNvPicPr preferRelativeResize="0"/>
          <p:nvPr/>
        </p:nvPicPr>
        <p:blipFill>
          <a:blip r:embed="rId4">
            <a:alphaModFix/>
          </a:blip>
          <a:stretch>
            <a:fillRect/>
          </a:stretch>
        </p:blipFill>
        <p:spPr>
          <a:xfrm>
            <a:off x="578380" y="2968526"/>
            <a:ext cx="2409645" cy="1590025"/>
          </a:xfrm>
          <a:prstGeom prst="rect">
            <a:avLst/>
          </a:prstGeom>
          <a:noFill/>
          <a:ln>
            <a:noFill/>
          </a:ln>
        </p:spPr>
      </p:pic>
      <p:pic>
        <p:nvPicPr>
          <p:cNvPr id="119" name="Google Shape;119;p20"/>
          <p:cNvPicPr preferRelativeResize="0"/>
          <p:nvPr/>
        </p:nvPicPr>
        <p:blipFill rotWithShape="1">
          <a:blip r:embed="rId5">
            <a:alphaModFix/>
          </a:blip>
          <a:srcRect b="0" l="0" r="5988" t="0"/>
          <a:stretch/>
        </p:blipFill>
        <p:spPr>
          <a:xfrm>
            <a:off x="3394438" y="2968529"/>
            <a:ext cx="2477100" cy="1590021"/>
          </a:xfrm>
          <a:prstGeom prst="rect">
            <a:avLst/>
          </a:prstGeom>
          <a:noFill/>
          <a:ln>
            <a:noFill/>
          </a:ln>
        </p:spPr>
      </p:pic>
      <p:pic>
        <p:nvPicPr>
          <p:cNvPr id="120" name="Google Shape;120;p20"/>
          <p:cNvPicPr preferRelativeResize="0"/>
          <p:nvPr/>
        </p:nvPicPr>
        <p:blipFill rotWithShape="1">
          <a:blip r:embed="rId6">
            <a:alphaModFix/>
          </a:blip>
          <a:srcRect b="8505" l="14346" r="0" t="18607"/>
          <a:stretch/>
        </p:blipFill>
        <p:spPr>
          <a:xfrm>
            <a:off x="6470812" y="2983000"/>
            <a:ext cx="2333574" cy="1561075"/>
          </a:xfrm>
          <a:prstGeom prst="rect">
            <a:avLst/>
          </a:prstGeom>
          <a:noFill/>
          <a:ln>
            <a:noFill/>
          </a:ln>
        </p:spPr>
      </p:pic>
      <p:pic>
        <p:nvPicPr>
          <p:cNvPr id="121" name="Google Shape;121;p20"/>
          <p:cNvPicPr preferRelativeResize="0"/>
          <p:nvPr/>
        </p:nvPicPr>
        <p:blipFill rotWithShape="1">
          <a:blip r:embed="rId7">
            <a:alphaModFix/>
          </a:blip>
          <a:srcRect b="0" l="10337" r="9713" t="13066"/>
          <a:stretch/>
        </p:blipFill>
        <p:spPr>
          <a:xfrm>
            <a:off x="3501825" y="516425"/>
            <a:ext cx="2140346" cy="1601175"/>
          </a:xfrm>
          <a:prstGeom prst="rect">
            <a:avLst/>
          </a:prstGeom>
          <a:noFill/>
          <a:ln>
            <a:noFill/>
          </a:ln>
        </p:spPr>
      </p:pic>
      <p:sp>
        <p:nvSpPr>
          <p:cNvPr id="122" name="Google Shape;122;p20"/>
          <p:cNvSpPr txBox="1"/>
          <p:nvPr/>
        </p:nvSpPr>
        <p:spPr>
          <a:xfrm>
            <a:off x="3501350" y="2155775"/>
            <a:ext cx="2140500" cy="486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jewel beetle</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a:p>
        </p:txBody>
      </p:sp>
      <p:pic>
        <p:nvPicPr>
          <p:cNvPr id="123" name="Google Shape;123;p20"/>
          <p:cNvPicPr preferRelativeResize="0"/>
          <p:nvPr/>
        </p:nvPicPr>
        <p:blipFill rotWithShape="1">
          <a:blip r:embed="rId8">
            <a:alphaModFix/>
          </a:blip>
          <a:srcRect b="0" l="0" r="0" t="15023"/>
          <a:stretch/>
        </p:blipFill>
        <p:spPr>
          <a:xfrm>
            <a:off x="794975" y="516425"/>
            <a:ext cx="1850900" cy="1601175"/>
          </a:xfrm>
          <a:prstGeom prst="rect">
            <a:avLst/>
          </a:prstGeom>
          <a:noFill/>
          <a:ln>
            <a:noFill/>
          </a:ln>
        </p:spPr>
      </p:pic>
      <p:sp>
        <p:nvSpPr>
          <p:cNvPr id="124" name="Google Shape;124;p20"/>
          <p:cNvSpPr txBox="1"/>
          <p:nvPr/>
        </p:nvSpPr>
        <p:spPr>
          <a:xfrm>
            <a:off x="794925" y="2159075"/>
            <a:ext cx="1851000" cy="486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soldier beetle</a:t>
            </a:r>
            <a:endParaRPr>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a:p>
        </p:txBody>
      </p:sp>
      <p:pic>
        <p:nvPicPr>
          <p:cNvPr id="125" name="Google Shape;125;p20" title="IP 8.mp3">
            <a:hlinkClick r:id="rId9"/>
          </p:cNvPr>
          <p:cNvPicPr preferRelativeResize="0"/>
          <p:nvPr/>
        </p:nvPicPr>
        <p:blipFill>
          <a:blip r:embed="rId10">
            <a:alphaModFix/>
          </a:blip>
          <a:stretch>
            <a:fillRect/>
          </a:stretch>
        </p:blipFill>
        <p:spPr>
          <a:xfrm>
            <a:off x="152400" y="152400"/>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nvSpPr>
        <p:spPr>
          <a:xfrm>
            <a:off x="570000" y="360650"/>
            <a:ext cx="8004000" cy="1782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Flies</a:t>
            </a:r>
            <a:r>
              <a:rPr b="1" lang="en" sz="1600">
                <a:solidFill>
                  <a:schemeClr val="dk1"/>
                </a:solidFill>
                <a:latin typeface="Century Gothic"/>
                <a:ea typeface="Century Gothic"/>
                <a:cs typeface="Century Gothic"/>
                <a:sym typeface="Century Gothic"/>
              </a:rPr>
              <a:t> </a:t>
            </a:r>
            <a:endParaRPr b="1" sz="16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Flies are pollinators. There are many different species of flies. They visit flowers for nectar, for pollen, to lay eggs, or to feed on other smaller insects that might be on the plants. </a:t>
            </a:r>
            <a:r>
              <a:rPr lang="en" sz="1600">
                <a:solidFill>
                  <a:schemeClr val="dk1"/>
                </a:solidFill>
                <a:latin typeface="Century Gothic"/>
                <a:ea typeface="Century Gothic"/>
                <a:cs typeface="Century Gothic"/>
                <a:sym typeface="Century Gothic"/>
              </a:rPr>
              <a:t>Many flowers that attract flies smell </a:t>
            </a:r>
            <a:r>
              <a:rPr b="1" lang="en" sz="1600">
                <a:solidFill>
                  <a:schemeClr val="dk1"/>
                </a:solidFill>
                <a:latin typeface="Century Gothic"/>
                <a:ea typeface="Century Gothic"/>
                <a:cs typeface="Century Gothic"/>
                <a:sym typeface="Century Gothic"/>
              </a:rPr>
              <a:t>terrible</a:t>
            </a:r>
            <a:r>
              <a:rPr lang="en" sz="1600">
                <a:solidFill>
                  <a:schemeClr val="dk1"/>
                </a:solidFill>
                <a:latin typeface="Century Gothic"/>
                <a:ea typeface="Century Gothic"/>
                <a:cs typeface="Century Gothic"/>
                <a:sym typeface="Century Gothic"/>
              </a:rPr>
              <a:t>, like rotten meat!</a:t>
            </a:r>
            <a:endParaRPr sz="1600">
              <a:solidFill>
                <a:schemeClr val="dk1"/>
              </a:solidFill>
              <a:latin typeface="Century Gothic"/>
              <a:ea typeface="Century Gothic"/>
              <a:cs typeface="Century Gothic"/>
              <a:sym typeface="Century Gothic"/>
            </a:endParaRPr>
          </a:p>
          <a:p>
            <a:pPr indent="457200" lvl="0" marL="914400" rtl="0" algn="l">
              <a:lnSpc>
                <a:spcPct val="150000"/>
              </a:lnSpc>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1371600" rtl="0" algn="l">
              <a:lnSpc>
                <a:spcPct val="150000"/>
              </a:lnSpc>
              <a:spcBef>
                <a:spcPts val="0"/>
              </a:spcBef>
              <a:spcAft>
                <a:spcPts val="0"/>
              </a:spcAft>
              <a:buClr>
                <a:schemeClr val="dk1"/>
              </a:buClr>
              <a:buSzPts val="1100"/>
              <a:buFont typeface="Arial"/>
              <a:buNone/>
            </a:pPr>
            <a:r>
              <a:t/>
            </a:r>
            <a:endParaRPr sz="1600">
              <a:solidFill>
                <a:schemeClr val="dk1"/>
              </a:solidFill>
              <a:latin typeface="Century Gothic"/>
              <a:ea typeface="Century Gothic"/>
              <a:cs typeface="Century Gothic"/>
              <a:sym typeface="Century Gothic"/>
            </a:endParaRPr>
          </a:p>
        </p:txBody>
      </p:sp>
      <p:pic>
        <p:nvPicPr>
          <p:cNvPr id="131" name="Google Shape;131;p21"/>
          <p:cNvPicPr preferRelativeResize="0"/>
          <p:nvPr/>
        </p:nvPicPr>
        <p:blipFill>
          <a:blip r:embed="rId3">
            <a:alphaModFix/>
          </a:blip>
          <a:stretch>
            <a:fillRect/>
          </a:stretch>
        </p:blipFill>
        <p:spPr>
          <a:xfrm>
            <a:off x="419375" y="2143250"/>
            <a:ext cx="2286000" cy="1695450"/>
          </a:xfrm>
          <a:prstGeom prst="rect">
            <a:avLst/>
          </a:prstGeom>
          <a:noFill/>
          <a:ln>
            <a:noFill/>
          </a:ln>
        </p:spPr>
      </p:pic>
      <p:sp>
        <p:nvSpPr>
          <p:cNvPr id="132" name="Google Shape;132;p21"/>
          <p:cNvSpPr txBox="1"/>
          <p:nvPr/>
        </p:nvSpPr>
        <p:spPr>
          <a:xfrm>
            <a:off x="2705375" y="2064575"/>
            <a:ext cx="4323000" cy="486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Scientists and farmers believe that flies like the bluebottle fly are the most important pollinator for mangoes. </a:t>
            </a:r>
            <a:endParaRPr sz="1600">
              <a:solidFill>
                <a:schemeClr val="dk1"/>
              </a:solidFill>
              <a:latin typeface="Century Gothic"/>
              <a:ea typeface="Century Gothic"/>
              <a:cs typeface="Century Gothic"/>
              <a:sym typeface="Century Gothic"/>
            </a:endParaRPr>
          </a:p>
        </p:txBody>
      </p:sp>
      <p:sp>
        <p:nvSpPr>
          <p:cNvPr id="133" name="Google Shape;133;p21"/>
          <p:cNvSpPr txBox="1"/>
          <p:nvPr/>
        </p:nvSpPr>
        <p:spPr>
          <a:xfrm>
            <a:off x="2776600" y="3400025"/>
            <a:ext cx="3682200" cy="13239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Hoverflies look like honeybees, but they are flies. They are important pollinators for carrots and avocados.</a:t>
            </a:r>
            <a:endParaRPr sz="1600">
              <a:solidFill>
                <a:schemeClr val="dk1"/>
              </a:solidFill>
              <a:latin typeface="Century Gothic"/>
              <a:ea typeface="Century Gothic"/>
              <a:cs typeface="Century Gothic"/>
              <a:sym typeface="Century Gothic"/>
            </a:endParaRPr>
          </a:p>
        </p:txBody>
      </p:sp>
      <p:pic>
        <p:nvPicPr>
          <p:cNvPr id="134" name="Google Shape;134;p21"/>
          <p:cNvPicPr preferRelativeResize="0"/>
          <p:nvPr/>
        </p:nvPicPr>
        <p:blipFill>
          <a:blip r:embed="rId4">
            <a:alphaModFix/>
          </a:blip>
          <a:stretch>
            <a:fillRect/>
          </a:stretch>
        </p:blipFill>
        <p:spPr>
          <a:xfrm>
            <a:off x="6530025" y="2980475"/>
            <a:ext cx="2320900" cy="1743450"/>
          </a:xfrm>
          <a:prstGeom prst="rect">
            <a:avLst/>
          </a:prstGeom>
          <a:noFill/>
          <a:ln>
            <a:noFill/>
          </a:ln>
        </p:spPr>
      </p:pic>
      <p:pic>
        <p:nvPicPr>
          <p:cNvPr id="135" name="Google Shape;135;p21" title="Record (online-voice-recorder.com).mp3">
            <a:hlinkClick r:id="rId5"/>
          </p:cNvPr>
          <p:cNvPicPr preferRelativeResize="0"/>
          <p:nvPr/>
        </p:nvPicPr>
        <p:blipFill>
          <a:blip r:embed="rId6">
            <a:alphaModFix/>
          </a:blip>
          <a:stretch>
            <a:fillRect/>
          </a:stretch>
        </p:blipFill>
        <p:spPr>
          <a:xfrm>
            <a:off x="419375" y="4164575"/>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2BFEB1-5FA7-4687-863F-F17F715D13A7}"/>
</file>

<file path=customXml/itemProps2.xml><?xml version="1.0" encoding="utf-8"?>
<ds:datastoreItem xmlns:ds="http://schemas.openxmlformats.org/officeDocument/2006/customXml" ds:itemID="{ECBE5874-6E9A-4DCE-AE9C-D122F503F8DB}"/>
</file>

<file path=customXml/itemProps3.xml><?xml version="1.0" encoding="utf-8"?>
<ds:datastoreItem xmlns:ds="http://schemas.openxmlformats.org/officeDocument/2006/customXml" ds:itemID="{65E415BC-3525-4217-BE14-A03844E992A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