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odttf" ContentType="application/vnd.openxmlformats-officedocument.obfuscatedFont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Century Gothic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font" Target="fonts/CenturyGothic-boldItalic.fntdata"/><Relationship Id="rId8" Type="http://schemas.openxmlformats.org/officeDocument/2006/relationships/slide" Target="slides/slide3.xml"/><Relationship Id="rId3" Type="http://schemas.openxmlformats.org/officeDocument/2006/relationships/presProps" Target="presProps.xml"/><Relationship Id="rId21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font" Target="fonts/CenturyGothic-italic.fntdata"/><Relationship Id="rId7" Type="http://schemas.openxmlformats.org/officeDocument/2006/relationships/slide" Target="slides/slide2.xml"/><Relationship Id="rId2" Type="http://schemas.openxmlformats.org/officeDocument/2006/relationships/viewProps" Target="viewProps.xml"/><Relationship Id="rId16" Type="http://schemas.openxmlformats.org/officeDocument/2006/relationships/font" Target="fonts/CenturyGothic-bold.fntdata"/><Relationship Id="rId20" Type="http://schemas.openxmlformats.org/officeDocument/2006/relationships/customXml" Target="../customXml/item2.xml"/><Relationship Id="rId11" Type="http://schemas.openxmlformats.org/officeDocument/2006/relationships/slide" Target="slides/slide6.xml"/><Relationship Id="rId1" Type="http://schemas.openxmlformats.org/officeDocument/2006/relationships/theme" Target="theme/theme1.xml"/><Relationship Id="rId6" Type="http://schemas.openxmlformats.org/officeDocument/2006/relationships/slide" Target="slides/slide1.xml"/><Relationship Id="rId15" Type="http://schemas.openxmlformats.org/officeDocument/2006/relationships/font" Target="fonts/CenturyGothic-regular.fntdata"/><Relationship Id="rId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customXml" Target="../customXml/item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e2dcecf18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e2dcecf18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become</a:t>
            </a:r>
            <a:r>
              <a:rPr lang="en" sz="1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: to begin to be</a:t>
            </a:r>
            <a:endParaRPr sz="12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contain</a:t>
            </a:r>
            <a:r>
              <a:rPr lang="en" sz="1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: to hold within</a:t>
            </a:r>
            <a:endParaRPr sz="12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land</a:t>
            </a:r>
            <a:r>
              <a:rPr lang="en" sz="1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 (v): to arrive on the ground or other surface</a:t>
            </a:r>
            <a:endParaRPr sz="12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mineral</a:t>
            </a:r>
            <a:r>
              <a:rPr lang="en" sz="1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: a substance in the earth that is not from an animal or a plant and that contains nutrients</a:t>
            </a:r>
            <a:endParaRPr sz="12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ripen</a:t>
            </a:r>
            <a:r>
              <a:rPr lang="en" sz="1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: to become ripe or ready</a:t>
            </a:r>
            <a:endParaRPr sz="12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scatter</a:t>
            </a:r>
            <a:r>
              <a:rPr lang="en" sz="1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: to disperse, to toss or go in different directions</a:t>
            </a:r>
            <a:endParaRPr sz="12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scorched</a:t>
            </a:r>
            <a:r>
              <a:rPr lang="en" sz="1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: burned</a:t>
            </a:r>
            <a:endParaRPr sz="1200">
              <a:solidFill>
                <a:srgbClr val="22222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shoot</a:t>
            </a:r>
            <a:r>
              <a:rPr lang="en" sz="1200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: a new plant or branch</a:t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30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11f18711be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11f18711be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r>
              <a:rPr b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ecome </a:t>
            </a: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(verb)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Elaboration: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Many of us are amazed that a caterpillar can become a butterfly. </a:t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Think, Pair, Share prompt: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Here’s a question many adults like to ask children: What would you like to become when you grow up? </a:t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Think of and share as many possibilities as you can!</a:t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https://greattransitionstories.org/patterns-of-change/the-metaphor-of-metamorphosis/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1f18711bee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1f18711bee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b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ontain </a:t>
            </a: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(verb)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Elaboration: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baby is contained in the sling. The papaya contains lots of small, dark seeds. </a:t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Think, Pair, Share prompt: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Think about your lunch, your backpack, or your pockets right now. What do they contain? </a:t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http://tehelka.com/papaya-seeds-are-magical/, https://en.wikipedia.org/wiki/Baby_sling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0ecceaafbe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0ecceaafbe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land</a:t>
            </a:r>
            <a:r>
              <a:rPr b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(verb)</a:t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Elaboration: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We’ve studied land as a noun—an area of the earth’s surface. Here it’s a verb, an action. An airplane lands on the runway. This duck is ready to land on the water.</a:t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Think, Pair, </a:t>
            </a: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Share prompt: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Why might a butterfly land on a flower?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https://commons.wikimedia.org/wiki/File:Landing_mallard.jpg</a:t>
            </a:r>
            <a:endParaRPr sz="1000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05559f9fc0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05559f9fc0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mineral </a:t>
            </a: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(noun)</a:t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Elaboration: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People often confuse minerals and rocks. A mineral is one substance in the earth, and a rock is made up of different minerals. </a:t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mineral in the photo is </a:t>
            </a:r>
            <a:r>
              <a:rPr i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called citrine. </a:t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Think, Pair, Share prompt: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Salt is a mineral, also called sodium. It is a nutrient for our bodies. When do you use this </a:t>
            </a:r>
            <a:r>
              <a:rPr i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mineral?</a:t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https://sciencestruck.com/rocks-minerals-facts</a:t>
            </a:r>
            <a:endParaRPr sz="800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05559f9fc0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105559f9fc0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ripen </a:t>
            </a: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(verb)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Elaboration: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People have lots of tricks for how to ripen bananas. One thing you can always do is just wait!</a:t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Think, Pair, Share prompt: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you have ever eaten something that did not have time to ripen, how did it taste? </a:t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https://www.seededatthetable.com/how-to-ripen-bananas/</a:t>
            </a:r>
            <a:endParaRPr sz="500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1f18711bee_0_1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1f18711bee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scatter </a:t>
            </a: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(verb)</a:t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Elaboration: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200">
                <a:latin typeface="Calibri"/>
                <a:ea typeface="Calibri"/>
                <a:cs typeface="Calibri"/>
                <a:sym typeface="Calibri"/>
              </a:rPr>
              <a:t>Have you ever done this—blown on a dandelion head so the seeds scatter in the wind? The seeds go everywhere; you can’t control where they land. </a:t>
            </a:r>
            <a:endParaRPr i="1" sz="1200"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200">
                <a:latin typeface="Calibri"/>
                <a:ea typeface="Calibri"/>
                <a:cs typeface="Calibri"/>
                <a:sym typeface="Calibri"/>
              </a:rPr>
              <a:t>Crayons scatter when we drop a box of them. You children scatter when we go out to the playground. </a:t>
            </a:r>
            <a:endParaRPr i="1" sz="1200"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Think, Pair, Share prompt: 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is scattering seeds different from </a:t>
            </a:r>
            <a:r>
              <a:rPr i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planting them? </a:t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https://wonderopolis.org/wonder/why-do-people-wish-on-dandelions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1f18711bee_0_1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1f18711bee_0_1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b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corched </a:t>
            </a: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(adjective)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Elaboration: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Oh, no. It looks like the cook forgot this pan on the stove. It’s scorched. It’s going to take a lot of scrubbing to clean this scorched pan. </a:t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Think, Pair, Share prompt: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Sometimes there are fires in forests. If you </a:t>
            </a:r>
            <a:r>
              <a:rPr i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found a scorched tree, what would you think? What would you want to do? </a:t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https://www.apartmenttherapy.com/how-to-clean-burnt-pots-scorched-pans-140547</a:t>
            </a:r>
            <a:endParaRPr i="1"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1f18711bee_0_2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11f18711bee_0_2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b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hoot </a:t>
            </a: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(noun)</a:t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Elaboration: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200">
                <a:latin typeface="Calibri"/>
                <a:ea typeface="Calibri"/>
                <a:cs typeface="Calibri"/>
                <a:sym typeface="Calibri"/>
              </a:rPr>
              <a:t>This is a word with lots of meanings. We often think of shoot as a verb—shoot a picture with a camera, shoot a basketball at a hoop. </a:t>
            </a:r>
            <a:endParaRPr i="1" sz="1200"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200">
                <a:latin typeface="Calibri"/>
                <a:ea typeface="Calibri"/>
                <a:cs typeface="Calibri"/>
                <a:sym typeface="Calibri"/>
              </a:rPr>
              <a:t>This shoot is a noun, a thing that is a new plant or part of a plant. Here we see a shoot of a fern plant—a new plant coming up through the ground in the springtime—and a tiny new branch coming out of a tree trunk.</a:t>
            </a:r>
            <a:endParaRPr i="1" sz="1200"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rgbClr val="4A86E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Think, Pair, Share prompt: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you find a plant shoot at the edge of the sidewalk, what can you do to protect it so the plant can thrive?</a:t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https://backyardforager.com/matteuccia-species-delicious-fiddlehead-ferns/, https://www.pikist.com/free-photo-xyizf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Relationship Id="rId4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0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744575"/>
            <a:ext cx="8520600" cy="261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Weekly Words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3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>
                <a:latin typeface="Century Gothic"/>
                <a:ea typeface="Century Gothic"/>
                <a:cs typeface="Century Gothic"/>
                <a:sym typeface="Century Gothic"/>
              </a:rPr>
              <a:t>Unit 4, Week 1</a:t>
            </a:r>
            <a:endParaRPr sz="33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265500" y="1089450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latin typeface="Century Gothic"/>
                <a:ea typeface="Century Gothic"/>
                <a:cs typeface="Century Gothic"/>
                <a:sym typeface="Century Gothic"/>
              </a:rPr>
              <a:t>become</a:t>
            </a:r>
            <a:endParaRPr b="1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0" name="Google Shape;60;p14"/>
          <p:cNvSpPr txBox="1"/>
          <p:nvPr>
            <p:ph idx="1" type="subTitle"/>
          </p:nvPr>
        </p:nvSpPr>
        <p:spPr>
          <a:xfrm>
            <a:off x="265500" y="314312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</a:t>
            </a:r>
            <a:r>
              <a:rPr lang="en" sz="18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erb</a:t>
            </a:r>
            <a:endParaRPr sz="1800">
              <a:solidFill>
                <a:srgbClr val="6666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 begin to be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22450" y="1089450"/>
            <a:ext cx="4256075" cy="2124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265500" y="1089450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entury Gothic"/>
                <a:ea typeface="Century Gothic"/>
                <a:cs typeface="Century Gothic"/>
                <a:sym typeface="Century Gothic"/>
              </a:rPr>
              <a:t>contain</a:t>
            </a:r>
            <a:endParaRPr sz="26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7" name="Google Shape;67;p15"/>
          <p:cNvSpPr txBox="1"/>
          <p:nvPr>
            <p:ph idx="1" type="subTitle"/>
          </p:nvPr>
        </p:nvSpPr>
        <p:spPr>
          <a:xfrm>
            <a:off x="265500" y="314312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verb</a:t>
            </a:r>
            <a:endParaRPr sz="1800">
              <a:solidFill>
                <a:srgbClr val="6666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 hold within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8" name="Google Shape;68;p15"/>
          <p:cNvSpPr txBox="1"/>
          <p:nvPr/>
        </p:nvSpPr>
        <p:spPr>
          <a:xfrm>
            <a:off x="5648050" y="4793675"/>
            <a:ext cx="6894000" cy="80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9" name="Google Shape;6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77150" y="3107750"/>
            <a:ext cx="2714625" cy="1685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45375" y="327975"/>
            <a:ext cx="2095500" cy="3105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265500" y="1089450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entury Gothic"/>
                <a:ea typeface="Century Gothic"/>
                <a:cs typeface="Century Gothic"/>
                <a:sym typeface="Century Gothic"/>
              </a:rPr>
              <a:t>land</a:t>
            </a:r>
            <a:endParaRPr b="1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6" name="Google Shape;76;p16"/>
          <p:cNvSpPr txBox="1"/>
          <p:nvPr>
            <p:ph idx="1" type="subTitle"/>
          </p:nvPr>
        </p:nvSpPr>
        <p:spPr>
          <a:xfrm>
            <a:off x="265500" y="2895925"/>
            <a:ext cx="4045200" cy="185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verb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</a:t>
            </a:r>
            <a:r>
              <a:rPr lang="en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 arrive on the ground or other surface</a:t>
            </a:r>
            <a:endParaRPr b="1" sz="1800">
              <a:solidFill>
                <a:srgbClr val="4A86E8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77" name="Google Shape;7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06425" y="1089450"/>
            <a:ext cx="3614600" cy="2738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265500" y="1089450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entury Gothic"/>
                <a:ea typeface="Century Gothic"/>
                <a:cs typeface="Century Gothic"/>
                <a:sym typeface="Century Gothic"/>
              </a:rPr>
              <a:t>mineral</a:t>
            </a:r>
            <a:endParaRPr b="1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3" name="Google Shape;83;p17"/>
          <p:cNvSpPr txBox="1"/>
          <p:nvPr>
            <p:ph idx="1" type="subTitle"/>
          </p:nvPr>
        </p:nvSpPr>
        <p:spPr>
          <a:xfrm>
            <a:off x="265500" y="3096325"/>
            <a:ext cx="4045200" cy="148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noun</a:t>
            </a:r>
            <a:endParaRPr sz="1800">
              <a:solidFill>
                <a:srgbClr val="00000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rgbClr val="00000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22222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substance in the earth that is not from an animal or a plant and that contains nutrients</a:t>
            </a:r>
            <a:endParaRPr sz="18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84" name="Google Shape;8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69425" y="1089450"/>
            <a:ext cx="3429000" cy="241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265500" y="1089450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entury Gothic"/>
                <a:ea typeface="Century Gothic"/>
                <a:cs typeface="Century Gothic"/>
                <a:sym typeface="Century Gothic"/>
              </a:rPr>
              <a:t>ripen</a:t>
            </a:r>
            <a:endParaRPr sz="26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0" name="Google Shape;90;p18"/>
          <p:cNvSpPr txBox="1"/>
          <p:nvPr>
            <p:ph idx="1" type="subTitle"/>
          </p:nvPr>
        </p:nvSpPr>
        <p:spPr>
          <a:xfrm>
            <a:off x="265500" y="3128950"/>
            <a:ext cx="4045200" cy="148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verb</a:t>
            </a:r>
            <a:endParaRPr sz="1800">
              <a:solidFill>
                <a:srgbClr val="22222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rgbClr val="22222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</a:t>
            </a:r>
            <a:r>
              <a:rPr lang="en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 become ripe or ready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91" name="Google Shape;91;p18"/>
          <p:cNvPicPr preferRelativeResize="0"/>
          <p:nvPr/>
        </p:nvPicPr>
        <p:blipFill rotWithShape="1">
          <a:blip r:embed="rId3">
            <a:alphaModFix/>
          </a:blip>
          <a:srcRect b="3362" l="0" r="0" t="0"/>
          <a:stretch/>
        </p:blipFill>
        <p:spPr>
          <a:xfrm rot="-5400000">
            <a:off x="5716188" y="560813"/>
            <a:ext cx="2333625" cy="3390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265500" y="1089450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entury Gothic"/>
                <a:ea typeface="Century Gothic"/>
                <a:cs typeface="Century Gothic"/>
                <a:sym typeface="Century Gothic"/>
              </a:rPr>
              <a:t>scatter</a:t>
            </a:r>
            <a:endParaRPr b="1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7" name="Google Shape;97;p19"/>
          <p:cNvSpPr txBox="1"/>
          <p:nvPr>
            <p:ph idx="1" type="subTitle"/>
          </p:nvPr>
        </p:nvSpPr>
        <p:spPr>
          <a:xfrm>
            <a:off x="265500" y="314312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</a:t>
            </a:r>
            <a:r>
              <a:rPr lang="en" sz="18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erb</a:t>
            </a:r>
            <a:endParaRPr sz="1800">
              <a:solidFill>
                <a:srgbClr val="6666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rgbClr val="6666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 disperse, to toss or go in different directions</a:t>
            </a:r>
            <a:endParaRPr sz="18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8" name="Google Shape;98;p19"/>
          <p:cNvSpPr txBox="1"/>
          <p:nvPr/>
        </p:nvSpPr>
        <p:spPr>
          <a:xfrm>
            <a:off x="6980750" y="2878425"/>
            <a:ext cx="1322400" cy="10638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9" name="Google Shape;99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15725" y="1089450"/>
            <a:ext cx="3420700" cy="2268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/>
          <p:nvPr>
            <p:ph type="title"/>
          </p:nvPr>
        </p:nvSpPr>
        <p:spPr>
          <a:xfrm>
            <a:off x="265500" y="1089450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entury Gothic"/>
                <a:ea typeface="Century Gothic"/>
                <a:cs typeface="Century Gothic"/>
                <a:sym typeface="Century Gothic"/>
              </a:rPr>
              <a:t>scorched</a:t>
            </a:r>
            <a:endParaRPr sz="26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05" name="Google Shape;105;p20"/>
          <p:cNvSpPr txBox="1"/>
          <p:nvPr>
            <p:ph idx="1" type="subTitle"/>
          </p:nvPr>
        </p:nvSpPr>
        <p:spPr>
          <a:xfrm>
            <a:off x="265500" y="314312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adjective</a:t>
            </a:r>
            <a:endParaRPr sz="1800">
              <a:solidFill>
                <a:srgbClr val="6666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burned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06" name="Google Shape;106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04650" y="1089450"/>
            <a:ext cx="3408300" cy="2268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1"/>
          <p:cNvSpPr txBox="1"/>
          <p:nvPr>
            <p:ph type="title"/>
          </p:nvPr>
        </p:nvSpPr>
        <p:spPr>
          <a:xfrm>
            <a:off x="265500" y="1089450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entury Gothic"/>
                <a:ea typeface="Century Gothic"/>
                <a:cs typeface="Century Gothic"/>
                <a:sym typeface="Century Gothic"/>
              </a:rPr>
              <a:t>shoot</a:t>
            </a:r>
            <a:endParaRPr b="1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2" name="Google Shape;112;p21"/>
          <p:cNvSpPr txBox="1"/>
          <p:nvPr>
            <p:ph idx="1" type="subTitle"/>
          </p:nvPr>
        </p:nvSpPr>
        <p:spPr>
          <a:xfrm>
            <a:off x="265500" y="314312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noun</a:t>
            </a:r>
            <a:endParaRPr sz="1800">
              <a:solidFill>
                <a:srgbClr val="6666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rgbClr val="6666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a new plant or branch</a:t>
            </a:r>
            <a:endParaRPr sz="1800">
              <a:solidFill>
                <a:srgbClr val="4A86E8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13" name="Google Shape;113;p21"/>
          <p:cNvPicPr preferRelativeResize="0"/>
          <p:nvPr/>
        </p:nvPicPr>
        <p:blipFill rotWithShape="1">
          <a:blip r:embed="rId3">
            <a:alphaModFix/>
          </a:blip>
          <a:srcRect b="0" l="0" r="14493" t="0"/>
          <a:stretch/>
        </p:blipFill>
        <p:spPr>
          <a:xfrm>
            <a:off x="6856775" y="402476"/>
            <a:ext cx="2028651" cy="1779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38150" y="2181826"/>
            <a:ext cx="1838325" cy="2457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8" ma:contentTypeDescription="Create a new document." ma:contentTypeScope="" ma:versionID="5b4168e6780d29acb4fb375952ad5d8f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e0a59fbd4270c0c6ec630c1f4ef5d4ae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8EB964E-CADE-4289-83C9-CBEBA08DC819}"/>
</file>

<file path=customXml/itemProps2.xml><?xml version="1.0" encoding="utf-8"?>
<ds:datastoreItem xmlns:ds="http://schemas.openxmlformats.org/officeDocument/2006/customXml" ds:itemID="{A134DB8C-8578-4728-BA62-B730E43774C6}"/>
</file>

<file path=customXml/itemProps3.xml><?xml version="1.0" encoding="utf-8"?>
<ds:datastoreItem xmlns:ds="http://schemas.openxmlformats.org/officeDocument/2006/customXml" ds:itemID="{8561EF31-1D20-4626-BA2C-E6C1E675BF0A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