
<file path=[Content_Types].xml><?xml version="1.0" encoding="utf-8"?>
<Types xmlns="http://schemas.openxmlformats.org/package/2006/content-types">
  <Default Extension="fntdata" ContentType="application/x-fontdata"/>
  <Default Extension="odttf" ContentType="application/vnd.openxmlformats-officedocument.obfuscatedFont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Cabin"/>
      <p:regular r:id="rId31"/>
      <p:bold r:id="rId32"/>
      <p:italic r:id="rId33"/>
      <p:boldItalic r:id="rId34"/>
    </p:embeddedFont>
    <p:embeddedFont>
      <p:font typeface="Questrial"/>
      <p:regular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D5DF04C-843E-48FE-BCC4-5F2DE1968C5F}">
  <a:tblStyle styleId="{2D5DF04C-843E-48FE-BCC4-5F2DE1968C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3" Type="http://schemas.openxmlformats.org/officeDocument/2006/relationships/slide" Target="slides/slide7.xml"/><Relationship Id="rId39" Type="http://schemas.openxmlformats.org/officeDocument/2006/relationships/font" Target="fonts/CenturyGothic-boldItalic.fntdata"/><Relationship Id="rId18" Type="http://schemas.openxmlformats.org/officeDocument/2006/relationships/slide" Target="slides/slide12.xml"/><Relationship Id="rId21" Type="http://schemas.openxmlformats.org/officeDocument/2006/relationships/slide" Target="slides/slide15.xml"/><Relationship Id="rId34" Type="http://schemas.openxmlformats.org/officeDocument/2006/relationships/font" Target="fonts/Cabin-boldItalic.fntdata"/><Relationship Id="rId42" Type="http://schemas.openxmlformats.org/officeDocument/2006/relationships/customXml" Target="../customXml/item3.xml"/><Relationship Id="rId7" Type="http://schemas.openxmlformats.org/officeDocument/2006/relationships/slide" Target="slides/slide1.xml"/><Relationship Id="rId20" Type="http://schemas.openxmlformats.org/officeDocument/2006/relationships/slide" Target="slides/slide14.xml"/><Relationship Id="rId2" Type="http://schemas.openxmlformats.org/officeDocument/2006/relationships/viewProps" Target="viewProps.xml"/><Relationship Id="rId29" Type="http://schemas.openxmlformats.org/officeDocument/2006/relationships/slide" Target="slides/slide23.xml"/><Relationship Id="rId16" Type="http://schemas.openxmlformats.org/officeDocument/2006/relationships/slide" Target="slides/slide10.xml"/><Relationship Id="rId41" Type="http://schemas.openxmlformats.org/officeDocument/2006/relationships/customXml" Target="../customXml/item2.xml"/><Relationship Id="rId24" Type="http://schemas.openxmlformats.org/officeDocument/2006/relationships/slide" Target="slides/slide18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Cabin-bold.fntdata"/><Relationship Id="rId37" Type="http://schemas.openxmlformats.org/officeDocument/2006/relationships/font" Target="fonts/CenturyGothic-bold.fntdata"/><Relationship Id="rId40" Type="http://schemas.openxmlformats.org/officeDocument/2006/relationships/customXml" Target="../customXml/item1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36" Type="http://schemas.openxmlformats.org/officeDocument/2006/relationships/font" Target="fonts/CenturyGothic-regular.fntdata"/><Relationship Id="rId31" Type="http://schemas.openxmlformats.org/officeDocument/2006/relationships/font" Target="fonts/Cabin-regular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slide" Target="slides/slide16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Questrial-regular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5" Type="http://schemas.openxmlformats.org/officeDocument/2006/relationships/slide" Target="slides/slide19.xml"/><Relationship Id="rId33" Type="http://schemas.openxmlformats.org/officeDocument/2006/relationships/font" Target="fonts/Cabin-italic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font" Target="fonts/CenturyGothic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2c8edfb0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2c8edfb0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755eeb02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9755eeb0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90d5024fb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90d5024fb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90d5024fb_2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90d5024fb_2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90d5024fb_2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e90d5024fb_2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90d5024fb_2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e90d5024fb_2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90d5024fb_2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e90d5024fb_2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90d5024fb_2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e90d5024fb_2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90d5024fb_2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90d5024fb_2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e90d5024fb_2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e90d5024fb_2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90d5024fb_2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e90d5024fb_2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9755eeb02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9755eeb02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62c8edfb04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62c8edfb04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90d5024fb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e90d5024fb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e90d5024fb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e90d5024fb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90d5024fb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e90d5024fb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9755eeb02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9755eeb02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755eeb02c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9755eeb02c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9755eeb02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9755eeb02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9755eeb02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9755eeb02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d86052492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d86052492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d86052492f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d86052492f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d86052492f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d86052492f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d86052492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d86052492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PS 2014">
  <p:cSld name="BPS 2014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13"/>
          <p:cNvSpPr txBox="1"/>
          <p:nvPr>
            <p:ph type="title"/>
          </p:nvPr>
        </p:nvSpPr>
        <p:spPr>
          <a:xfrm>
            <a:off x="253312" y="443481"/>
            <a:ext cx="82296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8BE3"/>
              </a:buClr>
              <a:buSzPts val="2800"/>
              <a:buFont typeface="Questrial"/>
              <a:buNone/>
              <a:defRPr b="1" i="0" sz="2800" u="none" cap="none" strike="noStrike">
                <a:solidFill>
                  <a:srgbClr val="428BE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3"/>
          <p:cNvSpPr/>
          <p:nvPr/>
        </p:nvSpPr>
        <p:spPr>
          <a:xfrm>
            <a:off x="0" y="0"/>
            <a:ext cx="9144000" cy="358200"/>
          </a:xfrm>
          <a:prstGeom prst="rect">
            <a:avLst/>
          </a:prstGeom>
          <a:solidFill>
            <a:srgbClr val="FC58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6200" y="-57150"/>
            <a:ext cx="62331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BOSTON PUBLIC SCHOOLS 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457200" y="400050"/>
            <a:ext cx="82296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7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0" type="dt"/>
          </p:nvPr>
        </p:nvSpPr>
        <p:spPr>
          <a:xfrm>
            <a:off x="457200" y="13716"/>
            <a:ext cx="28956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1" type="ftr"/>
          </p:nvPr>
        </p:nvSpPr>
        <p:spPr>
          <a:xfrm>
            <a:off x="3429000" y="13716"/>
            <a:ext cx="41148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7620000" y="13716"/>
            <a:ext cx="10668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Argument Letter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33670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Writing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Weeks 6-7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ctrTitle"/>
          </p:nvPr>
        </p:nvSpPr>
        <p:spPr>
          <a:xfrm>
            <a:off x="311700" y="1895600"/>
            <a:ext cx="8520600" cy="901500"/>
          </a:xfrm>
          <a:prstGeom prst="rect">
            <a:avLst/>
          </a:prstGeom>
          <a:solidFill>
            <a:srgbClr val="D9EAD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entury Gothic"/>
                <a:ea typeface="Century Gothic"/>
                <a:cs typeface="Century Gothic"/>
                <a:sym typeface="Century Gothic"/>
              </a:rPr>
              <a:t>Argument Stages</a:t>
            </a:r>
            <a:endParaRPr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311700" y="379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Week 6, Day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311875" y="437700"/>
            <a:ext cx="8520600" cy="4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/>
        </p:nvSpPr>
        <p:spPr>
          <a:xfrm>
            <a:off x="311875" y="437700"/>
            <a:ext cx="8520600" cy="4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Stages</a:t>
            </a:r>
            <a:endParaRPr sz="30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3" name="Google Shape;93;p19"/>
          <p:cNvSpPr txBox="1"/>
          <p:nvPr/>
        </p:nvSpPr>
        <p:spPr>
          <a:xfrm>
            <a:off x="571500" y="1143000"/>
            <a:ext cx="8196600" cy="466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Thesis: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You should hold my hand when we cross the street.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9"/>
          <p:cNvSpPr txBox="1"/>
          <p:nvPr/>
        </p:nvSpPr>
        <p:spPr>
          <a:xfrm>
            <a:off x="1082850" y="1819775"/>
            <a:ext cx="1985100" cy="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/>
        </p:nvSpPr>
        <p:spPr>
          <a:xfrm>
            <a:off x="571500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Reason: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9"/>
          <p:cNvSpPr txBox="1"/>
          <p:nvPr/>
        </p:nvSpPr>
        <p:spPr>
          <a:xfrm>
            <a:off x="4737425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571500" y="2797450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Evidence: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4737425" y="2797438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" name="Google Shape;99;p19"/>
          <p:cNvCxnSpPr>
            <a:endCxn id="95" idx="0"/>
          </p:cNvCxnSpPr>
          <p:nvPr/>
        </p:nvCxnSpPr>
        <p:spPr>
          <a:xfrm flipH="1">
            <a:off x="2556750" y="1624175"/>
            <a:ext cx="46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9"/>
          <p:cNvCxnSpPr>
            <a:endCxn id="96" idx="0"/>
          </p:cNvCxnSpPr>
          <p:nvPr/>
        </p:nvCxnSpPr>
        <p:spPr>
          <a:xfrm>
            <a:off x="6286475" y="1624175"/>
            <a:ext cx="43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9"/>
          <p:cNvCxnSpPr>
            <a:stCxn id="95" idx="2"/>
            <a:endCxn id="97" idx="0"/>
          </p:cNvCxnSpPr>
          <p:nvPr/>
        </p:nvCxnSpPr>
        <p:spPr>
          <a:xfrm>
            <a:off x="2556750" y="2572475"/>
            <a:ext cx="0" cy="22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" name="Google Shape;102;p19"/>
          <p:cNvCxnSpPr/>
          <p:nvPr/>
        </p:nvCxnSpPr>
        <p:spPr>
          <a:xfrm>
            <a:off x="6722675" y="2519838"/>
            <a:ext cx="0" cy="27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" name="Google Shape;103;p19"/>
          <p:cNvSpPr txBox="1"/>
          <p:nvPr/>
        </p:nvSpPr>
        <p:spPr>
          <a:xfrm>
            <a:off x="571500" y="3813350"/>
            <a:ext cx="8196600" cy="8724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Reinforcement of the Thesis: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19"/>
          <p:cNvCxnSpPr>
            <a:stCxn id="93" idx="1"/>
          </p:cNvCxnSpPr>
          <p:nvPr/>
        </p:nvCxnSpPr>
        <p:spPr>
          <a:xfrm flipH="1">
            <a:off x="221700" y="1376100"/>
            <a:ext cx="349800" cy="3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9"/>
          <p:cNvCxnSpPr/>
          <p:nvPr/>
        </p:nvCxnSpPr>
        <p:spPr>
          <a:xfrm>
            <a:off x="233100" y="1372200"/>
            <a:ext cx="16800" cy="2878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9"/>
          <p:cNvCxnSpPr>
            <a:endCxn id="103" idx="1"/>
          </p:cNvCxnSpPr>
          <p:nvPr/>
        </p:nvCxnSpPr>
        <p:spPr>
          <a:xfrm>
            <a:off x="236700" y="4248650"/>
            <a:ext cx="334800" cy="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" name="Google Shape;107;p19"/>
          <p:cNvSpPr txBox="1"/>
          <p:nvPr/>
        </p:nvSpPr>
        <p:spPr>
          <a:xfrm>
            <a:off x="179750" y="95293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/>
        </p:nvSpPr>
        <p:spPr>
          <a:xfrm>
            <a:off x="311875" y="437700"/>
            <a:ext cx="8520600" cy="4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4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Stages</a:t>
            </a:r>
            <a:endParaRPr sz="30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9" name="Google Shape;119;p21"/>
          <p:cNvSpPr txBox="1"/>
          <p:nvPr/>
        </p:nvSpPr>
        <p:spPr>
          <a:xfrm>
            <a:off x="571500" y="1143000"/>
            <a:ext cx="8196600" cy="466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Thesis: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You should hold my hand when we cross the street.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1082850" y="1819775"/>
            <a:ext cx="1985100" cy="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1"/>
          <p:cNvSpPr txBox="1"/>
          <p:nvPr/>
        </p:nvSpPr>
        <p:spPr>
          <a:xfrm>
            <a:off x="571500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Reason: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Sometimes you don’t notice the cars that are coming.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4737425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571500" y="2797450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Evidence: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Yesterday you ran right into the road without looking!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4737425" y="2797438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Evidence: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5" name="Google Shape;125;p21"/>
          <p:cNvCxnSpPr>
            <a:endCxn id="121" idx="0"/>
          </p:cNvCxnSpPr>
          <p:nvPr/>
        </p:nvCxnSpPr>
        <p:spPr>
          <a:xfrm flipH="1">
            <a:off x="2556750" y="1624175"/>
            <a:ext cx="46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21"/>
          <p:cNvCxnSpPr>
            <a:endCxn id="122" idx="0"/>
          </p:cNvCxnSpPr>
          <p:nvPr/>
        </p:nvCxnSpPr>
        <p:spPr>
          <a:xfrm>
            <a:off x="6286475" y="1624175"/>
            <a:ext cx="43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21"/>
          <p:cNvCxnSpPr>
            <a:stCxn id="121" idx="2"/>
            <a:endCxn id="123" idx="0"/>
          </p:cNvCxnSpPr>
          <p:nvPr/>
        </p:nvCxnSpPr>
        <p:spPr>
          <a:xfrm>
            <a:off x="2556750" y="2572475"/>
            <a:ext cx="0" cy="22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21"/>
          <p:cNvCxnSpPr/>
          <p:nvPr/>
        </p:nvCxnSpPr>
        <p:spPr>
          <a:xfrm>
            <a:off x="6722675" y="2519838"/>
            <a:ext cx="0" cy="27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9" name="Google Shape;129;p21"/>
          <p:cNvSpPr txBox="1"/>
          <p:nvPr/>
        </p:nvSpPr>
        <p:spPr>
          <a:xfrm>
            <a:off x="571500" y="3813350"/>
            <a:ext cx="8196600" cy="8724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Reinforcement of the Thesis: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0" name="Google Shape;130;p21"/>
          <p:cNvCxnSpPr>
            <a:stCxn id="119" idx="1"/>
          </p:cNvCxnSpPr>
          <p:nvPr/>
        </p:nvCxnSpPr>
        <p:spPr>
          <a:xfrm flipH="1">
            <a:off x="221700" y="1376100"/>
            <a:ext cx="349800" cy="3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21"/>
          <p:cNvCxnSpPr/>
          <p:nvPr/>
        </p:nvCxnSpPr>
        <p:spPr>
          <a:xfrm>
            <a:off x="233100" y="1372200"/>
            <a:ext cx="16800" cy="2878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21"/>
          <p:cNvCxnSpPr>
            <a:endCxn id="129" idx="1"/>
          </p:cNvCxnSpPr>
          <p:nvPr/>
        </p:nvCxnSpPr>
        <p:spPr>
          <a:xfrm>
            <a:off x="236700" y="4248650"/>
            <a:ext cx="334800" cy="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3" name="Google Shape;133;p21"/>
          <p:cNvSpPr txBox="1"/>
          <p:nvPr/>
        </p:nvSpPr>
        <p:spPr>
          <a:xfrm>
            <a:off x="179750" y="95293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/>
        </p:nvSpPr>
        <p:spPr>
          <a:xfrm>
            <a:off x="311875" y="437700"/>
            <a:ext cx="8520600" cy="4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Stages</a:t>
            </a:r>
            <a:endParaRPr sz="30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5" name="Google Shape;145;p23"/>
          <p:cNvSpPr txBox="1"/>
          <p:nvPr/>
        </p:nvSpPr>
        <p:spPr>
          <a:xfrm>
            <a:off x="571500" y="1143000"/>
            <a:ext cx="8196600" cy="466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Thesis: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You should hold my hand when we cross the street.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1082850" y="1819775"/>
            <a:ext cx="1985100" cy="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3"/>
          <p:cNvSpPr txBox="1"/>
          <p:nvPr/>
        </p:nvSpPr>
        <p:spPr>
          <a:xfrm>
            <a:off x="571500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Reason: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Sometimes you don’t notice the cars that are coming.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4737425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Sometimes drivers don’t notice you, because you are small.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571500" y="2797450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Evidence: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Yesterday you ran right into the road without looking!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4737425" y="2797455"/>
            <a:ext cx="3970500" cy="997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Evidence: 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other day a car almost backed into you, because the driver couldn’t see you.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1" name="Google Shape;151;p23"/>
          <p:cNvCxnSpPr>
            <a:endCxn id="147" idx="0"/>
          </p:cNvCxnSpPr>
          <p:nvPr/>
        </p:nvCxnSpPr>
        <p:spPr>
          <a:xfrm flipH="1">
            <a:off x="2556750" y="1624175"/>
            <a:ext cx="46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" name="Google Shape;152;p23"/>
          <p:cNvCxnSpPr>
            <a:endCxn id="148" idx="0"/>
          </p:cNvCxnSpPr>
          <p:nvPr/>
        </p:nvCxnSpPr>
        <p:spPr>
          <a:xfrm>
            <a:off x="6286475" y="1624175"/>
            <a:ext cx="43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p23"/>
          <p:cNvCxnSpPr>
            <a:stCxn id="147" idx="2"/>
            <a:endCxn id="149" idx="0"/>
          </p:cNvCxnSpPr>
          <p:nvPr/>
        </p:nvCxnSpPr>
        <p:spPr>
          <a:xfrm>
            <a:off x="2556750" y="2572475"/>
            <a:ext cx="0" cy="22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4" name="Google Shape;154;p23"/>
          <p:cNvCxnSpPr/>
          <p:nvPr/>
        </p:nvCxnSpPr>
        <p:spPr>
          <a:xfrm>
            <a:off x="6722675" y="2519838"/>
            <a:ext cx="0" cy="27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5" name="Google Shape;155;p23"/>
          <p:cNvSpPr txBox="1"/>
          <p:nvPr/>
        </p:nvSpPr>
        <p:spPr>
          <a:xfrm>
            <a:off x="571500" y="4007050"/>
            <a:ext cx="8196600" cy="8724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Reinforcement of the Thesis: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6" name="Google Shape;156;p23"/>
          <p:cNvCxnSpPr>
            <a:stCxn id="145" idx="1"/>
          </p:cNvCxnSpPr>
          <p:nvPr/>
        </p:nvCxnSpPr>
        <p:spPr>
          <a:xfrm flipH="1">
            <a:off x="221700" y="1376100"/>
            <a:ext cx="349800" cy="3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23"/>
          <p:cNvCxnSpPr/>
          <p:nvPr/>
        </p:nvCxnSpPr>
        <p:spPr>
          <a:xfrm>
            <a:off x="236700" y="1376100"/>
            <a:ext cx="8700" cy="3067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23"/>
          <p:cNvCxnSpPr>
            <a:endCxn id="155" idx="1"/>
          </p:cNvCxnSpPr>
          <p:nvPr/>
        </p:nvCxnSpPr>
        <p:spPr>
          <a:xfrm>
            <a:off x="236700" y="4442350"/>
            <a:ext cx="334800" cy="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9" name="Google Shape;159;p23"/>
          <p:cNvSpPr txBox="1"/>
          <p:nvPr/>
        </p:nvSpPr>
        <p:spPr>
          <a:xfrm>
            <a:off x="179750" y="95293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7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/>
        </p:nvSpPr>
        <p:spPr>
          <a:xfrm>
            <a:off x="311875" y="437700"/>
            <a:ext cx="8520600" cy="4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8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Stages</a:t>
            </a:r>
            <a:endParaRPr sz="3000">
              <a:solidFill>
                <a:srgbClr val="000000"/>
              </a:solidFill>
              <a:latin typeface="Cabin"/>
              <a:ea typeface="Cabin"/>
              <a:cs typeface="Cabin"/>
              <a:sym typeface="Cab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1" name="Google Shape;171;p25"/>
          <p:cNvSpPr txBox="1"/>
          <p:nvPr/>
        </p:nvSpPr>
        <p:spPr>
          <a:xfrm>
            <a:off x="571500" y="1143000"/>
            <a:ext cx="8196600" cy="4662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Thesis: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You should hold my hand when we cross the street.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1082850" y="1819775"/>
            <a:ext cx="1985100" cy="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5"/>
          <p:cNvSpPr txBox="1"/>
          <p:nvPr/>
        </p:nvSpPr>
        <p:spPr>
          <a:xfrm>
            <a:off x="571500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Reason: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Sometimes you don’t notice the cars that are coming.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4737425" y="1834175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Reason: 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Sometimes drivers don’t notice you, because you are small.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5"/>
          <p:cNvSpPr txBox="1"/>
          <p:nvPr/>
        </p:nvSpPr>
        <p:spPr>
          <a:xfrm>
            <a:off x="571500" y="2797450"/>
            <a:ext cx="3970500" cy="738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Evidence: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Yesterday you ran right into the road without looking!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4737425" y="2797455"/>
            <a:ext cx="3970500" cy="997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Evidence: 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other day a car almost backed into you, because the driver couldn’t see you.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" name="Google Shape;177;p25"/>
          <p:cNvCxnSpPr>
            <a:endCxn id="173" idx="0"/>
          </p:cNvCxnSpPr>
          <p:nvPr/>
        </p:nvCxnSpPr>
        <p:spPr>
          <a:xfrm flipH="1">
            <a:off x="2556750" y="1624175"/>
            <a:ext cx="46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" name="Google Shape;178;p25"/>
          <p:cNvCxnSpPr>
            <a:endCxn id="174" idx="0"/>
          </p:cNvCxnSpPr>
          <p:nvPr/>
        </p:nvCxnSpPr>
        <p:spPr>
          <a:xfrm>
            <a:off x="6286475" y="1624175"/>
            <a:ext cx="436200" cy="21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" name="Google Shape;179;p25"/>
          <p:cNvCxnSpPr>
            <a:stCxn id="173" idx="2"/>
            <a:endCxn id="175" idx="0"/>
          </p:cNvCxnSpPr>
          <p:nvPr/>
        </p:nvCxnSpPr>
        <p:spPr>
          <a:xfrm>
            <a:off x="2556750" y="2572475"/>
            <a:ext cx="0" cy="22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" name="Google Shape;180;p25"/>
          <p:cNvCxnSpPr/>
          <p:nvPr/>
        </p:nvCxnSpPr>
        <p:spPr>
          <a:xfrm>
            <a:off x="6722675" y="2519838"/>
            <a:ext cx="0" cy="277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1" name="Google Shape;181;p25"/>
          <p:cNvSpPr txBox="1"/>
          <p:nvPr/>
        </p:nvSpPr>
        <p:spPr>
          <a:xfrm>
            <a:off x="571500" y="4007050"/>
            <a:ext cx="8196600" cy="8724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Reinforcement of the Thesis: 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hold my hand when we cross the street. You will be much safer with my help!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25"/>
          <p:cNvCxnSpPr>
            <a:stCxn id="171" idx="1"/>
          </p:cNvCxnSpPr>
          <p:nvPr/>
        </p:nvCxnSpPr>
        <p:spPr>
          <a:xfrm flipH="1">
            <a:off x="221700" y="1376100"/>
            <a:ext cx="349800" cy="3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5"/>
          <p:cNvCxnSpPr/>
          <p:nvPr/>
        </p:nvCxnSpPr>
        <p:spPr>
          <a:xfrm>
            <a:off x="236700" y="1376100"/>
            <a:ext cx="8700" cy="3067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25"/>
          <p:cNvCxnSpPr>
            <a:endCxn id="181" idx="1"/>
          </p:cNvCxnSpPr>
          <p:nvPr/>
        </p:nvCxnSpPr>
        <p:spPr>
          <a:xfrm>
            <a:off x="236700" y="4442350"/>
            <a:ext cx="334800" cy="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5" name="Google Shape;185;p25"/>
          <p:cNvSpPr txBox="1"/>
          <p:nvPr/>
        </p:nvSpPr>
        <p:spPr>
          <a:xfrm>
            <a:off x="179750" y="95293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9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/>
          <p:nvPr>
            <p:ph type="ctrTitle"/>
          </p:nvPr>
        </p:nvSpPr>
        <p:spPr>
          <a:xfrm>
            <a:off x="311700" y="1895600"/>
            <a:ext cx="8520600" cy="901500"/>
          </a:xfrm>
          <a:prstGeom prst="rect">
            <a:avLst/>
          </a:prstGeom>
          <a:solidFill>
            <a:srgbClr val="D9EAD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entury Gothic"/>
                <a:ea typeface="Century Gothic"/>
                <a:cs typeface="Century Gothic"/>
                <a:sym typeface="Century Gothic"/>
              </a:rPr>
              <a:t>Parts of a Letter</a:t>
            </a:r>
            <a:endParaRPr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26"/>
          <p:cNvSpPr txBox="1"/>
          <p:nvPr>
            <p:ph idx="1" type="subTitle"/>
          </p:nvPr>
        </p:nvSpPr>
        <p:spPr>
          <a:xfrm>
            <a:off x="311700" y="379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Week 6, Day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/>
        </p:nvSpPr>
        <p:spPr>
          <a:xfrm>
            <a:off x="1591800" y="296150"/>
            <a:ext cx="7074000" cy="45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7" name="Google Shape;197;p27"/>
          <p:cNvSpPr txBox="1"/>
          <p:nvPr/>
        </p:nvSpPr>
        <p:spPr>
          <a:xfrm>
            <a:off x="5564700" y="255550"/>
            <a:ext cx="960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heading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/>
          <p:nvPr/>
        </p:nvSpPr>
        <p:spPr>
          <a:xfrm rot="2077">
            <a:off x="6586832" y="423998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7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10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/>
        </p:nvSpPr>
        <p:spPr>
          <a:xfrm>
            <a:off x="1591800" y="296150"/>
            <a:ext cx="7074000" cy="45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5564700" y="255550"/>
            <a:ext cx="960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heading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8"/>
          <p:cNvSpPr/>
          <p:nvPr/>
        </p:nvSpPr>
        <p:spPr>
          <a:xfrm rot="2077">
            <a:off x="6586832" y="423998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8"/>
          <p:cNvSpPr txBox="1"/>
          <p:nvPr/>
        </p:nvSpPr>
        <p:spPr>
          <a:xfrm>
            <a:off x="121650" y="496500"/>
            <a:ext cx="133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greeting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8"/>
          <p:cNvSpPr/>
          <p:nvPr/>
        </p:nvSpPr>
        <p:spPr>
          <a:xfrm rot="2077">
            <a:off x="1095300" y="664950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8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/>
        </p:nvSpPr>
        <p:spPr>
          <a:xfrm>
            <a:off x="1591800" y="296150"/>
            <a:ext cx="7074000" cy="45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5" name="Google Shape;215;p29"/>
          <p:cNvSpPr txBox="1"/>
          <p:nvPr/>
        </p:nvSpPr>
        <p:spPr>
          <a:xfrm>
            <a:off x="5564700" y="255550"/>
            <a:ext cx="960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heading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9"/>
          <p:cNvSpPr/>
          <p:nvPr/>
        </p:nvSpPr>
        <p:spPr>
          <a:xfrm rot="2077">
            <a:off x="6586832" y="423998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9"/>
          <p:cNvSpPr txBox="1"/>
          <p:nvPr/>
        </p:nvSpPr>
        <p:spPr>
          <a:xfrm>
            <a:off x="121650" y="496500"/>
            <a:ext cx="133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greeting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9"/>
          <p:cNvSpPr/>
          <p:nvPr/>
        </p:nvSpPr>
        <p:spPr>
          <a:xfrm rot="2077">
            <a:off x="1095300" y="664950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9"/>
          <p:cNvSpPr txBox="1"/>
          <p:nvPr/>
        </p:nvSpPr>
        <p:spPr>
          <a:xfrm>
            <a:off x="265500" y="2032650"/>
            <a:ext cx="829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body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9"/>
          <p:cNvSpPr/>
          <p:nvPr/>
        </p:nvSpPr>
        <p:spPr>
          <a:xfrm rot="2077">
            <a:off x="962857" y="2201098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9"/>
          <p:cNvSpPr/>
          <p:nvPr/>
        </p:nvSpPr>
        <p:spPr>
          <a:xfrm>
            <a:off x="1591800" y="1101800"/>
            <a:ext cx="7098600" cy="3211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9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/>
        </p:nvSpPr>
        <p:spPr>
          <a:xfrm>
            <a:off x="1591800" y="296150"/>
            <a:ext cx="7074000" cy="45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Sometimes you don’t notice the cars that are coming. Yesterday you ran right into the road without looking!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small. The other day a car almost backed into you, because the driver couldn’t see you.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safer with my help!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30"/>
          <p:cNvSpPr txBox="1"/>
          <p:nvPr/>
        </p:nvSpPr>
        <p:spPr>
          <a:xfrm>
            <a:off x="5564700" y="255550"/>
            <a:ext cx="960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heading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0"/>
          <p:cNvSpPr/>
          <p:nvPr/>
        </p:nvSpPr>
        <p:spPr>
          <a:xfrm rot="2077">
            <a:off x="6586832" y="423998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0"/>
          <p:cNvSpPr txBox="1"/>
          <p:nvPr/>
        </p:nvSpPr>
        <p:spPr>
          <a:xfrm>
            <a:off x="121650" y="496500"/>
            <a:ext cx="133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greeting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0"/>
          <p:cNvSpPr/>
          <p:nvPr/>
        </p:nvSpPr>
        <p:spPr>
          <a:xfrm rot="2077">
            <a:off x="1095300" y="664950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0"/>
          <p:cNvSpPr txBox="1"/>
          <p:nvPr/>
        </p:nvSpPr>
        <p:spPr>
          <a:xfrm>
            <a:off x="265500" y="2032650"/>
            <a:ext cx="8298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body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0"/>
          <p:cNvSpPr/>
          <p:nvPr/>
        </p:nvSpPr>
        <p:spPr>
          <a:xfrm rot="2077">
            <a:off x="962857" y="2201098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0"/>
          <p:cNvSpPr txBox="1"/>
          <p:nvPr/>
        </p:nvSpPr>
        <p:spPr>
          <a:xfrm>
            <a:off x="6586825" y="4222182"/>
            <a:ext cx="960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closing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0"/>
          <p:cNvSpPr/>
          <p:nvPr/>
        </p:nvSpPr>
        <p:spPr>
          <a:xfrm rot="1077187">
            <a:off x="7407382" y="4458700"/>
            <a:ext cx="496369" cy="13462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0"/>
          <p:cNvSpPr txBox="1"/>
          <p:nvPr/>
        </p:nvSpPr>
        <p:spPr>
          <a:xfrm>
            <a:off x="6110075" y="4593093"/>
            <a:ext cx="133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signature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0"/>
          <p:cNvSpPr/>
          <p:nvPr/>
        </p:nvSpPr>
        <p:spPr>
          <a:xfrm rot="2077">
            <a:off x="7158232" y="4802362"/>
            <a:ext cx="496500" cy="134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0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0"/>
          <p:cNvSpPr/>
          <p:nvPr/>
        </p:nvSpPr>
        <p:spPr>
          <a:xfrm>
            <a:off x="1591800" y="1101800"/>
            <a:ext cx="7098600" cy="3211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 txBox="1"/>
          <p:nvPr>
            <p:ph type="ctrTitle"/>
          </p:nvPr>
        </p:nvSpPr>
        <p:spPr>
          <a:xfrm>
            <a:off x="311700" y="1895600"/>
            <a:ext cx="8520600" cy="901500"/>
          </a:xfrm>
          <a:prstGeom prst="rect">
            <a:avLst/>
          </a:prstGeom>
          <a:solidFill>
            <a:srgbClr val="D9EAD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entury Gothic"/>
                <a:ea typeface="Century Gothic"/>
                <a:cs typeface="Century Gothic"/>
                <a:sym typeface="Century Gothic"/>
              </a:rPr>
              <a:t>Adjectives</a:t>
            </a:r>
            <a:endParaRPr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31"/>
          <p:cNvSpPr txBox="1"/>
          <p:nvPr>
            <p:ph idx="1" type="subTitle"/>
          </p:nvPr>
        </p:nvSpPr>
        <p:spPr>
          <a:xfrm>
            <a:off x="311700" y="379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Week 7, Day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/>
          <p:nvPr/>
        </p:nvSpPr>
        <p:spPr>
          <a:xfrm>
            <a:off x="311875" y="437700"/>
            <a:ext cx="8520600" cy="4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when we cross the street.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dangerous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Sometimes you don’t notice the cars that are coming. Yesterday you ran right into the road without looking!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Sometimes drivers don’t notice you, because you are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small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The other day a car almost backed into you, because the driver couldn’t see you.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when we cross the street. You will be much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safer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my help!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1" name="Google Shape;251;p32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14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" name="Google Shape;256;p33"/>
          <p:cNvGraphicFramePr/>
          <p:nvPr/>
        </p:nvGraphicFramePr>
        <p:xfrm>
          <a:off x="887313" y="5124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{2D5DF04C-843E-48FE-BCC4-5F2DE1968C5F}</a:tableStyleId>
              </a:tblPr>
              <a:tblGrid>
                <a:gridCol w="2528875"/>
                <a:gridCol w="1551050"/>
                <a:gridCol w="1551050"/>
                <a:gridCol w="1738400"/>
              </a:tblGrid>
              <a:tr h="2828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Crossing the street can be dangerous.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noun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modal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relating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adjective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Crossing the street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can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00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dangerous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257" name="Google Shape;257;p33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8" name="Google Shape;258;p33"/>
          <p:cNvGraphicFramePr/>
          <p:nvPr/>
        </p:nvGraphicFramePr>
        <p:xfrm>
          <a:off x="887313" y="291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{2D5DF04C-843E-48FE-BCC4-5F2DE1968C5F}</a:tableStyleId>
              </a:tblPr>
              <a:tblGrid>
                <a:gridCol w="2456450"/>
                <a:gridCol w="2456450"/>
                <a:gridCol w="2456450"/>
              </a:tblGrid>
              <a:tr h="2828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 are small.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relating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adjective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are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00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small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4" name="Google Shape;264;p34"/>
          <p:cNvGraphicFramePr/>
          <p:nvPr/>
        </p:nvGraphicFramePr>
        <p:xfrm>
          <a:off x="887313" y="159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{2D5DF04C-843E-48FE-BCC4-5F2DE1968C5F}</a:tableStyleId>
              </a:tblPr>
              <a:tblGrid>
                <a:gridCol w="1842350"/>
                <a:gridCol w="1842350"/>
                <a:gridCol w="1842350"/>
                <a:gridCol w="1842350"/>
              </a:tblGrid>
              <a:tr h="2828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 will be much safer.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modal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relating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adjective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will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00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much safer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/>
          <p:nvPr>
            <p:ph type="ctrTitle"/>
          </p:nvPr>
        </p:nvSpPr>
        <p:spPr>
          <a:xfrm>
            <a:off x="311700" y="1895600"/>
            <a:ext cx="8520600" cy="901500"/>
          </a:xfrm>
          <a:prstGeom prst="rect">
            <a:avLst/>
          </a:prstGeom>
          <a:solidFill>
            <a:srgbClr val="D9EAD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entury Gothic"/>
                <a:ea typeface="Century Gothic"/>
                <a:cs typeface="Century Gothic"/>
                <a:sym typeface="Century Gothic"/>
              </a:rPr>
              <a:t>Adverbs</a:t>
            </a:r>
            <a:endParaRPr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35"/>
          <p:cNvSpPr txBox="1"/>
          <p:nvPr>
            <p:ph idx="1" type="subTitle"/>
          </p:nvPr>
        </p:nvSpPr>
        <p:spPr>
          <a:xfrm>
            <a:off x="311700" y="379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Week 7, Day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/>
          <p:nvPr/>
        </p:nvSpPr>
        <p:spPr>
          <a:xfrm>
            <a:off x="311875" y="437700"/>
            <a:ext cx="8520600" cy="4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July 16, 2021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Dear Ramón,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should hold my hand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when we cross the street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Crossing the street can be dangerous.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Sometimes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you don’t notice the cars that are coming.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Yesterday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you ran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right into the road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without looking!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Sometimes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drivers don’t notice you, because you are small.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The other day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 car almost backed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into you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because the driver couldn’t see you.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hold my hand </a:t>
            </a:r>
            <a:r>
              <a:rPr lang="en" sz="1800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when we cross the street</a:t>
            </a: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You will be much safer with my help!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Love,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Mommy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36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17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1" name="Google Shape;281;p37"/>
          <p:cNvGraphicFramePr/>
          <p:nvPr/>
        </p:nvGraphicFramePr>
        <p:xfrm>
          <a:off x="271563" y="5124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{2D5DF04C-843E-48FE-BCC4-5F2DE1968C5F}</a:tableStyleId>
              </a:tblPr>
              <a:tblGrid>
                <a:gridCol w="1324800"/>
                <a:gridCol w="1324800"/>
                <a:gridCol w="1324800"/>
                <a:gridCol w="1324800"/>
                <a:gridCol w="3301650"/>
              </a:tblGrid>
              <a:tr h="282875">
                <a:tc gridSpan="5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 should hold my hand when we cross the street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modal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action</a:t>
                      </a: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noun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adverb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should</a:t>
                      </a: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hold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my hand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 we cross the street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rgbClr val="00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282" name="Google Shape;282;p37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18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3" name="Google Shape;283;p37"/>
          <p:cNvGraphicFramePr/>
          <p:nvPr/>
        </p:nvGraphicFramePr>
        <p:xfrm>
          <a:off x="271563" y="291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{2D5DF04C-843E-48FE-BCC4-5F2DE1968C5F}</a:tableStyleId>
              </a:tblPr>
              <a:tblGrid>
                <a:gridCol w="1720175"/>
                <a:gridCol w="1720175"/>
                <a:gridCol w="1720175"/>
                <a:gridCol w="1720175"/>
                <a:gridCol w="1720175"/>
              </a:tblGrid>
              <a:tr h="282875">
                <a:tc gridSpan="5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Sometimes you don’t notice the cars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</a:tr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adverb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modal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action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noun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Sometimes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</a:t>
                      </a: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ou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don’t</a:t>
                      </a: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notice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 cars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8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19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9" name="Google Shape;289;p38"/>
          <p:cNvGraphicFramePr/>
          <p:nvPr/>
        </p:nvGraphicFramePr>
        <p:xfrm>
          <a:off x="250250" y="159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{2D5DF04C-843E-48FE-BCC4-5F2DE1968C5F}</a:tableStyleId>
              </a:tblPr>
              <a:tblGrid>
                <a:gridCol w="1895250"/>
                <a:gridCol w="1895250"/>
                <a:gridCol w="1895250"/>
                <a:gridCol w="2957750"/>
              </a:tblGrid>
              <a:tr h="282875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Yesterday you ran right into the road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adverb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pronoun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modal verb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adverb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Yesterday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you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ran</a:t>
                      </a: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right into the road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9A4039A44494392F3C6644174EFD4" ma:contentTypeVersion="24" ma:contentTypeDescription="Create a new document." ma:contentTypeScope="" ma:versionID="cdf4717894b84a5ace980bf5c6a4544d">
  <xsd:schema xmlns:xsd="http://www.w3.org/2001/XMLSchema" xmlns:xs="http://www.w3.org/2001/XMLSchema" xmlns:p="http://schemas.microsoft.com/office/2006/metadata/properties" xmlns:ns2="d88a5585-8329-475e-b2d5-3ecaed923975" xmlns:ns3="8e4d829d-fbfb-4b2f-b3ff-512c8664d3e8" targetNamespace="http://schemas.microsoft.com/office/2006/metadata/properties" ma:root="true" ma:fieldsID="c0903929a52d9a85bd6d77be3075215c" ns2:_="" ns3:_="">
    <xsd:import namespace="d88a5585-8329-475e-b2d5-3ecaed923975"/>
    <xsd:import namespace="8e4d829d-fbfb-4b2f-b3ff-512c8664d3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e8f5300a76e4615ac8677561665fe8e" minOccurs="0"/>
                <xsd:element ref="ns2:MediaServiceLocation" minOccurs="0"/>
                <xsd:element ref="ns2:SessionDate" minOccurs="0"/>
                <xsd:element ref="ns2:Content" minOccurs="0"/>
                <xsd:element ref="ns2:Topic" minOccurs="0"/>
                <xsd:element ref="ns2:Session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5585-8329-475e-b2d5-3ecaed923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1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e8f5300a76e4615ac8677561665fe8e" ma:index="24" nillable="true" ma:taxonomy="true" ma:internalName="ie8f5300a76e4615ac8677561665fe8e" ma:taxonomyFieldName="Metadata" ma:displayName="Metadata" ma:default="" ma:fieldId="{2e8f5300-a76e-4615-ac86-77561665fe8e}" ma:sspId="8e407dca-7e10-41d8-9780-494ed3966f68" ma:termSetId="548a93fa-6488-4950-9383-a5b0d998091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SessionDate" ma:index="26" nillable="true" ma:displayName="Session Date" ma:format="DateOnly" ma:internalName="SessionDate">
      <xsd:simpleType>
        <xsd:restriction base="dms:DateTime"/>
      </xsd:simpleType>
    </xsd:element>
    <xsd:element name="Content" ma:index="27" nillable="true" ma:displayName="Content" ma:format="Dropdown" ma:internalName="Cont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enda"/>
                    <xsd:enumeration value="Presentation"/>
                    <xsd:enumeration value="Recording"/>
                    <xsd:enumeration value="Notes"/>
                    <xsd:enumeration value="Resource"/>
                  </xsd:restriction>
                </xsd:simpleType>
              </xsd:element>
            </xsd:sequence>
          </xsd:extension>
        </xsd:complexContent>
      </xsd:complexType>
    </xsd:element>
    <xsd:element name="Topic" ma:index="28" nillable="true" ma:displayName="Topic" ma:format="Dropdown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harePoint"/>
                    <xsd:enumeration value="Teams"/>
                    <xsd:enumeration value="Power Automate"/>
                    <xsd:enumeration value="Power Apps"/>
                    <xsd:enumeration value="Power BI"/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SessionTitle" ma:index="29" nillable="true" ma:displayName="Session Title" ma:format="Dropdown" ma:internalName="SessionTit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d829d-fbfb-4b2f-b3ff-512c8664d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1382a6-fd2a-4255-8c6f-25838e23e578}" ma:internalName="TaxCatchAll" ma:showField="CatchAllData" ma:web="8e4d829d-fbfb-4b2f-b3ff-512c8664d3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d88a5585-8329-475e-b2d5-3ecaed923975" xsi:nil="true"/>
    <SessionTitle xmlns="d88a5585-8329-475e-b2d5-3ecaed923975" xsi:nil="true"/>
    <Content xmlns="d88a5585-8329-475e-b2d5-3ecaed923975" xsi:nil="true"/>
    <SessionDate xmlns="d88a5585-8329-475e-b2d5-3ecaed923975" xsi:nil="true"/>
    <ie8f5300a76e4615ac8677561665fe8e xmlns="d88a5585-8329-475e-b2d5-3ecaed923975">
      <Terms xmlns="http://schemas.microsoft.com/office/infopath/2007/PartnerControls"/>
    </ie8f5300a76e4615ac8677561665fe8e>
    <Notes xmlns="d88a5585-8329-475e-b2d5-3ecaed923975" xsi:nil="true"/>
    <SharedWithUsers xmlns="8e4d829d-fbfb-4b2f-b3ff-512c8664d3e8">
      <UserInfo>
        <DisplayName/>
        <AccountId xsi:nil="true"/>
        <AccountType/>
      </UserInfo>
    </SharedWithUsers>
    <TaxCatchAll xmlns="8e4d829d-fbfb-4b2f-b3ff-512c8664d3e8" xsi:nil="true"/>
    <lcf76f155ced4ddcb4097134ff3c332f xmlns="d88a5585-8329-475e-b2d5-3ecaed9239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6E3F8F-919A-49E4-8CF0-3D8B78663663}"/>
</file>

<file path=customXml/itemProps2.xml><?xml version="1.0" encoding="utf-8"?>
<ds:datastoreItem xmlns:ds="http://schemas.openxmlformats.org/officeDocument/2006/customXml" ds:itemID="{7082EA38-356C-4CF4-9838-8EB82D85A6DA}"/>
</file>

<file path=customXml/itemProps3.xml><?xml version="1.0" encoding="utf-8"?>
<ds:datastoreItem xmlns:ds="http://schemas.openxmlformats.org/officeDocument/2006/customXml" ds:itemID="{5675EEC2-8F15-4BB3-97EC-C4CA778F5153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1636200</vt:r8>
  </property>
  <property fmtid="{D5CDD505-2E9C-101B-9397-08002B2CF9AE}" pid="3" name="Metadata">
    <vt:lpwstr/>
  </property>
  <property fmtid="{D5CDD505-2E9C-101B-9397-08002B2CF9AE}" pid="4" name="ContentTypeId">
    <vt:lpwstr>0x010100E199A4039A44494392F3C6644174EFD4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