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FINrY1b8XTbpPraUWBwTT1eh9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69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Ask people about some of the things they came up with as part of their homework.  Ask who worked on identifying hopes and dreams, who worked on describing an ideal day, and who worked on “What works? What doesn’t work?”.  Ask participants what they learned doing this.</a:t>
            </a:r>
            <a:endParaRPr dirty="0"/>
          </a:p>
          <a:p>
            <a:pPr marL="0" lvl="0" indent="0" algn="l" rtl="0">
              <a:spcBef>
                <a:spcPts val="360"/>
              </a:spcBef>
              <a:spcAft>
                <a:spcPts val="0"/>
              </a:spcAft>
              <a:buNone/>
            </a:pPr>
            <a:r>
              <a:rPr lang="en-US" dirty="0"/>
              <a:t>Ask the following questions:</a:t>
            </a:r>
            <a:endParaRPr dirty="0"/>
          </a:p>
          <a:p>
            <a:pPr marL="171450" lvl="0" indent="-171450" algn="l" rtl="0">
              <a:spcBef>
                <a:spcPts val="360"/>
              </a:spcBef>
              <a:spcAft>
                <a:spcPts val="0"/>
              </a:spcAft>
              <a:buClr>
                <a:schemeClr val="dk1"/>
              </a:buClr>
              <a:buSzPts val="1200"/>
              <a:buFont typeface="Arial"/>
              <a:buChar char="•"/>
            </a:pPr>
            <a:r>
              <a:rPr lang="en-US" dirty="0"/>
              <a:t>“Did anyone think about the support their family member might need to contribute to the activity?”</a:t>
            </a:r>
            <a:endParaRPr dirty="0"/>
          </a:p>
          <a:p>
            <a:pPr marL="171450" lvl="0" indent="-171450" algn="l" rtl="0">
              <a:spcBef>
                <a:spcPts val="360"/>
              </a:spcBef>
              <a:spcAft>
                <a:spcPts val="0"/>
              </a:spcAft>
              <a:buClr>
                <a:schemeClr val="dk1"/>
              </a:buClr>
              <a:buSzPts val="1200"/>
              <a:buFont typeface="Arial"/>
              <a:buChar char="•"/>
            </a:pPr>
            <a:r>
              <a:rPr lang="en-US" dirty="0"/>
              <a:t>“Did anyone identify others who they would want to engage in the process?”</a:t>
            </a:r>
            <a:endParaRPr dirty="0"/>
          </a:p>
        </p:txBody>
      </p:sp>
      <p:sp>
        <p:nvSpPr>
          <p:cNvPr id="100" name="Google Shape;10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Explain that developing a brief history of the person helps the team understand some of the important things that have contributed to who the person is now as well as where they are going.</a:t>
            </a:r>
            <a:endParaRPr dirty="0"/>
          </a:p>
          <a:p>
            <a:pPr marL="0" lvl="0" indent="0" algn="l" rtl="0">
              <a:spcBef>
                <a:spcPts val="360"/>
              </a:spcBef>
              <a:spcAft>
                <a:spcPts val="0"/>
              </a:spcAft>
              <a:buNone/>
            </a:pPr>
            <a:r>
              <a:rPr lang="en-US" dirty="0"/>
              <a:t>Emphasize that the focus person should be involved in deciding who will contribute to their history.  In some cases, the focus person might want to review what people want to include in the history prior to a meeting.  The focus person should also be given a chance to remove things from their history that they do not want included.</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highlight>
                  <a:srgbClr val="FFFF00"/>
                </a:highlight>
                <a:latin typeface="Calibri"/>
                <a:ea typeface="Calibri"/>
                <a:cs typeface="Calibri"/>
                <a:sym typeface="Calibri"/>
              </a:rPr>
              <a:t>Point out that it is often helpful to compare the “perfect week” with the week the person experiences now.  This can help teams identify some of the gaps in the person’s schedule that they need to fill.</a:t>
            </a:r>
            <a:endParaRPr dirty="0"/>
          </a:p>
          <a:p>
            <a:pPr marL="0" lvl="0" indent="0" algn="l" rtl="0">
              <a:spcBef>
                <a:spcPts val="360"/>
              </a:spcBef>
              <a:spcAft>
                <a:spcPts val="0"/>
              </a:spcAft>
              <a:buNone/>
            </a:pPr>
            <a:endParaRPr dirty="0"/>
          </a:p>
        </p:txBody>
      </p:sp>
      <p:sp>
        <p:nvSpPr>
          <p:cNvPr id="181" name="Google Shape;18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Briefly review Jon’s history in this slide and the next.  </a:t>
            </a:r>
            <a:endParaRPr dirty="0"/>
          </a:p>
        </p:txBody>
      </p:sp>
      <p:sp>
        <p:nvSpPr>
          <p:cNvPr id="189" name="Google Shape;18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Briefly review Jon’s history in this slide and the next.  </a:t>
            </a:r>
            <a:endParaRPr dirty="0"/>
          </a:p>
        </p:txBody>
      </p:sp>
      <p:sp>
        <p:nvSpPr>
          <p:cNvPr id="197" name="Google Shape;19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Point out that often, but not always, contain more information.</a:t>
            </a:r>
            <a:endParaRPr dirty="0"/>
          </a:p>
        </p:txBody>
      </p:sp>
      <p:sp>
        <p:nvSpPr>
          <p:cNvPr id="205" name="Google Shape;20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Point out that often, but not always, contain more information.</a:t>
            </a:r>
            <a:endParaRPr dirty="0"/>
          </a:p>
        </p:txBody>
      </p:sp>
      <p:sp>
        <p:nvSpPr>
          <p:cNvPr id="213" name="Google Shape;21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143000" y="6096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this ”Timeline.”  Explain this is another way of looking at some of the things that people things are important in the focus person’s history.   The individual, family members, and others who are close to the person can populate this with things that they think are important in the individual’s life.  Symbols, clip art, and photos can be added.  Notice that the focus is not on events related to the person’s disability. Point out that this is just an example and that a timeline might contain much more information.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sz="1200" dirty="0">
                <a:solidFill>
                  <a:schemeClr val="dk1"/>
                </a:solidFill>
                <a:latin typeface="Calibri"/>
                <a:ea typeface="Calibri"/>
                <a:cs typeface="Calibri"/>
                <a:sym typeface="Calibri"/>
              </a:rPr>
              <a:t>Small Group Activity. After reviewing the history and timeline, break participants into small groups, as individuals or paired with family members. Ask them to spend about 5 minutes identifying some key events they would want to include in a history of their family members or on their own timeline. After they have finished, they should share one or two things they identified with other members of their group.</a:t>
            </a:r>
            <a:endParaRPr dirty="0"/>
          </a:p>
        </p:txBody>
      </p:sp>
      <p:sp>
        <p:nvSpPr>
          <p:cNvPr id="221" name="Google Shape;22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Explain that this tool can be used by a team to i</a:t>
            </a:r>
            <a:r>
              <a:rPr lang="en-US" dirty="0">
                <a:highlight>
                  <a:srgbClr val="FFFF00"/>
                </a:highlight>
              </a:rPr>
              <a:t>n two ways:</a:t>
            </a:r>
            <a:endParaRPr dirty="0"/>
          </a:p>
          <a:p>
            <a:pPr marL="0" lvl="0" indent="0" algn="l" rtl="0">
              <a:spcBef>
                <a:spcPts val="360"/>
              </a:spcBef>
              <a:spcAft>
                <a:spcPts val="0"/>
              </a:spcAft>
              <a:buNone/>
            </a:pPr>
            <a:endParaRPr dirty="0">
              <a:highlight>
                <a:srgbClr val="FFFF00"/>
              </a:highlight>
            </a:endParaRPr>
          </a:p>
          <a:p>
            <a:pPr marL="0" lvl="0" indent="0" algn="l" rtl="0">
              <a:spcBef>
                <a:spcPts val="360"/>
              </a:spcBef>
              <a:spcAft>
                <a:spcPts val="0"/>
              </a:spcAft>
              <a:buNone/>
            </a:pPr>
            <a:r>
              <a:rPr lang="en-US" dirty="0">
                <a:highlight>
                  <a:srgbClr val="FFFF00"/>
                </a:highlight>
              </a:rPr>
              <a:t>a.  First it can be used to help the team identify where the person might need to establish more relationships.  For example, we may find that a person has a lot of people in the first circle and in the third but not in the second.  This would suggest that we need to develop goals that will lead to the person developing more friendships.</a:t>
            </a:r>
            <a:endParaRPr dirty="0"/>
          </a:p>
          <a:p>
            <a:pPr marL="0" lvl="0" indent="0" algn="l" rtl="0">
              <a:spcBef>
                <a:spcPts val="360"/>
              </a:spcBef>
              <a:spcAft>
                <a:spcPts val="0"/>
              </a:spcAft>
              <a:buNone/>
            </a:pPr>
            <a:endParaRPr dirty="0">
              <a:highlight>
                <a:srgbClr val="FFFF00"/>
              </a:highlight>
            </a:endParaRPr>
          </a:p>
          <a:p>
            <a:pPr marL="0" lvl="0" indent="0" algn="l" rtl="0">
              <a:spcBef>
                <a:spcPts val="360"/>
              </a:spcBef>
              <a:spcAft>
                <a:spcPts val="0"/>
              </a:spcAft>
              <a:buNone/>
            </a:pPr>
            <a:r>
              <a:rPr lang="en-US" dirty="0">
                <a:highlight>
                  <a:srgbClr val="FFFF00"/>
                </a:highlight>
              </a:rPr>
              <a:t>b.  It can be used help us identify people who are already in the person’s life who can participate in the planning or help the person achieve their goals.</a:t>
            </a:r>
            <a:endParaRPr dirty="0">
              <a:highlight>
                <a:srgbClr val="FFFF00"/>
              </a:highlight>
            </a:endParaRPr>
          </a:p>
        </p:txBody>
      </p:sp>
      <p:sp>
        <p:nvSpPr>
          <p:cNvPr id="239" name="Google Shape;23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this slide to provide more detail about who should be included in each circle.</a:t>
            </a:r>
            <a:endParaRPr dirty="0"/>
          </a:p>
        </p:txBody>
      </p:sp>
      <p:sp>
        <p:nvSpPr>
          <p:cNvPr id="258" name="Google Shape;25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Hand this out as a full-page handout. Individually, or with other family or team members, participants should take about 5 minutes to begin filling out the relationship map for their family member with a disability.  Encourage participants to develop it more completely at home and with their family member. </a:t>
            </a:r>
            <a:endParaRPr dirty="0"/>
          </a:p>
        </p:txBody>
      </p:sp>
      <p:sp>
        <p:nvSpPr>
          <p:cNvPr id="286" name="Google Shape;28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Explain that there are many ways of doing relationship maps.  Click on the inks to show some examples.</a:t>
            </a:r>
            <a:endParaRPr dirty="0"/>
          </a:p>
        </p:txBody>
      </p:sp>
      <p:sp>
        <p:nvSpPr>
          <p:cNvPr id="301" name="Google Shape;30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goals for Part 2 of the PCP module on this slide and the next.</a:t>
            </a:r>
            <a:endParaRPr dirty="0"/>
          </a:p>
        </p:txBody>
      </p:sp>
      <p:sp>
        <p:nvSpPr>
          <p:cNvPr id="107" name="Google Shape;10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these descriptions of Mary and Gene.</a:t>
            </a:r>
            <a:endParaRPr dirty="0"/>
          </a:p>
          <a:p>
            <a:pPr marL="0" lvl="0" indent="0" algn="l" rtl="0">
              <a:spcBef>
                <a:spcPts val="960"/>
              </a:spcBef>
              <a:spcAft>
                <a:spcPts val="0"/>
              </a:spcAft>
              <a:buNone/>
            </a:pPr>
            <a:r>
              <a:rPr lang="en-US" dirty="0"/>
              <a:t>Ask participants:</a:t>
            </a:r>
            <a:endParaRPr dirty="0"/>
          </a:p>
          <a:p>
            <a:pPr marL="171450" lvl="0" indent="-171450" algn="l" rtl="0">
              <a:spcBef>
                <a:spcPts val="960"/>
              </a:spcBef>
              <a:spcAft>
                <a:spcPts val="0"/>
              </a:spcAft>
              <a:buClr>
                <a:schemeClr val="dk1"/>
              </a:buClr>
              <a:buSzPts val="1200"/>
              <a:buFont typeface="Arial"/>
              <a:buChar char="•"/>
            </a:pPr>
            <a:r>
              <a:rPr lang="en-US" dirty="0"/>
              <a:t> “Is there anything in these descriptions that suggest that either Gene or Mary have a disability?”  and</a:t>
            </a:r>
            <a:endParaRPr dirty="0"/>
          </a:p>
          <a:p>
            <a:pPr marL="171450" lvl="0" indent="-171450" algn="l" rtl="0">
              <a:spcBef>
                <a:spcPts val="960"/>
              </a:spcBef>
              <a:spcAft>
                <a:spcPts val="0"/>
              </a:spcAft>
              <a:buClr>
                <a:schemeClr val="dk1"/>
              </a:buClr>
              <a:buSzPts val="1200"/>
              <a:buFont typeface="Arial"/>
              <a:buChar char="•"/>
            </a:pPr>
            <a:r>
              <a:rPr lang="en-US" dirty="0"/>
              <a:t>”Is there anything to suggest that they do not have disabilities?”  </a:t>
            </a:r>
            <a:endParaRPr dirty="0"/>
          </a:p>
          <a:p>
            <a:pPr marL="0" lvl="0" indent="0" algn="l" rtl="0">
              <a:spcBef>
                <a:spcPts val="960"/>
              </a:spcBef>
              <a:spcAft>
                <a:spcPts val="0"/>
              </a:spcAft>
              <a:buNone/>
            </a:pPr>
            <a:r>
              <a:rPr lang="en-US" dirty="0"/>
              <a:t>Remind everyone that in the first part of this module we talked about “telling new stories.”  This is one strategy for telling new stories about someone we care about.</a:t>
            </a:r>
            <a:endParaRPr dirty="0"/>
          </a:p>
          <a:p>
            <a:pPr marL="0" lvl="0" indent="0" algn="l" rtl="0">
              <a:spcBef>
                <a:spcPts val="960"/>
              </a:spcBef>
              <a:spcAft>
                <a:spcPts val="0"/>
              </a:spcAft>
              <a:buNone/>
            </a:pPr>
            <a:endParaRPr dirty="0"/>
          </a:p>
        </p:txBody>
      </p:sp>
      <p:sp>
        <p:nvSpPr>
          <p:cNvPr id="309" name="Google Shape;30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Ask participants why we often end up describing family members in terms of their weaknesses.  (Often it is because we need to focus on disabilities in order to get services.)</a:t>
            </a:r>
            <a:endParaRPr dirty="0"/>
          </a:p>
          <a:p>
            <a:pPr marL="0" lvl="0" indent="0" algn="l" rtl="0">
              <a:spcBef>
                <a:spcPts val="360"/>
              </a:spcBef>
              <a:spcAft>
                <a:spcPts val="0"/>
              </a:spcAft>
              <a:buNone/>
            </a:pPr>
            <a:r>
              <a:rPr lang="en-US" dirty="0"/>
              <a:t>Display the slide. Explain that this is an exercise designed to help people think about how they can tell a new positive story through a short introduction.  </a:t>
            </a:r>
            <a:endParaRPr dirty="0"/>
          </a:p>
          <a:p>
            <a:pPr marL="0" lvl="0" indent="0" algn="l" rtl="0">
              <a:spcBef>
                <a:spcPts val="360"/>
              </a:spcBef>
              <a:spcAft>
                <a:spcPts val="0"/>
              </a:spcAft>
              <a:buNone/>
            </a:pPr>
            <a:r>
              <a:rPr lang="en-US" dirty="0"/>
              <a:t>Ask participants to complete the activity described in the slide.</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20" name="Google Shape;32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Ask participants why we often end up describing family members in terms of their weaknesses.  (Often it is because we need to focus on disabilities in order to get services.)</a:t>
            </a:r>
            <a:endParaRPr dirty="0"/>
          </a:p>
          <a:p>
            <a:pPr marL="0" lvl="0" indent="0" algn="l" rtl="0">
              <a:spcBef>
                <a:spcPts val="360"/>
              </a:spcBef>
              <a:spcAft>
                <a:spcPts val="0"/>
              </a:spcAft>
              <a:buNone/>
            </a:pPr>
            <a:r>
              <a:rPr lang="en-US" dirty="0"/>
              <a:t>Display the slide. Explain that this is an exercise designed to help people think about how they can tell a new positive story through a short introduction.  </a:t>
            </a:r>
            <a:endParaRPr dirty="0"/>
          </a:p>
          <a:p>
            <a:pPr marL="0" lvl="0" indent="0" algn="l" rtl="0">
              <a:spcBef>
                <a:spcPts val="360"/>
              </a:spcBef>
              <a:spcAft>
                <a:spcPts val="0"/>
              </a:spcAft>
              <a:buNone/>
            </a:pPr>
            <a:r>
              <a:rPr lang="en-US" dirty="0"/>
              <a:t>Ask participants to complete the activity described in the slide.</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28" name="Google Shape;32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Click on the link to display the example of a perfect week activity.  Explain that many families have found this very helpful as they plan.  </a:t>
            </a:r>
            <a:endParaRPr dirty="0"/>
          </a:p>
          <a:p>
            <a:pPr marL="0" lvl="0" indent="0" algn="l" rtl="0">
              <a:spcBef>
                <a:spcPts val="360"/>
              </a:spcBef>
              <a:spcAft>
                <a:spcPts val="0"/>
              </a:spcAft>
              <a:buNone/>
            </a:pPr>
            <a:r>
              <a:rPr lang="en-US" dirty="0"/>
              <a:t>Sometimes it is helpful to put together a schedule showing what is planned for the person so far for an average week.  That exercise is often surprising.  People often realize how empty the schedule seems to be when they start.  Ideally, we can use the perfect week activity as a guide in helping the person to build  an actual schedule that is meaningful.  We can look at that average week and begin to explore how we might fill it with meaningful activities.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Distribute the Handout: “Perfect Week.”  If you have time you may ask participants to begin filling this out for their family member.</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Point out that it is often helpful to compare the “perfect week” with the week the person experiences now.  This can help teams identify some of the gaps in the person’s schedule that they need to fill.</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36" name="Google Shape;33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4:notes"/>
          <p:cNvSpPr txBox="1">
            <a:spLocks noGrp="1"/>
          </p:cNvSpPr>
          <p:nvPr>
            <p:ph type="body" idx="1"/>
          </p:nvPr>
        </p:nvSpPr>
        <p:spPr>
          <a:xfrm>
            <a:off x="685800" y="4342606"/>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Use the slide to explain what a “What works – Doesn’t Work Chart” is. </a:t>
            </a:r>
            <a:endParaRPr dirty="0"/>
          </a:p>
        </p:txBody>
      </p:sp>
      <p:sp>
        <p:nvSpPr>
          <p:cNvPr id="344" name="Google Shape;34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example in this slide.</a:t>
            </a:r>
            <a:endParaRPr dirty="0"/>
          </a:p>
        </p:txBody>
      </p:sp>
      <p:sp>
        <p:nvSpPr>
          <p:cNvPr id="352" name="Google Shape;352;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a:t>
            </a:r>
            <a:endParaRPr dirty="0"/>
          </a:p>
        </p:txBody>
      </p:sp>
      <p:sp>
        <p:nvSpPr>
          <p:cNvPr id="362" name="Google Shape;36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Handout a printed copy of this slide.  As individuals, or with family members or other members of a team, participants should begin adding one or two items for both “what works and what “doesn’t work” for their family member.   They should try to identify things that they suspect </a:t>
            </a:r>
            <a:r>
              <a:rPr lang="en-US" b="1" dirty="0"/>
              <a:t>many other people may not know</a:t>
            </a:r>
            <a:r>
              <a:rPr lang="en-US" dirty="0"/>
              <a:t>. Ask people to share some of their ideas with the larger group.  Ask how you might involve their family member with a disability in contributing to this  chart?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anyone has already started on this for the homework assignment, ask them to add some additional information.</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72" name="Google Shape;37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this slide.  Explain that this provides teams with another opportunity to share what kind of supports work best in helping a person achieve their goals. Ask participants if anyone wants to volunteer to share something they might want to include here.</a:t>
            </a:r>
            <a:endParaRPr dirty="0"/>
          </a:p>
          <a:p>
            <a:pPr marL="0" lvl="0" indent="0" algn="l" rtl="0">
              <a:spcBef>
                <a:spcPts val="360"/>
              </a:spcBef>
              <a:spcAft>
                <a:spcPts val="0"/>
              </a:spcAft>
              <a:buNone/>
            </a:pPr>
            <a:endParaRPr dirty="0"/>
          </a:p>
        </p:txBody>
      </p:sp>
      <p:sp>
        <p:nvSpPr>
          <p:cNvPr id="380" name="Google Shape;38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Review this slide.  Emphasize this is just a starting point.  Remind them of Jeff’s dream of having a chauffer.  Sometimes dreams can be unrealistic, but they can serve as a starting point for identifying what a person really needs in her life.</a:t>
            </a:r>
            <a:endParaRPr dirty="0"/>
          </a:p>
          <a:p>
            <a:pPr marL="0" lvl="0" indent="0" algn="l" rtl="0">
              <a:spcBef>
                <a:spcPts val="360"/>
              </a:spcBef>
              <a:spcAft>
                <a:spcPts val="0"/>
              </a:spcAft>
              <a:buNone/>
            </a:pPr>
            <a:endParaRPr dirty="0"/>
          </a:p>
        </p:txBody>
      </p:sp>
      <p:sp>
        <p:nvSpPr>
          <p:cNvPr id="388" name="Google Shape;38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this slide. Explain that this tool can be use need to identify worries that the focus person and those who care about him might have.   Another way of talking about this is to describe people’s “nightmares.”.   Either of these approaches – identifying worries or nightmares - can be used by teams to identify the supports that need to be in place to avoid everyone’s worst fears about what could happen in the person’s future.</a:t>
            </a:r>
            <a:endParaRPr dirty="0"/>
          </a:p>
          <a:p>
            <a:pPr marL="0" lvl="0" indent="0" algn="l" rtl="0">
              <a:spcBef>
                <a:spcPts val="360"/>
              </a:spcBef>
              <a:spcAft>
                <a:spcPts val="0"/>
              </a:spcAft>
              <a:buNone/>
            </a:pPr>
            <a:endParaRPr dirty="0"/>
          </a:p>
        </p:txBody>
      </p:sp>
      <p:sp>
        <p:nvSpPr>
          <p:cNvPr id="397" name="Google Shape;39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first bulleted point to describe the purpose of this activity. Distribute the Presence to Contribution handout and follow the link for a description of the activity. Review the activity and point out that this is a tool that can be used to figure out what supports a person needs so that they can contribute to their communities as they participate in a desired activity.</a:t>
            </a:r>
            <a:endParaRPr dirty="0"/>
          </a:p>
        </p:txBody>
      </p:sp>
      <p:sp>
        <p:nvSpPr>
          <p:cNvPr id="406" name="Google Shape;40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Tell participants that they can invent their own tools.  Use the story below to provide participants with an example of a tool that was created to meet a specific need:</a:t>
            </a:r>
            <a:endParaRPr dirty="0"/>
          </a:p>
          <a:p>
            <a:pPr marL="0" lvl="0" indent="0" algn="l" rtl="0">
              <a:spcBef>
                <a:spcPts val="360"/>
              </a:spcBef>
              <a:spcAft>
                <a:spcPts val="0"/>
              </a:spcAft>
              <a:buNone/>
            </a:pPr>
            <a:r>
              <a:rPr lang="en-US" i="1" dirty="0"/>
              <a:t>Joe was very angry when he showed up for his PCP meeting.  He complained that his VR counselor did not seem to know anything about him.  She had arranged for him to have some job experience working in a kitchen.  He said she did not understand that he could not handle the noise in a kitchen and that he really wanted to work outside.  The planning facilitator asked if that was something they could address in the meeting.  He said “yes.”  Together they created a new PCP tool: What Joe’s VR Counselor Needs to Know about Him.  The team brainstormed a list of things that Joe’s VR counselor needed to know about him.  Joe, of course, had the final say about what would go on the list.  Joe took the results of the activity to his VR counselor who used the information when setting up other work experiences.</a:t>
            </a:r>
            <a:endParaRPr dirty="0"/>
          </a:p>
        </p:txBody>
      </p:sp>
      <p:sp>
        <p:nvSpPr>
          <p:cNvPr id="414" name="Google Shape;41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points on the slide. Explain that the different tools that are described here are all used to identify some goals as well as the supports they will need to achieve those goals.  As the individual and the team work to identify specific goals, they should review what they have learned by using the different PCP tools.  Emphasize again that exploration and learning can be a goal so that the focus person can make informed decisions.</a:t>
            </a:r>
            <a:endParaRPr dirty="0"/>
          </a:p>
          <a:p>
            <a:pPr marL="0" lvl="0" indent="0" algn="l" rtl="0">
              <a:spcBef>
                <a:spcPts val="360"/>
              </a:spcBef>
              <a:spcAft>
                <a:spcPts val="0"/>
              </a:spcAft>
              <a:buNone/>
            </a:pPr>
            <a:endParaRPr dirty="0"/>
          </a:p>
        </p:txBody>
      </p:sp>
      <p:sp>
        <p:nvSpPr>
          <p:cNvPr id="421" name="Google Shape;42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Emphasize the three-part process for each step in which the team identifies: </a:t>
            </a:r>
            <a:endParaRPr dirty="0"/>
          </a:p>
          <a:p>
            <a:pPr marL="0" lvl="0" indent="0" algn="l" rtl="0">
              <a:spcBef>
                <a:spcPts val="360"/>
              </a:spcBef>
              <a:spcAft>
                <a:spcPts val="0"/>
              </a:spcAft>
              <a:buNone/>
            </a:pPr>
            <a:r>
              <a:rPr lang="en-US" dirty="0"/>
              <a:t>- What?</a:t>
            </a:r>
            <a:endParaRPr dirty="0"/>
          </a:p>
          <a:p>
            <a:pPr marL="0" lvl="0" indent="0" algn="l" rtl="0">
              <a:spcBef>
                <a:spcPts val="360"/>
              </a:spcBef>
              <a:spcAft>
                <a:spcPts val="0"/>
              </a:spcAft>
              <a:buNone/>
            </a:pPr>
            <a:r>
              <a:rPr lang="en-US" dirty="0"/>
              <a:t>- Who? and</a:t>
            </a:r>
            <a:endParaRPr dirty="0"/>
          </a:p>
          <a:p>
            <a:pPr marL="0" lvl="0" indent="0" algn="l" rtl="0">
              <a:spcBef>
                <a:spcPts val="360"/>
              </a:spcBef>
              <a:spcAft>
                <a:spcPts val="0"/>
              </a:spcAft>
              <a:buNone/>
            </a:pPr>
            <a:r>
              <a:rPr lang="en-US" dirty="0"/>
              <a:t>- When?</a:t>
            </a:r>
            <a:endParaRPr dirty="0"/>
          </a:p>
          <a:p>
            <a:pPr marL="0" lvl="0" indent="0" algn="l" rtl="0">
              <a:spcBef>
                <a:spcPts val="360"/>
              </a:spcBef>
              <a:spcAft>
                <a:spcPts val="0"/>
              </a:spcAft>
              <a:buNone/>
            </a:pPr>
            <a:r>
              <a:rPr lang="en-US" dirty="0"/>
              <a:t>Also emphasize that action planning is most effective when the team has an opportunity to regularly review progress people have made in the action plan and have an opportunity to revise the action plan and goals as necessary.</a:t>
            </a:r>
            <a:endParaRPr dirty="0"/>
          </a:p>
        </p:txBody>
      </p:sp>
      <p:sp>
        <p:nvSpPr>
          <p:cNvPr id="429" name="Google Shape;42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Review the examples in this slide.  These are action steps for specific goals.  The overall action plan would contain action steps for multiple goals.  Point out that they each identify what, who, and when.  </a:t>
            </a:r>
            <a:endParaRPr dirty="0"/>
          </a:p>
          <a:p>
            <a:pPr marL="0" lvl="0" indent="0" algn="l" rtl="0">
              <a:spcBef>
                <a:spcPts val="360"/>
              </a:spcBef>
              <a:spcAft>
                <a:spcPts val="0"/>
              </a:spcAft>
              <a:buNone/>
            </a:pPr>
            <a:r>
              <a:rPr lang="en-US" sz="1200" dirty="0">
                <a:solidFill>
                  <a:schemeClr val="dk1"/>
                </a:solidFill>
                <a:latin typeface="Calibri"/>
                <a:ea typeface="Calibri"/>
                <a:cs typeface="Calibri"/>
                <a:sym typeface="Calibri"/>
              </a:rPr>
              <a:t>Ask participants what they notice about these actions steps or how they differ from goals their family member has had in the past.</a:t>
            </a:r>
            <a:endParaRPr dirty="0"/>
          </a:p>
          <a:p>
            <a:pPr marL="0" lvl="0" indent="0" algn="l" rtl="0">
              <a:spcBef>
                <a:spcPts val="360"/>
              </a:spcBef>
              <a:spcAft>
                <a:spcPts val="0"/>
              </a:spcAft>
              <a:buNone/>
            </a:pPr>
            <a:r>
              <a:rPr lang="en-US" dirty="0"/>
              <a:t>If no one mentions, it point out that </a:t>
            </a:r>
            <a:r>
              <a:rPr lang="en-US" sz="1200" dirty="0">
                <a:solidFill>
                  <a:schemeClr val="dk1"/>
                </a:solidFill>
                <a:latin typeface="Calibri"/>
                <a:ea typeface="Calibri"/>
                <a:cs typeface="Calibri"/>
                <a:sym typeface="Calibri"/>
              </a:rPr>
              <a:t> the “who” varies in each step.  Emphasize </a:t>
            </a:r>
            <a:r>
              <a:rPr lang="en-US" sz="1200" b="1" dirty="0">
                <a:solidFill>
                  <a:schemeClr val="dk1"/>
                </a:solidFill>
                <a:latin typeface="Calibri"/>
                <a:ea typeface="Calibri"/>
                <a:cs typeface="Calibri"/>
                <a:sym typeface="Calibri"/>
              </a:rPr>
              <a:t>that in the action steps here it is not always the sole responsibility of the focus person.  </a:t>
            </a:r>
            <a:endParaRPr dirty="0"/>
          </a:p>
        </p:txBody>
      </p:sp>
      <p:sp>
        <p:nvSpPr>
          <p:cNvPr id="437" name="Google Shape;43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6:notes"/>
          <p:cNvSpPr>
            <a:spLocks noGrp="1" noRot="1" noChangeAspect="1"/>
          </p:cNvSpPr>
          <p:nvPr>
            <p:ph type="sldImg" idx="2"/>
          </p:nvPr>
        </p:nvSpPr>
        <p:spPr>
          <a:xfrm>
            <a:off x="1143000" y="6731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points on the Slide.  Explain that as people work on actions steps, they have an opportunity to work together to try new things and gain experiences.   Action planning is really about how we can work together to move forward.  Goals can emerge as we explore.</a:t>
            </a:r>
            <a:endParaRPr dirty="0"/>
          </a:p>
          <a:p>
            <a:pPr marL="0" lvl="0" indent="0" algn="l" rtl="0">
              <a:spcBef>
                <a:spcPts val="360"/>
              </a:spcBef>
              <a:spcAft>
                <a:spcPts val="0"/>
              </a:spcAft>
              <a:buNone/>
            </a:pPr>
            <a:r>
              <a:rPr lang="en-US" dirty="0"/>
              <a:t>For example, in the slide above, Nathan and his team may identify specific recreational goals after he has talked with YMCA staff about the options.</a:t>
            </a:r>
            <a:endParaRPr dirty="0"/>
          </a:p>
          <a:p>
            <a:pPr marL="0" lvl="0" indent="0" algn="l" rtl="0">
              <a:spcBef>
                <a:spcPts val="360"/>
              </a:spcBef>
              <a:spcAft>
                <a:spcPts val="0"/>
              </a:spcAft>
              <a:buNone/>
            </a:pPr>
            <a:r>
              <a:rPr lang="en-US" dirty="0"/>
              <a:t>Or, Michael and his team may identify possible job opportunities after he has gone through the Discovery process.</a:t>
            </a:r>
            <a:endParaRPr dirty="0"/>
          </a:p>
          <a:p>
            <a:pPr marL="0" lvl="0" indent="0" algn="l" rtl="0">
              <a:spcBef>
                <a:spcPts val="360"/>
              </a:spcBef>
              <a:spcAft>
                <a:spcPts val="0"/>
              </a:spcAft>
              <a:buNone/>
            </a:pPr>
            <a:r>
              <a:rPr lang="en-US" dirty="0"/>
              <a:t>Or Mia and her team may identify some goals about connecting with others virtually, after she has learned how to use Zoom.</a:t>
            </a:r>
            <a:endParaRPr dirty="0"/>
          </a:p>
          <a:p>
            <a:pPr marL="0" lvl="0" indent="0" algn="l" rtl="0">
              <a:spcBef>
                <a:spcPts val="360"/>
              </a:spcBef>
              <a:spcAft>
                <a:spcPts val="0"/>
              </a:spcAft>
              <a:buNone/>
            </a:pPr>
            <a:endParaRPr dirty="0"/>
          </a:p>
        </p:txBody>
      </p:sp>
      <p:sp>
        <p:nvSpPr>
          <p:cNvPr id="445" name="Google Shape;44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a:spLocks noGrp="1" noRot="1" noChangeAspect="1"/>
          </p:cNvSpPr>
          <p:nvPr>
            <p:ph type="sldImg" idx="2"/>
          </p:nvPr>
        </p:nvSpPr>
        <p:spPr>
          <a:xfrm>
            <a:off x="1381125"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7:notes"/>
          <p:cNvSpPr txBox="1">
            <a:spLocks noGrp="1"/>
          </p:cNvSpPr>
          <p:nvPr>
            <p:ph type="body" idx="1"/>
          </p:nvPr>
        </p:nvSpPr>
        <p:spPr>
          <a:xfrm>
            <a:off x="864972" y="4386648"/>
            <a:ext cx="5307227" cy="407155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Review the slide. </a:t>
            </a:r>
            <a:r>
              <a:rPr lang="en-US" sz="1200" dirty="0">
                <a:solidFill>
                  <a:schemeClr val="dk1"/>
                </a:solidFill>
                <a:latin typeface="Calibri"/>
                <a:ea typeface="Calibri"/>
                <a:cs typeface="Calibri"/>
                <a:sym typeface="Calibri"/>
              </a:rPr>
              <a:t>Explain that action planning is integral is part of the exploration process that was discussed earlier.  The idea of people working together is consistent with the idea that person-centered planning is a community activity that takes place over time.</a:t>
            </a:r>
            <a:endParaRPr dirty="0"/>
          </a:p>
          <a:p>
            <a:pPr marL="0" lvl="0" indent="0" algn="l" rtl="0">
              <a:spcBef>
                <a:spcPts val="360"/>
              </a:spcBef>
              <a:spcAft>
                <a:spcPts val="0"/>
              </a:spcAft>
              <a:buNone/>
            </a:pPr>
            <a:endParaRPr dirty="0"/>
          </a:p>
        </p:txBody>
      </p:sp>
      <p:sp>
        <p:nvSpPr>
          <p:cNvPr id="453" name="Google Shape;45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Explain that CMS stands for “Centers for Medicare and Medicaid Services.” Review this slide summarizing the planning requirements of CMS for people receiving community-based services through Medicaid waivers.  Review the points on this slide.</a:t>
            </a:r>
            <a:endParaRPr dirty="0"/>
          </a:p>
          <a:p>
            <a:pPr marL="0" lvl="0" indent="0" algn="l" rtl="0">
              <a:spcBef>
                <a:spcPts val="360"/>
              </a:spcBef>
              <a:spcAft>
                <a:spcPts val="0"/>
              </a:spcAft>
              <a:buNone/>
            </a:pPr>
            <a:r>
              <a:rPr lang="en-US" dirty="0"/>
              <a:t>Ask participants: </a:t>
            </a:r>
            <a:endParaRPr dirty="0"/>
          </a:p>
          <a:p>
            <a:pPr marL="0" lvl="0" indent="0" algn="l" rtl="0">
              <a:spcBef>
                <a:spcPts val="360"/>
              </a:spcBef>
              <a:spcAft>
                <a:spcPts val="0"/>
              </a:spcAft>
              <a:buNone/>
            </a:pPr>
            <a:r>
              <a:rPr lang="en-US" dirty="0"/>
              <a:t>“Are these requirements are enough to make sure that the planning for a person receiving waiver services is authentic person-centered planning?”  and</a:t>
            </a:r>
            <a:endParaRPr dirty="0"/>
          </a:p>
          <a:p>
            <a:pPr marL="0" lvl="0" indent="0" algn="l" rtl="0">
              <a:spcBef>
                <a:spcPts val="360"/>
              </a:spcBef>
              <a:spcAft>
                <a:spcPts val="0"/>
              </a:spcAft>
              <a:buNone/>
            </a:pPr>
            <a:r>
              <a:rPr lang="en-US" dirty="0"/>
              <a:t>“Is there anything in these requirements that would get in the way of doing authentic person-centered planning?</a:t>
            </a:r>
            <a:endParaRPr dirty="0"/>
          </a:p>
          <a:p>
            <a:pPr marL="0" lvl="0" indent="0" algn="l" rtl="0">
              <a:spcBef>
                <a:spcPts val="360"/>
              </a:spcBef>
              <a:spcAft>
                <a:spcPts val="0"/>
              </a:spcAft>
              <a:buNone/>
            </a:pPr>
            <a:endParaRPr dirty="0"/>
          </a:p>
        </p:txBody>
      </p:sp>
      <p:sp>
        <p:nvSpPr>
          <p:cNvPr id="462" name="Google Shape;46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Review this slide and the following 3 slides on Maine’s Person-Centered Planning Process.*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*The information in these slides may need to be updated if changes are made to the planning process in the future as anticipated.</a:t>
            </a:r>
            <a:endParaRPr dirty="0"/>
          </a:p>
        </p:txBody>
      </p:sp>
      <p:sp>
        <p:nvSpPr>
          <p:cNvPr id="470" name="Google Shape;470;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Explain that this slide and the next two slides list specific tools that people can use when doing person-centered planning.  Tell participants that you will be reviewing some examples of these tools.  Let participants know that they will be given resources at the end of the module where they can learn more about specific PCP tools that can be used.</a:t>
            </a:r>
            <a:endParaRPr dirty="0"/>
          </a:p>
          <a:p>
            <a:pPr marL="0" lvl="0" indent="0" algn="l" rtl="0">
              <a:spcBef>
                <a:spcPts val="360"/>
              </a:spcBef>
              <a:spcAft>
                <a:spcPts val="0"/>
              </a:spcAft>
              <a:buNone/>
            </a:pPr>
            <a:endParaRPr sz="1200"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Explain that the tools are used to help us better understand the person’s needs and to identify goals for the team.</a:t>
            </a:r>
            <a:endParaRPr dirty="0"/>
          </a:p>
          <a:p>
            <a:pPr marL="0" lvl="0" indent="0" algn="l" rtl="0">
              <a:spcBef>
                <a:spcPts val="360"/>
              </a:spcBef>
              <a:spcAft>
                <a:spcPts val="0"/>
              </a:spcAft>
              <a:buNone/>
            </a:pPr>
            <a:endParaRPr sz="1200" dirty="0">
              <a:solidFill>
                <a:schemeClr val="dk1"/>
              </a:solidFill>
              <a:latin typeface="Calibri"/>
              <a:ea typeface="Calibri"/>
              <a:cs typeface="Calibri"/>
              <a:sym typeface="Calibri"/>
            </a:endParaRPr>
          </a:p>
          <a:p>
            <a:pPr marL="0" lvl="0" indent="0" algn="l" rtl="0">
              <a:spcBef>
                <a:spcPts val="360"/>
              </a:spcBef>
              <a:spcAft>
                <a:spcPts val="0"/>
              </a:spcAft>
              <a:buNone/>
            </a:pPr>
            <a:endParaRPr sz="1200" dirty="0">
              <a:solidFill>
                <a:schemeClr val="dk1"/>
              </a:solidFill>
              <a:latin typeface="Calibri"/>
              <a:ea typeface="Calibri"/>
              <a:cs typeface="Calibri"/>
              <a:sym typeface="Calibri"/>
            </a:endParaRPr>
          </a:p>
        </p:txBody>
      </p:sp>
      <p:sp>
        <p:nvSpPr>
          <p:cNvPr id="123" name="Google Shape;12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478" name="Google Shape;47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After reviewing this slide, engage participants in a discussion, asking </a:t>
            </a:r>
            <a:r>
              <a:rPr lang="en-US" dirty="0"/>
              <a:t>:</a:t>
            </a:r>
            <a:endParaRPr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“Do you think if you follow Maine’s requirements around PCP that you will hav</a:t>
            </a:r>
            <a:r>
              <a:rPr lang="en-US" dirty="0"/>
              <a:t>e a process that is really person-centered?”</a:t>
            </a:r>
            <a:endParaRPr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And</a:t>
            </a:r>
            <a:endParaRPr dirty="0"/>
          </a:p>
          <a:p>
            <a:pPr marL="0" marR="0" lvl="0" indent="0" algn="l" rtl="0">
              <a:lnSpc>
                <a:spcPct val="100000"/>
              </a:lnSpc>
              <a:spcBef>
                <a:spcPts val="360"/>
              </a:spcBef>
              <a:spcAft>
                <a:spcPts val="0"/>
              </a:spcAft>
              <a:buClr>
                <a:schemeClr val="dk1"/>
              </a:buClr>
              <a:buSzPts val="1200"/>
              <a:buFont typeface="Calibri"/>
              <a:buNone/>
            </a:pPr>
            <a:r>
              <a:rPr lang="en-US" dirty="0"/>
              <a:t>“Is there anything about the process that would make it impossible to do planning that is really person-centered?”</a:t>
            </a:r>
            <a:endParaRPr sz="1200"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360"/>
              </a:spcBef>
              <a:spcAft>
                <a:spcPts val="0"/>
              </a:spcAft>
              <a:buNone/>
            </a:pPr>
            <a:endParaRPr dirty="0"/>
          </a:p>
        </p:txBody>
      </p:sp>
      <p:sp>
        <p:nvSpPr>
          <p:cNvPr id="486" name="Google Shape;48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Use the questions in the slide to engage participants in a large group brainstorm.  Record their answers.</a:t>
            </a:r>
            <a:endParaRPr dirty="0"/>
          </a:p>
        </p:txBody>
      </p:sp>
      <p:sp>
        <p:nvSpPr>
          <p:cNvPr id="494" name="Google Shape;494;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each of these potential obstacles.  Engage the large group in a discussion about how thy might address these issues.</a:t>
            </a:r>
            <a:endParaRPr dirty="0"/>
          </a:p>
        </p:txBody>
      </p:sp>
      <p:sp>
        <p:nvSpPr>
          <p:cNvPr id="502" name="Google Shape;50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a:t>
            </a:r>
            <a:r>
              <a:rPr lang="en-US" sz="1200" b="0" i="0" dirty="0">
                <a:solidFill>
                  <a:schemeClr val="dk1"/>
                </a:solidFill>
                <a:latin typeface="Calibri"/>
                <a:ea typeface="Calibri"/>
                <a:cs typeface="Calibri"/>
                <a:sym typeface="Calibri"/>
              </a:rPr>
              <a:t>Explain that one of the most productive things we can do to ensure effective planning occurs is to have an independent facilitator. </a:t>
            </a:r>
            <a:endParaRPr dirty="0"/>
          </a:p>
        </p:txBody>
      </p:sp>
      <p:sp>
        <p:nvSpPr>
          <p:cNvPr id="510" name="Google Shape;51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Slides 80 and 81: Resources: Specific Tools.  Review some of the sites that have specific PCP tools.  You may choose to click on some of them so that participants can see what is available at those sites.  Provide participants with a copy of these links.</a:t>
            </a:r>
            <a:endParaRPr dirty="0"/>
          </a:p>
        </p:txBody>
      </p:sp>
      <p:sp>
        <p:nvSpPr>
          <p:cNvPr id="518" name="Google Shape;51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26" name="Google Shape;526;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Explain that people with disabilities and their family members often choose different planning tools and put together a process that works for them.  Others choose to use a general approach or framework.  There are a number of approaches including the ones in this slide.  Click on each of the links and briefly review the approaches described there.  Provide participants with a copy of these links.</a:t>
            </a:r>
            <a:endParaRPr dirty="0"/>
          </a:p>
        </p:txBody>
      </p:sp>
      <p:sp>
        <p:nvSpPr>
          <p:cNvPr id="534" name="Google Shape;53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Slide 48:  Review the resources on this slide.</a:t>
            </a:r>
            <a:endParaRPr dirty="0"/>
          </a:p>
        </p:txBody>
      </p:sp>
      <p:sp>
        <p:nvSpPr>
          <p:cNvPr id="542" name="Google Shape;54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49" name="Google Shape;54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57" name="Google Shape;557;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65" name="Google Shape;56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2" name="Google Shape;57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9" name="Google Shape;57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86" name="Google Shape;58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594" name="Google Shape;594;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02" name="Google Shape;602;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09" name="Google Shape;60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617" name="Google Shape;61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39" name="Google Shape;13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and explain that this activity provides participants with an opportunity to describe the person in positive terms.</a:t>
            </a:r>
            <a:endParaRPr dirty="0"/>
          </a:p>
        </p:txBody>
      </p:sp>
      <p:sp>
        <p:nvSpPr>
          <p:cNvPr id="147" name="Google Shape;14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Explain that when we talk about who a person is there are a lot of different things we can look at.  These are some of the categories we may use.</a:t>
            </a:r>
            <a:endParaRPr dirty="0"/>
          </a:p>
        </p:txBody>
      </p:sp>
      <p:sp>
        <p:nvSpPr>
          <p:cNvPr id="155" name="Google Shape;1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Explain that this is an example of a visual depiction of the results of a “Who is?” activity.  Note the positive descriptions of Bev. </a:t>
            </a:r>
            <a:r>
              <a:rPr lang="en-US" sz="1200" dirty="0">
                <a:solidFill>
                  <a:schemeClr val="dk1"/>
                </a:solidFill>
                <a:latin typeface="Calibri"/>
                <a:ea typeface="Calibri"/>
                <a:cs typeface="Calibri"/>
                <a:sym typeface="Calibri"/>
              </a:rPr>
              <a:t>Also explain that in an actual plan you might provide much more detail about who Bev is.</a:t>
            </a:r>
            <a:endParaRPr dirty="0"/>
          </a:p>
          <a:p>
            <a:pPr marL="0" lvl="0" indent="0" algn="l" rtl="0">
              <a:spcBef>
                <a:spcPts val="360"/>
              </a:spcBef>
              <a:spcAft>
                <a:spcPts val="0"/>
              </a:spcAft>
              <a:buNone/>
            </a:pPr>
            <a:endParaRPr dirty="0"/>
          </a:p>
        </p:txBody>
      </p:sp>
      <p:sp>
        <p:nvSpPr>
          <p:cNvPr id="171" name="Google Shape;17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6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60"/>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60"/>
          <p:cNvSpPr txBox="1">
            <a:spLocks noGrp="1"/>
          </p:cNvSpPr>
          <p:nvPr>
            <p:ph type="sldNum" idx="12"/>
          </p:nvPr>
        </p:nvSpPr>
        <p:spPr>
          <a:xfrm>
            <a:off x="6400800" y="63452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6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70"/>
          <p:cNvSpPr txBox="1">
            <a:spLocks noGrp="1"/>
          </p:cNvSpPr>
          <p:nvPr>
            <p:ph type="title"/>
          </p:nvPr>
        </p:nvSpPr>
        <p:spPr>
          <a:xfrm>
            <a:off x="457200" y="1196752"/>
            <a:ext cx="3008313" cy="5400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70"/>
          <p:cNvSpPr txBox="1">
            <a:spLocks noGrp="1"/>
          </p:cNvSpPr>
          <p:nvPr>
            <p:ph type="body" idx="1"/>
          </p:nvPr>
        </p:nvSpPr>
        <p:spPr>
          <a:xfrm>
            <a:off x="3575050" y="1196752"/>
            <a:ext cx="5111750" cy="492941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70"/>
          <p:cNvSpPr txBox="1">
            <a:spLocks noGrp="1"/>
          </p:cNvSpPr>
          <p:nvPr>
            <p:ph type="body" idx="2"/>
          </p:nvPr>
        </p:nvSpPr>
        <p:spPr>
          <a:xfrm>
            <a:off x="457200" y="1772816"/>
            <a:ext cx="3008313" cy="43533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7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7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71"/>
          <p:cNvSpPr>
            <a:spLocks noGrp="1"/>
          </p:cNvSpPr>
          <p:nvPr>
            <p:ph type="pic" idx="2"/>
          </p:nvPr>
        </p:nvSpPr>
        <p:spPr>
          <a:xfrm>
            <a:off x="1792288" y="1088739"/>
            <a:ext cx="5486400" cy="3638835"/>
          </a:xfrm>
          <a:prstGeom prst="rect">
            <a:avLst/>
          </a:prstGeom>
          <a:noFill/>
          <a:ln>
            <a:noFill/>
          </a:ln>
        </p:spPr>
      </p:sp>
      <p:sp>
        <p:nvSpPr>
          <p:cNvPr id="74" name="Google Shape;74;p7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7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7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72"/>
          <p:cNvSpPr txBox="1">
            <a:spLocks noGrp="1"/>
          </p:cNvSpPr>
          <p:nvPr>
            <p:ph type="body" idx="1"/>
          </p:nvPr>
        </p:nvSpPr>
        <p:spPr>
          <a:xfrm rot="5400000">
            <a:off x="2413000" y="-147637"/>
            <a:ext cx="43180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73"/>
          <p:cNvSpPr txBox="1">
            <a:spLocks noGrp="1"/>
          </p:cNvSpPr>
          <p:nvPr>
            <p:ph type="title"/>
          </p:nvPr>
        </p:nvSpPr>
        <p:spPr>
          <a:xfrm rot="5400000">
            <a:off x="5247401" y="2686763"/>
            <a:ext cx="4821399"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73"/>
          <p:cNvSpPr txBox="1">
            <a:spLocks noGrp="1"/>
          </p:cNvSpPr>
          <p:nvPr>
            <p:ph type="body" idx="1"/>
          </p:nvPr>
        </p:nvSpPr>
        <p:spPr>
          <a:xfrm rot="5400000">
            <a:off x="1056401" y="705563"/>
            <a:ext cx="4821399"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73"/>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4"/>
        <p:cNvGrpSpPr/>
        <p:nvPr/>
      </p:nvGrpSpPr>
      <p:grpSpPr>
        <a:xfrm>
          <a:off x="0" y="0"/>
          <a:ext cx="0" cy="0"/>
          <a:chOff x="0" y="0"/>
          <a:chExt cx="0" cy="0"/>
        </a:xfrm>
      </p:grpSpPr>
      <p:sp>
        <p:nvSpPr>
          <p:cNvPr id="85" name="Google Shape;85;p74"/>
          <p:cNvSpPr txBox="1">
            <a:spLocks noGrp="1"/>
          </p:cNvSpPr>
          <p:nvPr>
            <p:ph type="title"/>
          </p:nvPr>
        </p:nvSpPr>
        <p:spPr>
          <a:xfrm>
            <a:off x="457200" y="1196752"/>
            <a:ext cx="3008313" cy="5400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74"/>
          <p:cNvSpPr txBox="1">
            <a:spLocks noGrp="1"/>
          </p:cNvSpPr>
          <p:nvPr>
            <p:ph type="body" idx="1"/>
          </p:nvPr>
        </p:nvSpPr>
        <p:spPr>
          <a:xfrm>
            <a:off x="3575050" y="1196752"/>
            <a:ext cx="5111750" cy="492941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7" name="Google Shape;87;p74"/>
          <p:cNvSpPr>
            <a:spLocks noGrp="1"/>
          </p:cNvSpPr>
          <p:nvPr>
            <p:ph type="pic" idx="2"/>
          </p:nvPr>
        </p:nvSpPr>
        <p:spPr>
          <a:xfrm>
            <a:off x="468313" y="1808163"/>
            <a:ext cx="3024187" cy="4284662"/>
          </a:xfrm>
          <a:prstGeom prst="rect">
            <a:avLst/>
          </a:prstGeom>
          <a:noFill/>
          <a:ln>
            <a:noFill/>
          </a:ln>
        </p:spPr>
      </p:sp>
      <p:sp>
        <p:nvSpPr>
          <p:cNvPr id="88" name="Google Shape;88;p74"/>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89"/>
        <p:cNvGrpSpPr/>
        <p:nvPr/>
      </p:nvGrpSpPr>
      <p:grpSpPr>
        <a:xfrm>
          <a:off x="0" y="0"/>
          <a:ext cx="0" cy="0"/>
          <a:chOff x="0" y="0"/>
          <a:chExt cx="0" cy="0"/>
        </a:xfrm>
      </p:grpSpPr>
      <p:sp>
        <p:nvSpPr>
          <p:cNvPr id="90" name="Google Shape;90;p75"/>
          <p:cNvSpPr txBox="1">
            <a:spLocks noGrp="1"/>
          </p:cNvSpPr>
          <p:nvPr>
            <p:ph type="title"/>
          </p:nvPr>
        </p:nvSpPr>
        <p:spPr>
          <a:xfrm>
            <a:off x="457200" y="1196752"/>
            <a:ext cx="3008313" cy="5400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1" name="Google Shape;91;p75"/>
          <p:cNvSpPr txBox="1">
            <a:spLocks noGrp="1"/>
          </p:cNvSpPr>
          <p:nvPr>
            <p:ph type="body" idx="1"/>
          </p:nvPr>
        </p:nvSpPr>
        <p:spPr>
          <a:xfrm>
            <a:off x="3575050" y="1196752"/>
            <a:ext cx="5111750" cy="492941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2" name="Google Shape;92;p75"/>
          <p:cNvSpPr>
            <a:spLocks noGrp="1"/>
          </p:cNvSpPr>
          <p:nvPr>
            <p:ph type="pic" idx="2"/>
          </p:nvPr>
        </p:nvSpPr>
        <p:spPr>
          <a:xfrm>
            <a:off x="468313" y="1808163"/>
            <a:ext cx="3024187" cy="4284662"/>
          </a:xfrm>
          <a:prstGeom prst="rect">
            <a:avLst/>
          </a:prstGeom>
          <a:noFill/>
          <a:ln>
            <a:noFill/>
          </a:ln>
        </p:spPr>
      </p:sp>
      <p:sp>
        <p:nvSpPr>
          <p:cNvPr id="93" name="Google Shape;93;p75"/>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4"/>
        <p:cNvGrpSpPr/>
        <p:nvPr/>
      </p:nvGrpSpPr>
      <p:grpSpPr>
        <a:xfrm>
          <a:off x="0" y="0"/>
          <a:ext cx="0" cy="0"/>
          <a:chOff x="0" y="0"/>
          <a:chExt cx="0" cy="0"/>
        </a:xfrm>
      </p:grpSpPr>
      <p:sp>
        <p:nvSpPr>
          <p:cNvPr id="95" name="Google Shape;95;p76"/>
          <p:cNvSpPr txBox="1">
            <a:spLocks noGrp="1"/>
          </p:cNvSpPr>
          <p:nvPr>
            <p:ph type="body" idx="1"/>
          </p:nvPr>
        </p:nvSpPr>
        <p:spPr>
          <a:xfrm>
            <a:off x="685800" y="609600"/>
            <a:ext cx="7772400" cy="548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7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6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61"/>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2"/>
          <p:cNvSpPr txBox="1">
            <a:spLocks noGrp="1"/>
          </p:cNvSpPr>
          <p:nvPr>
            <p:ph type="title"/>
          </p:nvPr>
        </p:nvSpPr>
        <p:spPr>
          <a:xfrm>
            <a:off x="899592" y="980728"/>
            <a:ext cx="7754053" cy="4900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6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6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6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3"/>
          <p:cNvSpPr txBox="1">
            <a:spLocks noGrp="1"/>
          </p:cNvSpPr>
          <p:nvPr>
            <p:ph type="body" idx="1"/>
          </p:nvPr>
        </p:nvSpPr>
        <p:spPr>
          <a:xfrm>
            <a:off x="457200" y="163711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63"/>
          <p:cNvSpPr txBox="1">
            <a:spLocks noGrp="1"/>
          </p:cNvSpPr>
          <p:nvPr>
            <p:ph type="body" idx="2"/>
          </p:nvPr>
        </p:nvSpPr>
        <p:spPr>
          <a:xfrm>
            <a:off x="457200" y="2420888"/>
            <a:ext cx="4040188" cy="36576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63"/>
          <p:cNvSpPr txBox="1">
            <a:spLocks noGrp="1"/>
          </p:cNvSpPr>
          <p:nvPr>
            <p:ph type="body" idx="3"/>
          </p:nvPr>
        </p:nvSpPr>
        <p:spPr>
          <a:xfrm>
            <a:off x="4645025" y="163711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63"/>
          <p:cNvSpPr txBox="1">
            <a:spLocks noGrp="1"/>
          </p:cNvSpPr>
          <p:nvPr>
            <p:ph type="body" idx="4"/>
          </p:nvPr>
        </p:nvSpPr>
        <p:spPr>
          <a:xfrm>
            <a:off x="4645025" y="2399692"/>
            <a:ext cx="4041775" cy="36576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6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No Logo Layout">
  <p:cSld name="No Logo Layout">
    <p:spTree>
      <p:nvGrpSpPr>
        <p:cNvPr id="1" name="Shape 43"/>
        <p:cNvGrpSpPr/>
        <p:nvPr/>
      </p:nvGrpSpPr>
      <p:grpSpPr>
        <a:xfrm>
          <a:off x="0" y="0"/>
          <a:ext cx="0" cy="0"/>
          <a:chOff x="0" y="0"/>
          <a:chExt cx="0" cy="0"/>
        </a:xfrm>
      </p:grpSpPr>
      <p:sp>
        <p:nvSpPr>
          <p:cNvPr id="44" name="Google Shape;44;p65"/>
          <p:cNvSpPr txBox="1">
            <a:spLocks noGrp="1"/>
          </p:cNvSpPr>
          <p:nvPr>
            <p:ph type="body" idx="1"/>
          </p:nvPr>
        </p:nvSpPr>
        <p:spPr>
          <a:xfrm>
            <a:off x="539552" y="1124744"/>
            <a:ext cx="8135938" cy="51482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5"/>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6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6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p66"/>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 colum Layout">
  <p:cSld name="2 colum Layout">
    <p:spTree>
      <p:nvGrpSpPr>
        <p:cNvPr id="1" name="Shape 51"/>
        <p:cNvGrpSpPr/>
        <p:nvPr/>
      </p:nvGrpSpPr>
      <p:grpSpPr>
        <a:xfrm>
          <a:off x="0" y="0"/>
          <a:ext cx="0" cy="0"/>
          <a:chOff x="0" y="0"/>
          <a:chExt cx="0" cy="0"/>
        </a:xfrm>
      </p:grpSpPr>
      <p:sp>
        <p:nvSpPr>
          <p:cNvPr id="52" name="Google Shape;52;p67"/>
          <p:cNvSpPr txBox="1">
            <a:spLocks noGrp="1"/>
          </p:cNvSpPr>
          <p:nvPr>
            <p:ph type="title"/>
          </p:nvPr>
        </p:nvSpPr>
        <p:spPr>
          <a:xfrm>
            <a:off x="431540" y="476672"/>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67"/>
          <p:cNvSpPr txBox="1">
            <a:spLocks noGrp="1"/>
          </p:cNvSpPr>
          <p:nvPr>
            <p:ph type="body" idx="1"/>
          </p:nvPr>
        </p:nvSpPr>
        <p:spPr>
          <a:xfrm>
            <a:off x="467544" y="1268760"/>
            <a:ext cx="3996444" cy="500455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67"/>
          <p:cNvSpPr txBox="1">
            <a:spLocks noGrp="1"/>
          </p:cNvSpPr>
          <p:nvPr>
            <p:ph type="body" idx="2"/>
          </p:nvPr>
        </p:nvSpPr>
        <p:spPr>
          <a:xfrm>
            <a:off x="4752020" y="1304764"/>
            <a:ext cx="3996444" cy="496855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67"/>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6"/>
        <p:cNvGrpSpPr/>
        <p:nvPr/>
      </p:nvGrpSpPr>
      <p:grpSpPr>
        <a:xfrm>
          <a:off x="0" y="0"/>
          <a:ext cx="0" cy="0"/>
          <a:chOff x="0" y="0"/>
          <a:chExt cx="0" cy="0"/>
        </a:xfrm>
      </p:grpSpPr>
      <p:sp>
        <p:nvSpPr>
          <p:cNvPr id="57" name="Google Shape;57;p6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6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
        <p:nvSpPr>
          <p:cNvPr id="60" name="Google Shape;60;p68"/>
          <p:cNvSpPr txBox="1">
            <a:spLocks noGrp="1"/>
          </p:cNvSpPr>
          <p:nvPr>
            <p:ph type="body" idx="1"/>
          </p:nvPr>
        </p:nvSpPr>
        <p:spPr>
          <a:xfrm>
            <a:off x="431800" y="2222205"/>
            <a:ext cx="4140200" cy="393404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68"/>
          <p:cNvSpPr txBox="1">
            <a:spLocks noGrp="1"/>
          </p:cNvSpPr>
          <p:nvPr>
            <p:ph type="body" idx="2"/>
          </p:nvPr>
        </p:nvSpPr>
        <p:spPr>
          <a:xfrm>
            <a:off x="4646613" y="2222204"/>
            <a:ext cx="4029075" cy="393404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68"/>
          <p:cNvSpPr txBox="1">
            <a:spLocks noGrp="1"/>
          </p:cNvSpPr>
          <p:nvPr>
            <p:ph type="body" idx="3"/>
          </p:nvPr>
        </p:nvSpPr>
        <p:spPr>
          <a:xfrm>
            <a:off x="457200" y="1787922"/>
            <a:ext cx="4040188" cy="48895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68"/>
          <p:cNvSpPr txBox="1">
            <a:spLocks noGrp="1"/>
          </p:cNvSpPr>
          <p:nvPr>
            <p:ph type="body" idx="4"/>
          </p:nvPr>
        </p:nvSpPr>
        <p:spPr>
          <a:xfrm>
            <a:off x="4641056" y="1787922"/>
            <a:ext cx="4040188" cy="48895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59"/>
          <p:cNvSpPr/>
          <p:nvPr/>
        </p:nvSpPr>
        <p:spPr>
          <a:xfrm>
            <a:off x="933450" y="368300"/>
            <a:ext cx="8020050" cy="576263"/>
          </a:xfrm>
          <a:prstGeom prst="rect">
            <a:avLst/>
          </a:prstGeom>
          <a:gradFill>
            <a:gsLst>
              <a:gs pos="0">
                <a:srgbClr val="66A7CF"/>
              </a:gs>
              <a:gs pos="60000">
                <a:schemeClr val="lt1"/>
              </a:gs>
              <a:gs pos="99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b="0" i="0" u="none" strike="noStrike" cap="none" dirty="0">
                <a:solidFill>
                  <a:srgbClr val="000000"/>
                </a:solidFill>
                <a:latin typeface="Arial"/>
                <a:ea typeface="Arial"/>
                <a:cs typeface="Arial"/>
                <a:sym typeface="Arial"/>
              </a:rPr>
              <a:t>Center for Community Inclusion &amp; Disability Studies</a:t>
            </a:r>
            <a:endParaRPr dirty="0"/>
          </a:p>
        </p:txBody>
      </p:sp>
      <p:sp>
        <p:nvSpPr>
          <p:cNvPr id="12" name="Google Shape;12;p59"/>
          <p:cNvSpPr/>
          <p:nvPr/>
        </p:nvSpPr>
        <p:spPr>
          <a:xfrm>
            <a:off x="935038" y="163513"/>
            <a:ext cx="7980362" cy="171450"/>
          </a:xfrm>
          <a:prstGeom prst="rect">
            <a:avLst/>
          </a:prstGeom>
          <a:gradFill>
            <a:gsLst>
              <a:gs pos="0">
                <a:srgbClr val="001934"/>
              </a:gs>
              <a:gs pos="60000">
                <a:schemeClr val="lt1"/>
              </a:gs>
              <a:gs pos="99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13;p5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pic>
        <p:nvPicPr>
          <p:cNvPr id="14" name="Google Shape;14;p59" descr="MAINE_crest2C_MAC.eps"/>
          <p:cNvPicPr preferRelativeResize="0"/>
          <p:nvPr/>
        </p:nvPicPr>
        <p:blipFill rotWithShape="1">
          <a:blip r:embed="rId19">
            <a:alphaModFix/>
          </a:blip>
          <a:srcRect/>
          <a:stretch/>
        </p:blipFill>
        <p:spPr>
          <a:xfrm>
            <a:off x="142875" y="138113"/>
            <a:ext cx="828675" cy="1106487"/>
          </a:xfrm>
          <a:prstGeom prst="rect">
            <a:avLst/>
          </a:prstGeom>
          <a:noFill/>
          <a:ln>
            <a:noFill/>
          </a:ln>
        </p:spPr>
      </p:pic>
      <p:sp>
        <p:nvSpPr>
          <p:cNvPr id="15" name="Google Shape;15;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ra.co.uk/content/uploads/2017/04/Safe-and-Secure-Worksheet-4.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transitionplanningasia.org/maps" TargetMode="External"/><Relationship Id="rId5" Type="http://schemas.openxmlformats.org/officeDocument/2006/relationships/hyperlink" Target="https://inclusion.com/path-maps-and-person-centered-planning/circles-friends-2/" TargetMode="External"/><Relationship Id="rId4" Type="http://schemas.openxmlformats.org/officeDocument/2006/relationships/hyperlink" Target="https://www.gadoe.org/Curriculum-Instruction-and-Assessment/Special-Education-Services/Documents/Quad.RelationshipMa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elensandersonassociates.co.uk/person-centred-practice/person-centred-thinking-tools/perfect-wee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preparingforadulthood.org.uk/downloads/person-centred-planning/presence-to-contribution.htm#:~:text=This%20tool%20is%20a%20way,contribute%20to%20it%20more%20full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helensandersonassociates.co.uk/person-centred-practice/person-centred-thinking-tool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pinterest.com/tcnsj/person-centered-thinking-approaches/?autologin=true" TargetMode="External"/><Relationship Id="rId4" Type="http://schemas.openxmlformats.org/officeDocument/2006/relationships/hyperlink" Target="https://rwjms.rutgers.edu/boggscenter/documents/PCPTISPGuidebook-F.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tri-counties.org/person-centered-practices/person-centered-thinking-pct-tool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rtc.umn.edu/docs/Friends_Activity_worksheets.pdf" TargetMode="External"/><Relationship Id="rId4" Type="http://schemas.openxmlformats.org/officeDocument/2006/relationships/hyperlink" Target="https://www.php.com/elearning/person-centered-planning-thinking-tools-for-analysis-and-actio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inclusive-solutions.com/person-centred-planning/map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hss.delaware.gov/ddds/elpforms.html" TargetMode="External"/><Relationship Id="rId5" Type="http://schemas.openxmlformats.org/officeDocument/2006/relationships/hyperlink" Target="https://www.tsbvi.edu/attachments/other/pcp-manual.pdf" TargetMode="External"/><Relationship Id="rId4" Type="http://schemas.openxmlformats.org/officeDocument/2006/relationships/hyperlink" Target="https://inclusive-solutions.com/person-centred-planning/path/"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rtc.umn.edu/docs/pcpmanual1.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rtc.umn.edu/docs/Friends_Activity_worksheets.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Supporting Transition with </a:t>
            </a:r>
            <a:br>
              <a:rPr lang="en-US" dirty="0"/>
            </a:br>
            <a:r>
              <a:rPr lang="en-US" dirty="0"/>
              <a:t>Person-Centered Planning</a:t>
            </a:r>
            <a:br>
              <a:rPr lang="en-US" dirty="0"/>
            </a:br>
            <a:r>
              <a:rPr lang="en-US" dirty="0"/>
              <a:t>Part 2</a:t>
            </a:r>
            <a:endParaRPr dirty="0"/>
          </a:p>
        </p:txBody>
      </p:sp>
      <p:sp>
        <p:nvSpPr>
          <p:cNvPr id="103" name="Google Shape;103;p1"/>
          <p:cNvSpPr txBox="1">
            <a:spLocks noGrp="1"/>
          </p:cNvSpPr>
          <p:nvPr>
            <p:ph type="subTitle" idx="1"/>
          </p:nvPr>
        </p:nvSpPr>
        <p:spPr>
          <a:xfrm>
            <a:off x="833034" y="3948193"/>
            <a:ext cx="7477932"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r>
              <a:rPr lang="en-US" dirty="0"/>
              <a:t>Co-authors:</a:t>
            </a:r>
            <a:endParaRPr dirty="0"/>
          </a:p>
          <a:p>
            <a:pPr marL="0" lvl="0" indent="0" algn="ctr" rtl="0">
              <a:spcBef>
                <a:spcPts val="560"/>
              </a:spcBef>
              <a:spcAft>
                <a:spcPts val="0"/>
              </a:spcAft>
              <a:buClr>
                <a:srgbClr val="888888"/>
              </a:buClr>
              <a:buSzPts val="2800"/>
              <a:buNone/>
            </a:pPr>
            <a:r>
              <a:rPr lang="en-US" dirty="0"/>
              <a:t>Alan Kurtz, Ph.D., </a:t>
            </a:r>
            <a:endParaRPr dirty="0"/>
          </a:p>
          <a:p>
            <a:pPr marL="0" lvl="0" indent="0" algn="ctr" rtl="0">
              <a:spcBef>
                <a:spcPts val="560"/>
              </a:spcBef>
              <a:spcAft>
                <a:spcPts val="0"/>
              </a:spcAft>
              <a:buClr>
                <a:srgbClr val="888888"/>
              </a:buClr>
              <a:buSzPts val="2800"/>
              <a:buNone/>
            </a:pPr>
            <a:r>
              <a:rPr lang="en-US" dirty="0"/>
              <a:t>J. Richardson (Jay) Collins, M.T.S, M.S.W., and Janet May, M.Ed., M.S.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History </a:t>
            </a:r>
            <a:endParaRPr dirty="0"/>
          </a:p>
        </p:txBody>
      </p:sp>
      <p:sp>
        <p:nvSpPr>
          <p:cNvPr id="184" name="Google Shape;184;p10"/>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The focus person and family members may choose to provide background information about the focus person – where they were born, early life experiences &amp; stories. </a:t>
            </a:r>
            <a:endParaRPr dirty="0"/>
          </a:p>
          <a:p>
            <a:pPr marL="0" lvl="0" indent="0" algn="l" rtl="0">
              <a:spcBef>
                <a:spcPts val="560"/>
              </a:spcBef>
              <a:spcAft>
                <a:spcPts val="0"/>
              </a:spcAft>
              <a:buClr>
                <a:schemeClr val="dk1"/>
              </a:buClr>
              <a:buSzPts val="2800"/>
              <a:buNone/>
            </a:pPr>
            <a:r>
              <a:rPr lang="en-US" dirty="0"/>
              <a:t>PCP team members may also be asked how they met the focal person and in what capacity, how long have they known him/her. Team members might be asked to share an anecdote or brief story that further illustrates their relationship with the focal person. </a:t>
            </a:r>
            <a:endParaRPr dirty="0"/>
          </a:p>
        </p:txBody>
      </p:sp>
      <p:sp>
        <p:nvSpPr>
          <p:cNvPr id="185" name="Google Shape;185;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Jon’s History</a:t>
            </a:r>
            <a:endParaRPr dirty="0"/>
          </a:p>
        </p:txBody>
      </p:sp>
      <p:sp>
        <p:nvSpPr>
          <p:cNvPr id="192" name="Google Shape;192;p11"/>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Jon was born in Portland, ME in April 2009.</a:t>
            </a:r>
            <a:endParaRPr dirty="0"/>
          </a:p>
          <a:p>
            <a:pPr marL="342900" lvl="0" indent="-342900" algn="l" rtl="0">
              <a:spcBef>
                <a:spcPts val="560"/>
              </a:spcBef>
              <a:spcAft>
                <a:spcPts val="0"/>
              </a:spcAft>
              <a:buClr>
                <a:schemeClr val="dk1"/>
              </a:buClr>
              <a:buSzPts val="2800"/>
              <a:buChar char="•"/>
            </a:pPr>
            <a:r>
              <a:rPr lang="en-US" dirty="0"/>
              <a:t>His parents were very worried about his development because he had not begun to talk at 24 months of age.</a:t>
            </a:r>
            <a:endParaRPr dirty="0"/>
          </a:p>
          <a:p>
            <a:pPr marL="342900" lvl="0" indent="-342900" algn="l" rtl="0">
              <a:spcBef>
                <a:spcPts val="560"/>
              </a:spcBef>
              <a:spcAft>
                <a:spcPts val="0"/>
              </a:spcAft>
              <a:buClr>
                <a:schemeClr val="dk1"/>
              </a:buClr>
              <a:buSzPts val="2800"/>
              <a:buChar char="•"/>
            </a:pPr>
            <a:r>
              <a:rPr lang="en-US" dirty="0"/>
              <a:t>At age 4, Jon received a diagnosis of autism spectrum disorder.</a:t>
            </a:r>
            <a:endParaRPr dirty="0"/>
          </a:p>
          <a:p>
            <a:pPr marL="342900" lvl="0" indent="-342900" algn="l" rtl="0">
              <a:spcBef>
                <a:spcPts val="560"/>
              </a:spcBef>
              <a:spcAft>
                <a:spcPts val="0"/>
              </a:spcAft>
              <a:buClr>
                <a:schemeClr val="dk1"/>
              </a:buClr>
              <a:buSzPts val="2800"/>
              <a:buChar char="•"/>
            </a:pPr>
            <a:r>
              <a:rPr lang="en-US" dirty="0"/>
              <a:t>Communication difficulties made it difficult for Jon to participate socially in pre-school activities in with other children.</a:t>
            </a:r>
            <a:endParaRPr dirty="0"/>
          </a:p>
        </p:txBody>
      </p:sp>
      <p:sp>
        <p:nvSpPr>
          <p:cNvPr id="193" name="Google Shape;193;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Jon’s History (2)</a:t>
            </a:r>
            <a:endParaRPr dirty="0"/>
          </a:p>
        </p:txBody>
      </p:sp>
      <p:sp>
        <p:nvSpPr>
          <p:cNvPr id="200" name="Google Shape;200;p12"/>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Jon’s mother said the transition to public school would have been smoother if his classmates had been given more information about his electronic communication system and how it was used.</a:t>
            </a:r>
            <a:endParaRPr dirty="0"/>
          </a:p>
          <a:p>
            <a:pPr marL="342900" lvl="0" indent="-342900" algn="l" rtl="0">
              <a:spcBef>
                <a:spcPts val="560"/>
              </a:spcBef>
              <a:spcAft>
                <a:spcPts val="0"/>
              </a:spcAft>
              <a:buClr>
                <a:schemeClr val="dk1"/>
              </a:buClr>
              <a:buSzPts val="2800"/>
              <a:buChar char="•"/>
            </a:pPr>
            <a:r>
              <a:rPr lang="en-US" dirty="0"/>
              <a:t>Jon’s second grade teacher and the speech/language pathologist actively involved other students in selecting vocabulary for his electronic communication device.</a:t>
            </a:r>
            <a:endParaRPr dirty="0"/>
          </a:p>
        </p:txBody>
      </p:sp>
      <p:sp>
        <p:nvSpPr>
          <p:cNvPr id="201" name="Google Shape;201;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Jon’s History (3)</a:t>
            </a:r>
            <a:endParaRPr dirty="0"/>
          </a:p>
        </p:txBody>
      </p:sp>
      <p:sp>
        <p:nvSpPr>
          <p:cNvPr id="208" name="Google Shape;208;p13"/>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Jon’s speech improved as he progressed through elementary school. He also demonstrated very good reading skills at an early age but sometimes struggled with comprehension. Jon did well in math (except word problems). He struggled with English, however. </a:t>
            </a:r>
            <a:endParaRPr dirty="0"/>
          </a:p>
          <a:p>
            <a:pPr marL="342900" lvl="0" indent="-342900" algn="l" rtl="0">
              <a:spcBef>
                <a:spcPts val="200"/>
              </a:spcBef>
              <a:spcAft>
                <a:spcPts val="0"/>
              </a:spcAft>
              <a:buClr>
                <a:schemeClr val="dk1"/>
              </a:buClr>
              <a:buSzPts val="2800"/>
              <a:buChar char="•"/>
            </a:pPr>
            <a:r>
              <a:rPr lang="en-US" dirty="0"/>
              <a:t>Jon had an early and interest in trains and dinosaurs.</a:t>
            </a:r>
            <a:endParaRPr dirty="0"/>
          </a:p>
        </p:txBody>
      </p:sp>
      <p:sp>
        <p:nvSpPr>
          <p:cNvPr id="209" name="Google Shape;209;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Jon’s History (4)</a:t>
            </a:r>
            <a:endParaRPr dirty="0"/>
          </a:p>
        </p:txBody>
      </p:sp>
      <p:sp>
        <p:nvSpPr>
          <p:cNvPr id="216" name="Google Shape;216;p14"/>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Jon was very close to his grandmother who died when Jon was 11 years old.</a:t>
            </a:r>
            <a:endParaRPr dirty="0"/>
          </a:p>
          <a:p>
            <a:pPr marL="342900" lvl="0" indent="-342900" algn="l" rtl="0">
              <a:spcBef>
                <a:spcPts val="200"/>
              </a:spcBef>
              <a:spcAft>
                <a:spcPts val="0"/>
              </a:spcAft>
              <a:buClr>
                <a:schemeClr val="dk1"/>
              </a:buClr>
              <a:buSzPts val="2800"/>
              <a:buChar char="•"/>
            </a:pPr>
            <a:r>
              <a:rPr lang="en-US" dirty="0"/>
              <a:t>In Junior HS, Jon began spending a lot of time playing video games.</a:t>
            </a:r>
            <a:endParaRPr dirty="0"/>
          </a:p>
          <a:p>
            <a:pPr marL="342900" lvl="0" indent="-342900" algn="l" rtl="0">
              <a:spcBef>
                <a:spcPts val="200"/>
              </a:spcBef>
              <a:spcAft>
                <a:spcPts val="0"/>
              </a:spcAft>
              <a:buClr>
                <a:schemeClr val="dk1"/>
              </a:buClr>
              <a:buSzPts val="2800"/>
              <a:buChar char="•"/>
            </a:pPr>
            <a:r>
              <a:rPr lang="en-US" dirty="0"/>
              <a:t>As Jon approached transition age, he identified some things he might like to do as an adult, including working as an archeologist, working at the Portland Museum of Cryptozoology, or working at a summer camp.  </a:t>
            </a:r>
            <a:endParaRPr dirty="0"/>
          </a:p>
        </p:txBody>
      </p:sp>
      <p:sp>
        <p:nvSpPr>
          <p:cNvPr id="217" name="Google Shape;217;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Timeline</a:t>
            </a:r>
            <a:endParaRPr dirty="0"/>
          </a:p>
        </p:txBody>
      </p:sp>
      <p:sp>
        <p:nvSpPr>
          <p:cNvPr id="224" name="Google Shape;224;p15"/>
          <p:cNvSpPr txBox="1">
            <a:spLocks noGrp="1"/>
          </p:cNvSpPr>
          <p:nvPr>
            <p:ph type="body" idx="1"/>
          </p:nvPr>
        </p:nvSpPr>
        <p:spPr>
          <a:xfrm>
            <a:off x="457200" y="1808163"/>
            <a:ext cx="8229600" cy="22369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dirty="0"/>
              <a:t>A graphic illustration of the person’s history showing events in the person’s life that show events in the person’s life that the person and those that are close to him or her think are important.</a:t>
            </a:r>
            <a:endParaRPr dirty="0"/>
          </a:p>
          <a:p>
            <a:pPr marL="0" lvl="0" indent="0" algn="l" rtl="0">
              <a:spcBef>
                <a:spcPts val="480"/>
              </a:spcBef>
              <a:spcAft>
                <a:spcPts val="0"/>
              </a:spcAft>
              <a:buClr>
                <a:schemeClr val="dk1"/>
              </a:buClr>
              <a:buSzPts val="2400"/>
              <a:buNone/>
            </a:pPr>
            <a:r>
              <a:rPr lang="en-US" sz="2400" dirty="0"/>
              <a:t>							</a:t>
            </a:r>
            <a:endParaRPr dirty="0"/>
          </a:p>
          <a:p>
            <a:pPr marL="0" lvl="0" indent="0" algn="l" rtl="0">
              <a:spcBef>
                <a:spcPts val="320"/>
              </a:spcBef>
              <a:spcAft>
                <a:spcPts val="0"/>
              </a:spcAft>
              <a:buClr>
                <a:schemeClr val="dk1"/>
              </a:buClr>
              <a:buSzPts val="1600"/>
              <a:buNone/>
            </a:pPr>
            <a:r>
              <a:rPr lang="en-US" sz="1600" dirty="0"/>
              <a:t>Born             2005 –Early       First Grade 	     School             Loves part-time</a:t>
            </a:r>
            <a:endParaRPr dirty="0"/>
          </a:p>
          <a:p>
            <a:pPr marL="342900" lvl="0" indent="-342900" algn="l" rtl="0">
              <a:spcBef>
                <a:spcPts val="360"/>
              </a:spcBef>
              <a:spcAft>
                <a:spcPts val="0"/>
              </a:spcAft>
              <a:buClr>
                <a:schemeClr val="dk1"/>
              </a:buClr>
              <a:buSzPts val="1600"/>
              <a:buAutoNum type="arabicPlain" startAt="2002"/>
            </a:pPr>
            <a:r>
              <a:rPr lang="en-US" sz="1600" dirty="0"/>
              <a:t>            Intervention        2008	                     Play		 Job - 2018    					     2009	</a:t>
            </a:r>
            <a:r>
              <a:rPr lang="en-US" sz="1800" dirty="0"/>
              <a:t>	</a:t>
            </a:r>
            <a:endParaRPr dirty="0"/>
          </a:p>
        </p:txBody>
      </p:sp>
      <p:pic>
        <p:nvPicPr>
          <p:cNvPr id="225" name="Google Shape;225;p15" descr="Stack of books with an apple and pencil on top."/>
          <p:cNvPicPr preferRelativeResize="0"/>
          <p:nvPr/>
        </p:nvPicPr>
        <p:blipFill rotWithShape="1">
          <a:blip r:embed="rId3">
            <a:alphaModFix/>
          </a:blip>
          <a:srcRect/>
          <a:stretch/>
        </p:blipFill>
        <p:spPr>
          <a:xfrm>
            <a:off x="4339453" y="3270685"/>
            <a:ext cx="781043" cy="779117"/>
          </a:xfrm>
          <a:prstGeom prst="rect">
            <a:avLst/>
          </a:prstGeom>
          <a:noFill/>
          <a:ln>
            <a:noFill/>
          </a:ln>
        </p:spPr>
      </p:pic>
      <p:pic>
        <p:nvPicPr>
          <p:cNvPr id="226" name="Google Shape;226;p15"/>
          <p:cNvPicPr preferRelativeResize="0"/>
          <p:nvPr/>
        </p:nvPicPr>
        <p:blipFill rotWithShape="1">
          <a:blip r:embed="rId4">
            <a:alphaModFix/>
          </a:blip>
          <a:srcRect/>
          <a:stretch/>
        </p:blipFill>
        <p:spPr>
          <a:xfrm>
            <a:off x="6400800" y="3508175"/>
            <a:ext cx="624396" cy="749274"/>
          </a:xfrm>
          <a:prstGeom prst="rect">
            <a:avLst/>
          </a:prstGeom>
          <a:noFill/>
          <a:ln>
            <a:noFill/>
          </a:ln>
        </p:spPr>
      </p:pic>
      <p:sp>
        <p:nvSpPr>
          <p:cNvPr id="227" name="Google Shape;227;p15" descr="Arrow pointing to the right representing a Timeline."/>
          <p:cNvSpPr/>
          <p:nvPr/>
        </p:nvSpPr>
        <p:spPr>
          <a:xfrm>
            <a:off x="629971" y="4240217"/>
            <a:ext cx="7828756" cy="336995"/>
          </a:xfrm>
          <a:prstGeom prst="rightArrow">
            <a:avLst>
              <a:gd name="adj1" fmla="val 79736"/>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8" name="Google Shape;228;p15"/>
          <p:cNvSpPr txBox="1"/>
          <p:nvPr/>
        </p:nvSpPr>
        <p:spPr>
          <a:xfrm>
            <a:off x="431800" y="4934617"/>
            <a:ext cx="13208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Concerns about development 2004</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229" name="Google Shape;229;p15"/>
          <p:cNvSpPr txBox="1"/>
          <p:nvPr/>
        </p:nvSpPr>
        <p:spPr>
          <a:xfrm>
            <a:off x="1752600" y="4934617"/>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Sister born</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2005</a:t>
            </a:r>
            <a:endParaRPr dirty="0"/>
          </a:p>
        </p:txBody>
      </p:sp>
      <p:pic>
        <p:nvPicPr>
          <p:cNvPr id="230" name="Google Shape;230;p15" descr="Little baby."/>
          <p:cNvPicPr preferRelativeResize="0"/>
          <p:nvPr/>
        </p:nvPicPr>
        <p:blipFill rotWithShape="1">
          <a:blip r:embed="rId5">
            <a:alphaModFix/>
          </a:blip>
          <a:srcRect/>
          <a:stretch/>
        </p:blipFill>
        <p:spPr>
          <a:xfrm>
            <a:off x="2215835" y="5431955"/>
            <a:ext cx="820332" cy="820332"/>
          </a:xfrm>
          <a:prstGeom prst="rect">
            <a:avLst/>
          </a:prstGeom>
          <a:noFill/>
          <a:ln>
            <a:noFill/>
          </a:ln>
        </p:spPr>
      </p:pic>
      <p:sp>
        <p:nvSpPr>
          <p:cNvPr id="231" name="Google Shape;231;p15"/>
          <p:cNvSpPr txBox="1"/>
          <p:nvPr/>
        </p:nvSpPr>
        <p:spPr>
          <a:xfrm>
            <a:off x="2971800" y="4934617"/>
            <a:ext cx="12954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Friendship with neighbor</a:t>
            </a:r>
            <a:endParaRPr dirty="0"/>
          </a:p>
        </p:txBody>
      </p:sp>
      <p:sp>
        <p:nvSpPr>
          <p:cNvPr id="232" name="Google Shape;232;p15"/>
          <p:cNvSpPr txBox="1"/>
          <p:nvPr/>
        </p:nvSpPr>
        <p:spPr>
          <a:xfrm>
            <a:off x="4544349" y="4930992"/>
            <a:ext cx="2362200"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Summers at Family Camp on lake</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2008 </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Power Wheel Chair!!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233" name="Google Shape;233;p15"/>
          <p:cNvCxnSpPr/>
          <p:nvPr/>
        </p:nvCxnSpPr>
        <p:spPr>
          <a:xfrm>
            <a:off x="5410200" y="5473226"/>
            <a:ext cx="2286000" cy="0"/>
          </a:xfrm>
          <a:prstGeom prst="straightConnector1">
            <a:avLst/>
          </a:prstGeom>
          <a:noFill/>
          <a:ln w="9525" cap="flat" cmpd="sng">
            <a:solidFill>
              <a:srgbClr val="4A7DBA"/>
            </a:solidFill>
            <a:prstDash val="solid"/>
            <a:round/>
            <a:headEnd type="none" w="sm" len="sm"/>
            <a:tailEnd type="triangle" w="med" len="med"/>
          </a:ln>
        </p:spPr>
      </p:cxnSp>
      <p:pic>
        <p:nvPicPr>
          <p:cNvPr id="234" name="Google Shape;234;p15" descr="Three children using inner tubes in the water."/>
          <p:cNvPicPr preferRelativeResize="0"/>
          <p:nvPr/>
        </p:nvPicPr>
        <p:blipFill rotWithShape="1">
          <a:blip r:embed="rId6">
            <a:alphaModFix/>
          </a:blip>
          <a:srcRect/>
          <a:stretch/>
        </p:blipFill>
        <p:spPr>
          <a:xfrm>
            <a:off x="6782900" y="4452559"/>
            <a:ext cx="1594251" cy="806287"/>
          </a:xfrm>
          <a:prstGeom prst="rect">
            <a:avLst/>
          </a:prstGeom>
          <a:noFill/>
          <a:ln>
            <a:noFill/>
          </a:ln>
        </p:spPr>
      </p:pic>
      <p:sp>
        <p:nvSpPr>
          <p:cNvPr id="235" name="Google Shape;235;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Relationship Map</a:t>
            </a:r>
            <a:endParaRPr dirty="0"/>
          </a:p>
        </p:txBody>
      </p:sp>
      <p:sp>
        <p:nvSpPr>
          <p:cNvPr id="242" name="Google Shape;242;p16"/>
          <p:cNvSpPr txBox="1"/>
          <p:nvPr/>
        </p:nvSpPr>
        <p:spPr>
          <a:xfrm>
            <a:off x="323528" y="1808820"/>
            <a:ext cx="1908212"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Arial"/>
                <a:ea typeface="Arial"/>
                <a:cs typeface="Arial"/>
                <a:sym typeface="Arial"/>
              </a:rPr>
              <a:t>This planning tool helps identify important people, friends and allies who may contribute to the planning process.</a:t>
            </a:r>
            <a:endParaRPr dirty="0"/>
          </a:p>
        </p:txBody>
      </p:sp>
      <p:sp>
        <p:nvSpPr>
          <p:cNvPr id="243" name="Google Shape;243;p16"/>
          <p:cNvSpPr txBox="1"/>
          <p:nvPr/>
        </p:nvSpPr>
        <p:spPr>
          <a:xfrm>
            <a:off x="6840252" y="3032956"/>
            <a:ext cx="201622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Relationship maps are composed of 3 concentric circles.</a:t>
            </a:r>
            <a:endParaRPr dirty="0"/>
          </a:p>
        </p:txBody>
      </p:sp>
      <p:grpSp>
        <p:nvGrpSpPr>
          <p:cNvPr id="244" name="Google Shape;244;p16"/>
          <p:cNvGrpSpPr/>
          <p:nvPr/>
        </p:nvGrpSpPr>
        <p:grpSpPr>
          <a:xfrm>
            <a:off x="2413000" y="1808163"/>
            <a:ext cx="4318000" cy="4318000"/>
            <a:chOff x="1955800" y="0"/>
            <a:chExt cx="4318000" cy="4318000"/>
          </a:xfrm>
        </p:grpSpPr>
        <p:sp>
          <p:nvSpPr>
            <p:cNvPr id="245" name="Google Shape;245;p16"/>
            <p:cNvSpPr/>
            <p:nvPr/>
          </p:nvSpPr>
          <p:spPr>
            <a:xfrm>
              <a:off x="1955800" y="0"/>
              <a:ext cx="4318000" cy="4318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16"/>
            <p:cNvSpPr txBox="1"/>
            <p:nvPr/>
          </p:nvSpPr>
          <p:spPr>
            <a:xfrm>
              <a:off x="3360229" y="215899"/>
              <a:ext cx="1509141" cy="6477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People who provide a service to the focus person</a:t>
              </a:r>
              <a:endParaRPr dirty="0"/>
            </a:p>
            <a:p>
              <a:pPr marL="0" marR="0" lvl="0" indent="0" algn="ctr" rtl="0">
                <a:lnSpc>
                  <a:spcPct val="90000"/>
                </a:lnSpc>
                <a:spcBef>
                  <a:spcPts val="420"/>
                </a:spcBef>
                <a:spcAft>
                  <a:spcPts val="0"/>
                </a:spcAft>
                <a:buClr>
                  <a:schemeClr val="dk1"/>
                </a:buClr>
                <a:buSzPts val="900"/>
                <a:buFont typeface="Calibri"/>
                <a:buNone/>
              </a:pPr>
              <a:endParaRPr sz="900" dirty="0">
                <a:solidFill>
                  <a:schemeClr val="lt1"/>
                </a:solidFill>
                <a:latin typeface="Calibri"/>
                <a:ea typeface="Calibri"/>
                <a:cs typeface="Calibri"/>
                <a:sym typeface="Calibri"/>
              </a:endParaRPr>
            </a:p>
          </p:txBody>
        </p:sp>
        <p:sp>
          <p:nvSpPr>
            <p:cNvPr id="247" name="Google Shape;247;p16"/>
            <p:cNvSpPr/>
            <p:nvPr/>
          </p:nvSpPr>
          <p:spPr>
            <a:xfrm>
              <a:off x="2710651" y="684726"/>
              <a:ext cx="2806419" cy="280648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6"/>
            <p:cNvSpPr txBox="1"/>
            <p:nvPr/>
          </p:nvSpPr>
          <p:spPr>
            <a:xfrm>
              <a:off x="3459965" y="860132"/>
              <a:ext cx="1307791" cy="526215"/>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Friends and others have a connection</a:t>
              </a:r>
              <a:endParaRPr dirty="0"/>
            </a:p>
          </p:txBody>
        </p:sp>
        <p:sp>
          <p:nvSpPr>
            <p:cNvPr id="249" name="Google Shape;249;p16"/>
            <p:cNvSpPr/>
            <p:nvPr/>
          </p:nvSpPr>
          <p:spPr>
            <a:xfrm>
              <a:off x="3358718" y="1440819"/>
              <a:ext cx="1582935" cy="1438908"/>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6"/>
            <p:cNvSpPr txBox="1"/>
            <p:nvPr/>
          </p:nvSpPr>
          <p:spPr>
            <a:xfrm>
              <a:off x="3590533" y="1800546"/>
              <a:ext cx="1119304" cy="719454"/>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Family members &amp; very close friends.</a:t>
              </a:r>
              <a:endParaRPr dirty="0"/>
            </a:p>
          </p:txBody>
        </p:sp>
      </p:grpSp>
      <p:sp>
        <p:nvSpPr>
          <p:cNvPr id="251" name="Google Shape;251;p16"/>
          <p:cNvSpPr txBox="1"/>
          <p:nvPr/>
        </p:nvSpPr>
        <p:spPr>
          <a:xfrm>
            <a:off x="4427984" y="4257092"/>
            <a:ext cx="648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1</a:t>
            </a:r>
            <a:endParaRPr dirty="0"/>
          </a:p>
        </p:txBody>
      </p:sp>
      <p:sp>
        <p:nvSpPr>
          <p:cNvPr id="252" name="Google Shape;252;p16"/>
          <p:cNvSpPr txBox="1"/>
          <p:nvPr/>
        </p:nvSpPr>
        <p:spPr>
          <a:xfrm>
            <a:off x="4391980" y="4869160"/>
            <a:ext cx="9001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2</a:t>
            </a:r>
            <a:endParaRPr dirty="0"/>
          </a:p>
        </p:txBody>
      </p:sp>
      <p:sp>
        <p:nvSpPr>
          <p:cNvPr id="253" name="Google Shape;253;p16"/>
          <p:cNvSpPr txBox="1"/>
          <p:nvPr/>
        </p:nvSpPr>
        <p:spPr>
          <a:xfrm>
            <a:off x="4391980" y="5265204"/>
            <a:ext cx="104411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3</a:t>
            </a:r>
            <a:endParaRPr dirty="0"/>
          </a:p>
        </p:txBody>
      </p:sp>
      <p:sp>
        <p:nvSpPr>
          <p:cNvPr id="254" name="Google Shape;254;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Relationship Map (2)</a:t>
            </a:r>
            <a:endParaRPr dirty="0"/>
          </a:p>
        </p:txBody>
      </p:sp>
      <p:grpSp>
        <p:nvGrpSpPr>
          <p:cNvPr id="261" name="Google Shape;261;p17"/>
          <p:cNvGrpSpPr/>
          <p:nvPr/>
        </p:nvGrpSpPr>
        <p:grpSpPr>
          <a:xfrm>
            <a:off x="2058861" y="1907198"/>
            <a:ext cx="4925396" cy="4578133"/>
            <a:chOff x="585301" y="-9634"/>
            <a:chExt cx="4925396" cy="4578133"/>
          </a:xfrm>
        </p:grpSpPr>
        <p:sp>
          <p:nvSpPr>
            <p:cNvPr id="262" name="Google Shape;262;p17"/>
            <p:cNvSpPr/>
            <p:nvPr/>
          </p:nvSpPr>
          <p:spPr>
            <a:xfrm>
              <a:off x="585301" y="-9634"/>
              <a:ext cx="4925396" cy="457813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17"/>
            <p:cNvSpPr txBox="1"/>
            <p:nvPr/>
          </p:nvSpPr>
          <p:spPr>
            <a:xfrm>
              <a:off x="2187286" y="219272"/>
              <a:ext cx="1721426" cy="686719"/>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dirty="0">
                <a:solidFill>
                  <a:schemeClr val="lt1"/>
                </a:solidFill>
                <a:latin typeface="Calibri"/>
                <a:ea typeface="Calibri"/>
                <a:cs typeface="Calibri"/>
                <a:sym typeface="Calibri"/>
              </a:endParaRPr>
            </a:p>
          </p:txBody>
        </p:sp>
        <p:sp>
          <p:nvSpPr>
            <p:cNvPr id="264" name="Google Shape;264;p17"/>
            <p:cNvSpPr/>
            <p:nvPr/>
          </p:nvSpPr>
          <p:spPr>
            <a:xfrm>
              <a:off x="1286118" y="510285"/>
              <a:ext cx="3546615" cy="353951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7"/>
            <p:cNvSpPr txBox="1"/>
            <p:nvPr/>
          </p:nvSpPr>
          <p:spPr>
            <a:xfrm>
              <a:off x="2233064" y="731505"/>
              <a:ext cx="1652722" cy="663659"/>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dirty="0">
                <a:solidFill>
                  <a:schemeClr val="lt1"/>
                </a:solidFill>
                <a:latin typeface="Calibri"/>
                <a:ea typeface="Calibri"/>
                <a:cs typeface="Calibri"/>
                <a:sym typeface="Calibri"/>
              </a:endParaRPr>
            </a:p>
          </p:txBody>
        </p:sp>
        <p:sp>
          <p:nvSpPr>
            <p:cNvPr id="266" name="Google Shape;266;p17"/>
            <p:cNvSpPr/>
            <p:nvPr/>
          </p:nvSpPr>
          <p:spPr>
            <a:xfrm>
              <a:off x="1980483" y="1270893"/>
              <a:ext cx="2159039" cy="217353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7"/>
            <p:cNvSpPr txBox="1"/>
            <p:nvPr/>
          </p:nvSpPr>
          <p:spPr>
            <a:xfrm>
              <a:off x="2296667" y="1814277"/>
              <a:ext cx="1526671" cy="1086767"/>
            </a:xfrm>
            <a:prstGeom prst="rect">
              <a:avLst/>
            </a:prstGeom>
            <a:noFill/>
            <a:ln>
              <a:noFill/>
            </a:ln>
          </p:spPr>
          <p:txBody>
            <a:bodyPr spcFirstLastPara="1" wrap="square" lIns="270250" tIns="270250" rIns="270250" bIns="270250" anchor="ctr" anchorCtr="0">
              <a:noAutofit/>
            </a:bodyPr>
            <a:lstStyle/>
            <a:p>
              <a:pPr marL="0" marR="0" lvl="0" indent="0" algn="ctr" rtl="0">
                <a:lnSpc>
                  <a:spcPct val="90000"/>
                </a:lnSpc>
                <a:spcBef>
                  <a:spcPts val="0"/>
                </a:spcBef>
                <a:spcAft>
                  <a:spcPts val="0"/>
                </a:spcAft>
                <a:buClr>
                  <a:schemeClr val="dk1"/>
                </a:buClr>
                <a:buSzPts val="3800"/>
                <a:buFont typeface="Calibri"/>
                <a:buNone/>
              </a:pPr>
              <a:endParaRPr sz="3800" dirty="0">
                <a:solidFill>
                  <a:schemeClr val="lt1"/>
                </a:solidFill>
                <a:latin typeface="Calibri"/>
                <a:ea typeface="Calibri"/>
                <a:cs typeface="Calibri"/>
                <a:sym typeface="Calibri"/>
              </a:endParaRPr>
            </a:p>
          </p:txBody>
        </p:sp>
      </p:grpSp>
      <p:sp>
        <p:nvSpPr>
          <p:cNvPr id="268" name="Google Shape;268;p17"/>
          <p:cNvSpPr txBox="1"/>
          <p:nvPr/>
        </p:nvSpPr>
        <p:spPr>
          <a:xfrm>
            <a:off x="4355976" y="4797152"/>
            <a:ext cx="5760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1</a:t>
            </a:r>
            <a:endParaRPr dirty="0"/>
          </a:p>
        </p:txBody>
      </p:sp>
      <p:sp>
        <p:nvSpPr>
          <p:cNvPr id="269" name="Google Shape;269;p17"/>
          <p:cNvSpPr txBox="1"/>
          <p:nvPr/>
        </p:nvSpPr>
        <p:spPr>
          <a:xfrm>
            <a:off x="4067944" y="3465004"/>
            <a:ext cx="136815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Family, other close friends</a:t>
            </a:r>
            <a:endParaRPr dirty="0"/>
          </a:p>
        </p:txBody>
      </p:sp>
      <p:sp>
        <p:nvSpPr>
          <p:cNvPr id="270" name="Google Shape;270;p17"/>
          <p:cNvSpPr txBox="1"/>
          <p:nvPr/>
        </p:nvSpPr>
        <p:spPr>
          <a:xfrm>
            <a:off x="4391980" y="5445224"/>
            <a:ext cx="6840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2</a:t>
            </a:r>
            <a:endParaRPr dirty="0"/>
          </a:p>
        </p:txBody>
      </p:sp>
      <p:sp>
        <p:nvSpPr>
          <p:cNvPr id="271" name="Google Shape;271;p17"/>
          <p:cNvSpPr txBox="1"/>
          <p:nvPr/>
        </p:nvSpPr>
        <p:spPr>
          <a:xfrm>
            <a:off x="3815916" y="2672916"/>
            <a:ext cx="15481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Neighbors</a:t>
            </a:r>
            <a:endParaRPr dirty="0"/>
          </a:p>
        </p:txBody>
      </p:sp>
      <p:sp>
        <p:nvSpPr>
          <p:cNvPr id="272" name="Google Shape;272;p17"/>
          <p:cNvSpPr txBox="1"/>
          <p:nvPr/>
        </p:nvSpPr>
        <p:spPr>
          <a:xfrm>
            <a:off x="2987824" y="2960948"/>
            <a:ext cx="13321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Teachers</a:t>
            </a:r>
            <a:endParaRPr dirty="0"/>
          </a:p>
        </p:txBody>
      </p:sp>
      <p:sp>
        <p:nvSpPr>
          <p:cNvPr id="273" name="Google Shape;273;p17"/>
          <p:cNvSpPr txBox="1"/>
          <p:nvPr/>
        </p:nvSpPr>
        <p:spPr>
          <a:xfrm>
            <a:off x="5040052" y="2960948"/>
            <a:ext cx="13321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Minister</a:t>
            </a:r>
            <a:endParaRPr dirty="0"/>
          </a:p>
        </p:txBody>
      </p:sp>
      <p:sp>
        <p:nvSpPr>
          <p:cNvPr id="274" name="Google Shape;274;p17"/>
          <p:cNvSpPr txBox="1"/>
          <p:nvPr/>
        </p:nvSpPr>
        <p:spPr>
          <a:xfrm>
            <a:off x="3383867" y="5301208"/>
            <a:ext cx="10441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Friends</a:t>
            </a:r>
            <a:endParaRPr dirty="0"/>
          </a:p>
        </p:txBody>
      </p:sp>
      <p:sp>
        <p:nvSpPr>
          <p:cNvPr id="275" name="Google Shape;275;p17"/>
          <p:cNvSpPr txBox="1"/>
          <p:nvPr/>
        </p:nvSpPr>
        <p:spPr>
          <a:xfrm>
            <a:off x="4716016" y="5193196"/>
            <a:ext cx="13321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Coaches</a:t>
            </a:r>
            <a:endParaRPr dirty="0"/>
          </a:p>
        </p:txBody>
      </p:sp>
      <p:sp>
        <p:nvSpPr>
          <p:cNvPr id="276" name="Google Shape;276;p17"/>
          <p:cNvSpPr txBox="1"/>
          <p:nvPr/>
        </p:nvSpPr>
        <p:spPr>
          <a:xfrm>
            <a:off x="4391980" y="6021288"/>
            <a:ext cx="9001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3</a:t>
            </a:r>
            <a:endParaRPr dirty="0"/>
          </a:p>
        </p:txBody>
      </p:sp>
      <p:sp>
        <p:nvSpPr>
          <p:cNvPr id="277" name="Google Shape;277;p17"/>
          <p:cNvSpPr txBox="1"/>
          <p:nvPr/>
        </p:nvSpPr>
        <p:spPr>
          <a:xfrm>
            <a:off x="1979712" y="2672916"/>
            <a:ext cx="136815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In-home support person</a:t>
            </a:r>
            <a:endParaRPr dirty="0"/>
          </a:p>
        </p:txBody>
      </p:sp>
      <p:sp>
        <p:nvSpPr>
          <p:cNvPr id="278" name="Google Shape;278;p17"/>
          <p:cNvSpPr txBox="1"/>
          <p:nvPr/>
        </p:nvSpPr>
        <p:spPr>
          <a:xfrm>
            <a:off x="5832140" y="2276872"/>
            <a:ext cx="133214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Case manager</a:t>
            </a:r>
            <a:endParaRPr dirty="0"/>
          </a:p>
        </p:txBody>
      </p:sp>
      <p:sp>
        <p:nvSpPr>
          <p:cNvPr id="279" name="Google Shape;279;p17"/>
          <p:cNvSpPr txBox="1"/>
          <p:nvPr/>
        </p:nvSpPr>
        <p:spPr>
          <a:xfrm>
            <a:off x="6372200" y="4185084"/>
            <a:ext cx="13321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Doctor</a:t>
            </a:r>
            <a:endParaRPr dirty="0"/>
          </a:p>
        </p:txBody>
      </p:sp>
      <p:sp>
        <p:nvSpPr>
          <p:cNvPr id="280" name="Google Shape;280;p17"/>
          <p:cNvSpPr txBox="1"/>
          <p:nvPr/>
        </p:nvSpPr>
        <p:spPr>
          <a:xfrm>
            <a:off x="2195736" y="5193196"/>
            <a:ext cx="151216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Former camp counselor</a:t>
            </a:r>
            <a:endParaRPr dirty="0"/>
          </a:p>
        </p:txBody>
      </p:sp>
      <p:sp>
        <p:nvSpPr>
          <p:cNvPr id="281" name="Google Shape;281;p17"/>
          <p:cNvSpPr txBox="1"/>
          <p:nvPr/>
        </p:nvSpPr>
        <p:spPr>
          <a:xfrm>
            <a:off x="5472100" y="5697252"/>
            <a:ext cx="13321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Dentist</a:t>
            </a:r>
            <a:endParaRPr dirty="0"/>
          </a:p>
        </p:txBody>
      </p:sp>
      <p:sp>
        <p:nvSpPr>
          <p:cNvPr id="282" name="Google Shape;282;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431800" y="799108"/>
            <a:ext cx="8229600" cy="9233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______’ s Relationship Map</a:t>
            </a:r>
            <a:endParaRPr dirty="0"/>
          </a:p>
        </p:txBody>
      </p:sp>
      <p:sp>
        <p:nvSpPr>
          <p:cNvPr id="289" name="Google Shape;289;p18"/>
          <p:cNvSpPr txBox="1">
            <a:spLocks noGrp="1"/>
          </p:cNvSpPr>
          <p:nvPr>
            <p:ph type="body" idx="1"/>
          </p:nvPr>
        </p:nvSpPr>
        <p:spPr>
          <a:xfrm>
            <a:off x="457200" y="2360815"/>
            <a:ext cx="1770611" cy="37653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Who would be in your family member’s map?</a:t>
            </a:r>
            <a:endParaRPr dirty="0"/>
          </a:p>
        </p:txBody>
      </p:sp>
      <p:grpSp>
        <p:nvGrpSpPr>
          <p:cNvPr id="290" name="Google Shape;290;p18"/>
          <p:cNvGrpSpPr/>
          <p:nvPr/>
        </p:nvGrpSpPr>
        <p:grpSpPr>
          <a:xfrm>
            <a:off x="2625436" y="1722438"/>
            <a:ext cx="5105398" cy="4983162"/>
            <a:chOff x="762000" y="0"/>
            <a:chExt cx="5105398" cy="4983162"/>
          </a:xfrm>
        </p:grpSpPr>
        <p:sp>
          <p:nvSpPr>
            <p:cNvPr id="291" name="Google Shape;291;p18"/>
            <p:cNvSpPr/>
            <p:nvPr/>
          </p:nvSpPr>
          <p:spPr>
            <a:xfrm>
              <a:off x="762000" y="0"/>
              <a:ext cx="5105398" cy="498316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18"/>
            <p:cNvSpPr txBox="1"/>
            <p:nvPr/>
          </p:nvSpPr>
          <p:spPr>
            <a:xfrm>
              <a:off x="2422531" y="249158"/>
              <a:ext cx="1784336" cy="747474"/>
            </a:xfrm>
            <a:prstGeom prst="rect">
              <a:avLst/>
            </a:prstGeom>
            <a:noFill/>
            <a:ln>
              <a:noFill/>
            </a:ln>
          </p:spPr>
          <p:txBody>
            <a:bodyPr spcFirstLastPara="1" wrap="square" lIns="184900" tIns="184900" rIns="184900" bIns="18490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dirty="0">
                <a:solidFill>
                  <a:schemeClr val="lt1"/>
                </a:solidFill>
                <a:latin typeface="Calibri"/>
                <a:ea typeface="Calibri"/>
                <a:cs typeface="Calibri"/>
                <a:sym typeface="Calibri"/>
              </a:endParaRPr>
            </a:p>
          </p:txBody>
        </p:sp>
        <p:sp>
          <p:nvSpPr>
            <p:cNvPr id="293" name="Google Shape;293;p18"/>
            <p:cNvSpPr/>
            <p:nvPr/>
          </p:nvSpPr>
          <p:spPr>
            <a:xfrm>
              <a:off x="1381880" y="692117"/>
              <a:ext cx="3910860" cy="3644348"/>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18"/>
            <p:cNvSpPr txBox="1"/>
            <p:nvPr/>
          </p:nvSpPr>
          <p:spPr>
            <a:xfrm>
              <a:off x="2426080" y="919889"/>
              <a:ext cx="1822460" cy="683315"/>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dirty="0">
                <a:solidFill>
                  <a:schemeClr val="lt1"/>
                </a:solidFill>
                <a:latin typeface="Calibri"/>
                <a:ea typeface="Calibri"/>
                <a:cs typeface="Calibri"/>
                <a:sym typeface="Calibri"/>
              </a:endParaRPr>
            </a:p>
          </p:txBody>
        </p:sp>
        <p:sp>
          <p:nvSpPr>
            <p:cNvPr id="295" name="Google Shape;295;p18"/>
            <p:cNvSpPr/>
            <p:nvPr/>
          </p:nvSpPr>
          <p:spPr>
            <a:xfrm>
              <a:off x="2162430" y="1402971"/>
              <a:ext cx="2330450" cy="234609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18"/>
            <p:cNvSpPr txBox="1"/>
            <p:nvPr/>
          </p:nvSpPr>
          <p:spPr>
            <a:xfrm>
              <a:off x="2503717" y="1989496"/>
              <a:ext cx="1647877" cy="1173048"/>
            </a:xfrm>
            <a:prstGeom prst="rect">
              <a:avLst/>
            </a:prstGeom>
            <a:noFill/>
            <a:ln>
              <a:noFill/>
            </a:ln>
          </p:spPr>
          <p:txBody>
            <a:bodyPr spcFirstLastPara="1" wrap="square" lIns="291575" tIns="291575" rIns="291575" bIns="291575"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sz="4100" dirty="0">
                <a:solidFill>
                  <a:schemeClr val="lt1"/>
                </a:solidFill>
                <a:latin typeface="Calibri"/>
                <a:ea typeface="Calibri"/>
                <a:cs typeface="Calibri"/>
                <a:sym typeface="Calibri"/>
              </a:endParaRPr>
            </a:p>
          </p:txBody>
        </p:sp>
      </p:grpSp>
      <p:sp>
        <p:nvSpPr>
          <p:cNvPr id="297" name="Google Shape;297;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Examples of Relationship Maps</a:t>
            </a:r>
            <a:endParaRPr dirty="0"/>
          </a:p>
        </p:txBody>
      </p:sp>
      <p:sp>
        <p:nvSpPr>
          <p:cNvPr id="304" name="Google Shape;304;p19"/>
          <p:cNvSpPr txBox="1">
            <a:spLocks noGrp="1"/>
          </p:cNvSpPr>
          <p:nvPr>
            <p:ph type="body" idx="1"/>
          </p:nvPr>
        </p:nvSpPr>
        <p:spPr>
          <a:xfrm>
            <a:off x="457200" y="1808162"/>
            <a:ext cx="8229600" cy="471814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i="1" u="sng" dirty="0">
                <a:solidFill>
                  <a:schemeClr val="hlink"/>
                </a:solidFill>
                <a:hlinkClick r:id="rId3"/>
              </a:rPr>
              <a:t>Relationship Circle</a:t>
            </a:r>
            <a:r>
              <a:rPr lang="en-US" sz="2400" u="sng" dirty="0">
                <a:solidFill>
                  <a:schemeClr val="hlink"/>
                </a:solidFill>
                <a:hlinkClick r:id="rId3"/>
              </a:rPr>
              <a:t>: </a:t>
            </a:r>
            <a:r>
              <a:rPr lang="en-US" sz="2400" dirty="0"/>
              <a:t>https://www.thera.co.uk/content/uploads/2017/04/Safe-and-Secure-Worksheet-4.pdf (pages 5-8)</a:t>
            </a:r>
            <a:endParaRPr dirty="0"/>
          </a:p>
          <a:p>
            <a:pPr marL="342900" lvl="0" indent="-342900" algn="l" rtl="0">
              <a:spcBef>
                <a:spcPts val="480"/>
              </a:spcBef>
              <a:spcAft>
                <a:spcPts val="0"/>
              </a:spcAft>
              <a:buClr>
                <a:schemeClr val="dk1"/>
              </a:buClr>
              <a:buSzPts val="2400"/>
              <a:buChar char="•"/>
            </a:pPr>
            <a:r>
              <a:rPr lang="en-US" sz="2400" i="1" u="sng" dirty="0">
                <a:solidFill>
                  <a:schemeClr val="hlink"/>
                </a:solidFill>
                <a:hlinkClick r:id="rId4"/>
              </a:rPr>
              <a:t>Person-Centered Planning Relationship Map</a:t>
            </a:r>
            <a:r>
              <a:rPr lang="en-US" sz="2400" u="sng" dirty="0">
                <a:solidFill>
                  <a:schemeClr val="hlink"/>
                </a:solidFill>
                <a:hlinkClick r:id="rId4"/>
              </a:rPr>
              <a:t>: </a:t>
            </a:r>
            <a:r>
              <a:rPr lang="en-US" sz="2400" dirty="0"/>
              <a:t>https://www.gadoe.org/Curriculum-Instruction-and-Assessment/Special-Education-Services/Documents/Quad.RelationshipMap.pdf</a:t>
            </a:r>
            <a:endParaRPr sz="2400" dirty="0"/>
          </a:p>
          <a:p>
            <a:pPr marL="342900" lvl="0" indent="-342900" algn="l" rtl="0">
              <a:spcBef>
                <a:spcPts val="480"/>
              </a:spcBef>
              <a:spcAft>
                <a:spcPts val="0"/>
              </a:spcAft>
              <a:buClr>
                <a:schemeClr val="dk1"/>
              </a:buClr>
              <a:buSzPts val="2400"/>
              <a:buChar char="•"/>
            </a:pPr>
            <a:r>
              <a:rPr lang="en-US" sz="2400" i="1" u="sng" dirty="0">
                <a:solidFill>
                  <a:schemeClr val="hlink"/>
                </a:solidFill>
                <a:hlinkClick r:id="rId5"/>
              </a:rPr>
              <a:t>Circle of Friends/Support</a:t>
            </a:r>
            <a:r>
              <a:rPr lang="en-US" sz="2400" u="sng" dirty="0">
                <a:solidFill>
                  <a:schemeClr val="hlink"/>
                </a:solidFill>
                <a:hlinkClick r:id="rId5"/>
              </a:rPr>
              <a:t>: </a:t>
            </a:r>
            <a:r>
              <a:rPr lang="en-US" sz="2400" dirty="0"/>
              <a:t>https://inclusion.com/path-maps-and-person-centered-planning/circles-friends-2/</a:t>
            </a:r>
            <a:endParaRPr dirty="0"/>
          </a:p>
          <a:p>
            <a:pPr marL="342900" lvl="0" indent="-342900" algn="l" rtl="0">
              <a:spcBef>
                <a:spcPts val="480"/>
              </a:spcBef>
              <a:spcAft>
                <a:spcPts val="0"/>
              </a:spcAft>
              <a:buClr>
                <a:schemeClr val="dk1"/>
              </a:buClr>
              <a:buSzPts val="2400"/>
              <a:buChar char="•"/>
            </a:pPr>
            <a:r>
              <a:rPr lang="en-US" sz="2400" i="1" u="sng" dirty="0">
                <a:solidFill>
                  <a:schemeClr val="hlink"/>
                </a:solidFill>
                <a:hlinkClick r:id="rId6"/>
              </a:rPr>
              <a:t>Transition Planning Asia</a:t>
            </a:r>
            <a:r>
              <a:rPr lang="en-US" sz="2400" u="sng" dirty="0">
                <a:solidFill>
                  <a:schemeClr val="hlink"/>
                </a:solidFill>
                <a:hlinkClick r:id="rId6"/>
              </a:rPr>
              <a:t>: </a:t>
            </a:r>
            <a:r>
              <a:rPr lang="en-US" sz="2400" dirty="0"/>
              <a:t>http://www.transitionplanningasia.org/maps</a:t>
            </a:r>
            <a:endParaRPr dirty="0"/>
          </a:p>
        </p:txBody>
      </p:sp>
      <p:sp>
        <p:nvSpPr>
          <p:cNvPr id="305" name="Google Shape;305;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Goals</a:t>
            </a:r>
            <a:endParaRPr dirty="0"/>
          </a:p>
        </p:txBody>
      </p:sp>
      <p:sp>
        <p:nvSpPr>
          <p:cNvPr id="110" name="Google Shape;110;p2"/>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dirty="0"/>
              <a:t>Participants will:</a:t>
            </a:r>
            <a:endParaRPr dirty="0"/>
          </a:p>
          <a:p>
            <a:pPr marL="342900" lvl="0" indent="-342900" algn="l" rtl="0">
              <a:spcBef>
                <a:spcPts val="640"/>
              </a:spcBef>
              <a:spcAft>
                <a:spcPts val="0"/>
              </a:spcAft>
              <a:buClr>
                <a:schemeClr val="dk1"/>
              </a:buClr>
              <a:buSzPts val="3200"/>
              <a:buFont typeface="Arial"/>
              <a:buChar char="•"/>
            </a:pPr>
            <a:r>
              <a:rPr lang="en-US" sz="3200" dirty="0"/>
              <a:t>Become familiar with a variety of specific tools that can be used in PCP.</a:t>
            </a:r>
            <a:endParaRPr dirty="0"/>
          </a:p>
          <a:p>
            <a:pPr marL="342900" lvl="0" indent="-342900" algn="l" rtl="0">
              <a:spcBef>
                <a:spcPts val="1240"/>
              </a:spcBef>
              <a:spcAft>
                <a:spcPts val="0"/>
              </a:spcAft>
              <a:buClr>
                <a:schemeClr val="dk1"/>
              </a:buClr>
              <a:buSzPts val="3200"/>
              <a:buFont typeface="Arial"/>
              <a:buChar char="•"/>
            </a:pPr>
            <a:r>
              <a:rPr lang="en-US" sz="3200" dirty="0"/>
              <a:t>Discuss how to use information gathered through tools to develop meaningful goals.</a:t>
            </a:r>
            <a:endParaRPr dirty="0"/>
          </a:p>
          <a:p>
            <a:pPr marL="342900" lvl="0" indent="-342900" algn="l" rtl="0">
              <a:spcBef>
                <a:spcPts val="1240"/>
              </a:spcBef>
              <a:spcAft>
                <a:spcPts val="0"/>
              </a:spcAft>
              <a:buClr>
                <a:schemeClr val="dk1"/>
              </a:buClr>
              <a:buSzPts val="3200"/>
              <a:buFont typeface="Arial"/>
              <a:buChar char="•"/>
            </a:pPr>
            <a:r>
              <a:rPr lang="en-US" sz="3200" dirty="0"/>
              <a:t>Learn how to develop an action plan.</a:t>
            </a:r>
            <a:endParaRPr dirty="0"/>
          </a:p>
        </p:txBody>
      </p:sp>
      <p:sp>
        <p:nvSpPr>
          <p:cNvPr id="111" name="Google Shape;111;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title"/>
          </p:nvPr>
        </p:nvSpPr>
        <p:spPr>
          <a:xfrm>
            <a:off x="0" y="980728"/>
            <a:ext cx="9144000" cy="8104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Positive Descriptions of the Focus Person</a:t>
            </a:r>
            <a:endParaRPr dirty="0"/>
          </a:p>
        </p:txBody>
      </p:sp>
      <p:sp>
        <p:nvSpPr>
          <p:cNvPr id="312" name="Google Shape;312;p20"/>
          <p:cNvSpPr txBox="1">
            <a:spLocks noGrp="1"/>
          </p:cNvSpPr>
          <p:nvPr>
            <p:ph type="body" idx="4294967295"/>
          </p:nvPr>
        </p:nvSpPr>
        <p:spPr>
          <a:xfrm>
            <a:off x="543803" y="1778632"/>
            <a:ext cx="4040188" cy="6397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en-US" b="1" dirty="0"/>
              <a:t>Mary</a:t>
            </a:r>
            <a:endParaRPr dirty="0"/>
          </a:p>
        </p:txBody>
      </p:sp>
      <p:sp>
        <p:nvSpPr>
          <p:cNvPr id="313" name="Google Shape;313;p20"/>
          <p:cNvSpPr txBox="1">
            <a:spLocks noGrp="1"/>
          </p:cNvSpPr>
          <p:nvPr>
            <p:ph type="body" idx="1"/>
          </p:nvPr>
        </p:nvSpPr>
        <p:spPr>
          <a:xfrm>
            <a:off x="457200" y="2401735"/>
            <a:ext cx="4038600" cy="38496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Foodie</a:t>
            </a:r>
            <a:endParaRPr dirty="0"/>
          </a:p>
          <a:p>
            <a:pPr marL="342900" lvl="0" indent="-342900" algn="l" rtl="0">
              <a:spcBef>
                <a:spcPts val="1160"/>
              </a:spcBef>
              <a:spcAft>
                <a:spcPts val="0"/>
              </a:spcAft>
              <a:buClr>
                <a:schemeClr val="dk1"/>
              </a:buClr>
              <a:buSzPts val="2800"/>
              <a:buChar char="•"/>
            </a:pPr>
            <a:r>
              <a:rPr lang="en-US" dirty="0"/>
              <a:t>Good at chemistry and physics</a:t>
            </a:r>
            <a:endParaRPr dirty="0"/>
          </a:p>
          <a:p>
            <a:pPr marL="342900" lvl="0" indent="-342900" algn="l" rtl="0">
              <a:spcBef>
                <a:spcPts val="1160"/>
              </a:spcBef>
              <a:spcAft>
                <a:spcPts val="0"/>
              </a:spcAft>
              <a:buClr>
                <a:schemeClr val="dk1"/>
              </a:buClr>
              <a:buSzPts val="2800"/>
              <a:buChar char="•"/>
            </a:pPr>
            <a:r>
              <a:rPr lang="en-US" dirty="0"/>
              <a:t>Good at math</a:t>
            </a:r>
            <a:endParaRPr dirty="0"/>
          </a:p>
          <a:p>
            <a:pPr marL="342900" lvl="0" indent="-342900" algn="l" rtl="0">
              <a:spcBef>
                <a:spcPts val="1160"/>
              </a:spcBef>
              <a:spcAft>
                <a:spcPts val="0"/>
              </a:spcAft>
              <a:buClr>
                <a:schemeClr val="dk1"/>
              </a:buClr>
              <a:buSzPts val="2800"/>
              <a:buChar char="•"/>
            </a:pPr>
            <a:r>
              <a:rPr lang="en-US" dirty="0"/>
              <a:t>Detail oriented</a:t>
            </a:r>
            <a:endParaRPr dirty="0"/>
          </a:p>
          <a:p>
            <a:pPr marL="342900" lvl="0" indent="-342900" algn="l" rtl="0">
              <a:spcBef>
                <a:spcPts val="1160"/>
              </a:spcBef>
              <a:spcAft>
                <a:spcPts val="0"/>
              </a:spcAft>
              <a:buClr>
                <a:schemeClr val="dk1"/>
              </a:buClr>
              <a:buSzPts val="2800"/>
              <a:buChar char="•"/>
            </a:pPr>
            <a:r>
              <a:rPr lang="en-US" dirty="0"/>
              <a:t>Remembers things that others show her</a:t>
            </a:r>
            <a:endParaRPr dirty="0"/>
          </a:p>
        </p:txBody>
      </p:sp>
      <p:sp>
        <p:nvSpPr>
          <p:cNvPr id="314" name="Google Shape;314;p20"/>
          <p:cNvSpPr txBox="1">
            <a:spLocks noGrp="1"/>
          </p:cNvSpPr>
          <p:nvPr>
            <p:ph type="body" idx="4294967295"/>
          </p:nvPr>
        </p:nvSpPr>
        <p:spPr>
          <a:xfrm>
            <a:off x="4776618" y="1782829"/>
            <a:ext cx="4041775" cy="6397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en-US" b="1" dirty="0"/>
              <a:t> Gene</a:t>
            </a:r>
            <a:endParaRPr dirty="0"/>
          </a:p>
        </p:txBody>
      </p:sp>
      <p:sp>
        <p:nvSpPr>
          <p:cNvPr id="315" name="Google Shape;315;p20"/>
          <p:cNvSpPr txBox="1">
            <a:spLocks noGrp="1"/>
          </p:cNvSpPr>
          <p:nvPr>
            <p:ph type="body" idx="2"/>
          </p:nvPr>
        </p:nvSpPr>
        <p:spPr>
          <a:xfrm>
            <a:off x="4648200" y="2401735"/>
            <a:ext cx="4038600" cy="38496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Loves McDonalds</a:t>
            </a:r>
            <a:endParaRPr dirty="0"/>
          </a:p>
          <a:p>
            <a:pPr marL="342900" lvl="0" indent="-342900" algn="l" rtl="0">
              <a:spcBef>
                <a:spcPts val="560"/>
              </a:spcBef>
              <a:spcAft>
                <a:spcPts val="0"/>
              </a:spcAft>
              <a:buClr>
                <a:schemeClr val="dk1"/>
              </a:buClr>
              <a:buSzPts val="2800"/>
              <a:buChar char="•"/>
            </a:pPr>
            <a:r>
              <a:rPr lang="en-US" dirty="0"/>
              <a:t>Big picture person</a:t>
            </a:r>
            <a:endParaRPr dirty="0"/>
          </a:p>
          <a:p>
            <a:pPr marL="342900" lvl="0" indent="-342900" algn="l" rtl="0">
              <a:spcBef>
                <a:spcPts val="560"/>
              </a:spcBef>
              <a:spcAft>
                <a:spcPts val="0"/>
              </a:spcAft>
              <a:buClr>
                <a:schemeClr val="dk1"/>
              </a:buClr>
              <a:buSzPts val="2800"/>
              <a:buChar char="•"/>
            </a:pPr>
            <a:r>
              <a:rPr lang="en-US" dirty="0"/>
              <a:t>Good friend</a:t>
            </a:r>
            <a:endParaRPr dirty="0"/>
          </a:p>
          <a:p>
            <a:pPr marL="342900" lvl="0" indent="-342900" algn="l" rtl="0">
              <a:spcBef>
                <a:spcPts val="560"/>
              </a:spcBef>
              <a:spcAft>
                <a:spcPts val="0"/>
              </a:spcAft>
              <a:buClr>
                <a:schemeClr val="dk1"/>
              </a:buClr>
              <a:buSzPts val="2800"/>
              <a:buChar char="•"/>
            </a:pPr>
            <a:r>
              <a:rPr lang="en-US" dirty="0"/>
              <a:t>Hard worker</a:t>
            </a:r>
            <a:endParaRPr dirty="0"/>
          </a:p>
          <a:p>
            <a:pPr marL="342900" lvl="0" indent="-342900" algn="l" rtl="0">
              <a:spcBef>
                <a:spcPts val="560"/>
              </a:spcBef>
              <a:spcAft>
                <a:spcPts val="0"/>
              </a:spcAft>
              <a:buClr>
                <a:schemeClr val="dk1"/>
              </a:buClr>
              <a:buSzPts val="2800"/>
              <a:buChar char="•"/>
            </a:pPr>
            <a:r>
              <a:rPr lang="en-US" dirty="0"/>
              <a:t>Loves music but very particular</a:t>
            </a:r>
            <a:endParaRPr dirty="0"/>
          </a:p>
          <a:p>
            <a:pPr marL="342900" lvl="0" indent="-342900" algn="l" rtl="0">
              <a:spcBef>
                <a:spcPts val="560"/>
              </a:spcBef>
              <a:spcAft>
                <a:spcPts val="0"/>
              </a:spcAft>
              <a:buClr>
                <a:schemeClr val="dk1"/>
              </a:buClr>
              <a:buSzPts val="2800"/>
              <a:buChar char="•"/>
            </a:pPr>
            <a:r>
              <a:rPr lang="en-US" dirty="0"/>
              <a:t>Remembers things that others say to her</a:t>
            </a:r>
            <a:endParaRPr dirty="0"/>
          </a:p>
        </p:txBody>
      </p:sp>
      <p:sp>
        <p:nvSpPr>
          <p:cNvPr id="316" name="Google Shape;316;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Quick Introduction [2 minutes]</a:t>
            </a:r>
            <a:endParaRPr dirty="0"/>
          </a:p>
        </p:txBody>
      </p:sp>
      <p:sp>
        <p:nvSpPr>
          <p:cNvPr id="323" name="Google Shape;323;p21"/>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Together with other family members or members of your team identify at least 10 </a:t>
            </a:r>
            <a:r>
              <a:rPr lang="en-US" b="1" dirty="0"/>
              <a:t>positive</a:t>
            </a:r>
            <a:r>
              <a:rPr lang="en-US" dirty="0"/>
              <a:t> things you would say about your family member with a disability – things you would say if bragging about them. </a:t>
            </a:r>
            <a:endParaRPr dirty="0"/>
          </a:p>
          <a:p>
            <a:pPr marL="342900" lvl="0" indent="-342900" algn="l" rtl="0">
              <a:spcBef>
                <a:spcPts val="560"/>
              </a:spcBef>
              <a:spcAft>
                <a:spcPts val="0"/>
              </a:spcAft>
              <a:buClr>
                <a:schemeClr val="dk1"/>
              </a:buClr>
              <a:buSzPts val="2800"/>
              <a:buChar char="•"/>
            </a:pPr>
            <a:r>
              <a:rPr lang="en-US" dirty="0"/>
              <a:t>Use this information to develop an introduction you can use when introducing your family member to a stranger – what you would say to a person if you only had a short time to describe your family member.</a:t>
            </a:r>
            <a:endParaRPr dirty="0"/>
          </a:p>
        </p:txBody>
      </p:sp>
      <p:sp>
        <p:nvSpPr>
          <p:cNvPr id="324" name="Google Shape;324;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Quick Introduction [2 minutes] (2)</a:t>
            </a:r>
            <a:endParaRPr dirty="0"/>
          </a:p>
        </p:txBody>
      </p:sp>
      <p:sp>
        <p:nvSpPr>
          <p:cNvPr id="331" name="Google Shape;331;p22"/>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When finished pair up with another team.  One person from each team should explain to members of the other team who their family member is.</a:t>
            </a:r>
            <a:endParaRPr dirty="0"/>
          </a:p>
          <a:p>
            <a:pPr marL="342900" lvl="0" indent="-342900" algn="l" rtl="0">
              <a:spcBef>
                <a:spcPts val="560"/>
              </a:spcBef>
              <a:spcAft>
                <a:spcPts val="0"/>
              </a:spcAft>
              <a:buClr>
                <a:schemeClr val="dk1"/>
              </a:buClr>
              <a:buSzPts val="2800"/>
              <a:buChar char="•"/>
            </a:pPr>
            <a:r>
              <a:rPr lang="en-US" dirty="0"/>
              <a:t>In a large group, discuss how the process went.</a:t>
            </a:r>
            <a:endParaRPr dirty="0"/>
          </a:p>
        </p:txBody>
      </p:sp>
      <p:sp>
        <p:nvSpPr>
          <p:cNvPr id="332" name="Google Shape;332;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Perfect Week</a:t>
            </a:r>
            <a:endParaRPr dirty="0"/>
          </a:p>
        </p:txBody>
      </p:sp>
      <p:sp>
        <p:nvSpPr>
          <p:cNvPr id="339" name="Google Shape;339;p23"/>
          <p:cNvSpPr txBox="1">
            <a:spLocks noGrp="1"/>
          </p:cNvSpPr>
          <p:nvPr>
            <p:ph type="body" idx="1"/>
          </p:nvPr>
        </p:nvSpPr>
        <p:spPr>
          <a:xfrm>
            <a:off x="442911" y="1845733"/>
            <a:ext cx="8243888" cy="42804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u="sng" dirty="0">
                <a:solidFill>
                  <a:schemeClr val="hlink"/>
                </a:solidFill>
                <a:hlinkClick r:id="rId3"/>
              </a:rPr>
              <a:t>Perfect Week</a:t>
            </a:r>
            <a:r>
              <a:rPr lang="en-US" dirty="0"/>
              <a:t>: http://helensandersonassociates.co.uk/person-centred-practice/person-centred-thinking-tools/perfect-week/</a:t>
            </a:r>
            <a:endParaRPr dirty="0"/>
          </a:p>
          <a:p>
            <a:pPr marL="0" lvl="0" indent="0" algn="l" rtl="0">
              <a:spcBef>
                <a:spcPts val="2360"/>
              </a:spcBef>
              <a:spcAft>
                <a:spcPts val="0"/>
              </a:spcAft>
              <a:buClr>
                <a:schemeClr val="dk1"/>
              </a:buClr>
              <a:buSzPts val="2800"/>
              <a:buNone/>
            </a:pPr>
            <a:r>
              <a:rPr lang="en-US" dirty="0"/>
              <a:t>What are some of the things that you would include in a perfect week for your family member?</a:t>
            </a:r>
            <a:endParaRPr dirty="0"/>
          </a:p>
          <a:p>
            <a:pPr marL="0" lvl="0" indent="0" algn="l" rtl="0">
              <a:spcBef>
                <a:spcPts val="2360"/>
              </a:spcBef>
              <a:spcAft>
                <a:spcPts val="0"/>
              </a:spcAft>
              <a:buClr>
                <a:schemeClr val="dk1"/>
              </a:buClr>
              <a:buSzPts val="2800"/>
              <a:buNone/>
            </a:pPr>
            <a:r>
              <a:rPr lang="en-US" dirty="0"/>
              <a:t>Based on the current plan, how does your family member’s average week look?</a:t>
            </a:r>
            <a:endParaRPr dirty="0"/>
          </a:p>
        </p:txBody>
      </p:sp>
      <p:sp>
        <p:nvSpPr>
          <p:cNvPr id="340" name="Google Shape;340;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 Doesn’t Work Chart</a:t>
            </a:r>
            <a:endParaRPr dirty="0"/>
          </a:p>
        </p:txBody>
      </p:sp>
      <p:sp>
        <p:nvSpPr>
          <p:cNvPr id="347" name="Google Shape;347;p24"/>
          <p:cNvSpPr txBox="1">
            <a:spLocks noGrp="1"/>
          </p:cNvSpPr>
          <p:nvPr>
            <p:ph type="body" idx="1"/>
          </p:nvPr>
        </p:nvSpPr>
        <p:spPr>
          <a:xfrm>
            <a:off x="467544" y="1988840"/>
            <a:ext cx="8229600" cy="431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The What Works – Doesn’t Work chart is used to </a:t>
            </a:r>
            <a:r>
              <a:rPr lang="en-US" b="1" dirty="0"/>
              <a:t>identify</a:t>
            </a:r>
            <a:r>
              <a:rPr lang="en-US" dirty="0"/>
              <a:t> and define the specifics that aid individuals in feeling good, relaxed and at their best (what works) as opposed to feeling scared, frustrated or angry (what doesn’t work). </a:t>
            </a:r>
            <a:endParaRPr dirty="0"/>
          </a:p>
          <a:p>
            <a:pPr marL="0" lvl="0" indent="0" algn="l" rtl="0">
              <a:spcBef>
                <a:spcPts val="560"/>
              </a:spcBef>
              <a:spcAft>
                <a:spcPts val="0"/>
              </a:spcAft>
              <a:buClr>
                <a:schemeClr val="dk1"/>
              </a:buClr>
              <a:buSzPts val="2800"/>
              <a:buNone/>
            </a:pPr>
            <a:endParaRPr dirty="0"/>
          </a:p>
          <a:p>
            <a:pPr marL="0" lvl="0" indent="0" algn="l" rtl="0">
              <a:spcBef>
                <a:spcPts val="560"/>
              </a:spcBef>
              <a:spcAft>
                <a:spcPts val="0"/>
              </a:spcAft>
              <a:buClr>
                <a:schemeClr val="dk1"/>
              </a:buClr>
              <a:buSzPts val="2800"/>
              <a:buNone/>
            </a:pPr>
            <a:r>
              <a:rPr lang="en-US" dirty="0"/>
              <a:t>The chart is a simple, yet powerful tool for creating environments and planning supports that contribute to people being be successful.</a:t>
            </a:r>
            <a:endParaRPr dirty="0"/>
          </a:p>
        </p:txBody>
      </p:sp>
      <p:sp>
        <p:nvSpPr>
          <p:cNvPr id="348" name="Google Shape;348;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 Doesn’t Work</a:t>
            </a:r>
            <a:endParaRPr dirty="0"/>
          </a:p>
        </p:txBody>
      </p:sp>
      <p:sp>
        <p:nvSpPr>
          <p:cNvPr id="355" name="Google Shape;355;p25"/>
          <p:cNvSpPr txBox="1">
            <a:spLocks noGrp="1"/>
          </p:cNvSpPr>
          <p:nvPr>
            <p:ph type="body" idx="1"/>
          </p:nvPr>
        </p:nvSpPr>
        <p:spPr>
          <a:xfrm>
            <a:off x="457200" y="1637110"/>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dirty="0"/>
              <a:t>What Works</a:t>
            </a:r>
            <a:endParaRPr dirty="0"/>
          </a:p>
        </p:txBody>
      </p:sp>
      <p:sp>
        <p:nvSpPr>
          <p:cNvPr id="356" name="Google Shape;356;p25"/>
          <p:cNvSpPr txBox="1">
            <a:spLocks noGrp="1"/>
          </p:cNvSpPr>
          <p:nvPr>
            <p:ph type="body" idx="2"/>
          </p:nvPr>
        </p:nvSpPr>
        <p:spPr>
          <a:xfrm>
            <a:off x="457200" y="2420888"/>
            <a:ext cx="4040188"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dirty="0"/>
              <a:t>Room to move around</a:t>
            </a:r>
            <a:endParaRPr dirty="0"/>
          </a:p>
          <a:p>
            <a:pPr marL="342900" lvl="0" indent="-342900" algn="l" rtl="0">
              <a:spcBef>
                <a:spcPts val="1080"/>
              </a:spcBef>
              <a:spcAft>
                <a:spcPts val="0"/>
              </a:spcAft>
              <a:buClr>
                <a:schemeClr val="dk1"/>
              </a:buClr>
              <a:buSzPts val="2400"/>
              <a:buChar char="•"/>
            </a:pPr>
            <a:r>
              <a:rPr lang="en-US" dirty="0"/>
              <a:t>Classical music</a:t>
            </a:r>
            <a:endParaRPr dirty="0"/>
          </a:p>
          <a:p>
            <a:pPr marL="342900" lvl="0" indent="-342900" algn="l" rtl="0">
              <a:spcBef>
                <a:spcPts val="1080"/>
              </a:spcBef>
              <a:spcAft>
                <a:spcPts val="0"/>
              </a:spcAft>
              <a:buClr>
                <a:schemeClr val="dk1"/>
              </a:buClr>
              <a:buSzPts val="2400"/>
              <a:buChar char="•"/>
            </a:pPr>
            <a:r>
              <a:rPr lang="en-US" dirty="0"/>
              <a:t>Clothes without labels and no turtlenecks</a:t>
            </a:r>
            <a:endParaRPr dirty="0"/>
          </a:p>
          <a:p>
            <a:pPr marL="342900" lvl="0" indent="-342900" algn="l" rtl="0">
              <a:spcBef>
                <a:spcPts val="1080"/>
              </a:spcBef>
              <a:spcAft>
                <a:spcPts val="0"/>
              </a:spcAft>
              <a:buClr>
                <a:schemeClr val="dk1"/>
              </a:buClr>
              <a:buSzPts val="2400"/>
              <a:buChar char="•"/>
            </a:pPr>
            <a:r>
              <a:rPr lang="en-US" dirty="0"/>
              <a:t>Quiet area for me to chill out in – beanbag chair</a:t>
            </a:r>
            <a:endParaRPr dirty="0"/>
          </a:p>
          <a:p>
            <a:pPr marL="342900" lvl="0" indent="-342900" algn="l" rtl="0">
              <a:spcBef>
                <a:spcPts val="1080"/>
              </a:spcBef>
              <a:spcAft>
                <a:spcPts val="0"/>
              </a:spcAft>
              <a:buClr>
                <a:schemeClr val="dk1"/>
              </a:buClr>
              <a:buSzPts val="2400"/>
              <a:buChar char="•"/>
            </a:pPr>
            <a:r>
              <a:rPr lang="en-US" dirty="0"/>
              <a:t>Time to transition to new activity or environment, “10 minute warning”</a:t>
            </a:r>
            <a:endParaRPr dirty="0"/>
          </a:p>
        </p:txBody>
      </p:sp>
      <p:sp>
        <p:nvSpPr>
          <p:cNvPr id="357" name="Google Shape;357;p25"/>
          <p:cNvSpPr txBox="1">
            <a:spLocks noGrp="1"/>
          </p:cNvSpPr>
          <p:nvPr>
            <p:ph type="body" idx="3"/>
          </p:nvPr>
        </p:nvSpPr>
        <p:spPr>
          <a:xfrm>
            <a:off x="4645025" y="1637110"/>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dirty="0"/>
              <a:t>Doesn’t Work</a:t>
            </a:r>
            <a:endParaRPr dirty="0"/>
          </a:p>
        </p:txBody>
      </p:sp>
      <p:sp>
        <p:nvSpPr>
          <p:cNvPr id="358" name="Google Shape;358;p25"/>
          <p:cNvSpPr txBox="1">
            <a:spLocks noGrp="1"/>
          </p:cNvSpPr>
          <p:nvPr>
            <p:ph type="body" idx="4"/>
          </p:nvPr>
        </p:nvSpPr>
        <p:spPr>
          <a:xfrm>
            <a:off x="4645025" y="2399692"/>
            <a:ext cx="4286033"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dirty="0"/>
              <a:t>Confined and cramped spaces</a:t>
            </a:r>
            <a:endParaRPr dirty="0"/>
          </a:p>
          <a:p>
            <a:pPr marL="342900" lvl="0" indent="-342900" algn="l" rtl="0">
              <a:spcBef>
                <a:spcPts val="0"/>
              </a:spcBef>
              <a:spcAft>
                <a:spcPts val="0"/>
              </a:spcAft>
              <a:buClr>
                <a:schemeClr val="dk1"/>
              </a:buClr>
              <a:buSzPts val="2400"/>
              <a:buChar char="•"/>
            </a:pPr>
            <a:r>
              <a:rPr lang="en-US" dirty="0"/>
              <a:t>Classic rock or elevator music</a:t>
            </a:r>
            <a:endParaRPr dirty="0"/>
          </a:p>
          <a:p>
            <a:pPr marL="342900" lvl="0" indent="-342900" algn="l" rtl="0">
              <a:spcBef>
                <a:spcPts val="0"/>
              </a:spcBef>
              <a:spcAft>
                <a:spcPts val="0"/>
              </a:spcAft>
              <a:buClr>
                <a:schemeClr val="dk1"/>
              </a:buClr>
              <a:buSzPts val="2400"/>
              <a:buChar char="•"/>
            </a:pPr>
            <a:r>
              <a:rPr lang="en-US" dirty="0"/>
              <a:t>Labels, itchy material, turtlenecks</a:t>
            </a:r>
            <a:endParaRPr dirty="0"/>
          </a:p>
          <a:p>
            <a:pPr marL="342900" lvl="0" indent="-342900" algn="l" rtl="0">
              <a:spcBef>
                <a:spcPts val="0"/>
              </a:spcBef>
              <a:spcAft>
                <a:spcPts val="0"/>
              </a:spcAft>
              <a:buClr>
                <a:schemeClr val="dk1"/>
              </a:buClr>
              <a:buSzPts val="2400"/>
              <a:buChar char="•"/>
            </a:pPr>
            <a:r>
              <a:rPr lang="en-US" dirty="0"/>
              <a:t>Large study hall rooms with too many people – uncomfortable metal chairs</a:t>
            </a:r>
            <a:endParaRPr dirty="0"/>
          </a:p>
          <a:p>
            <a:pPr marL="342900" lvl="0" indent="-342900" algn="l" rtl="0">
              <a:spcBef>
                <a:spcPts val="0"/>
              </a:spcBef>
              <a:spcAft>
                <a:spcPts val="0"/>
              </a:spcAft>
              <a:buClr>
                <a:schemeClr val="dk1"/>
              </a:buClr>
              <a:buSzPts val="2400"/>
              <a:buChar char="•"/>
            </a:pPr>
            <a:r>
              <a:rPr lang="en-US" dirty="0"/>
              <a:t>No transition time, makes me upset!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 Doesn’t Work (2)</a:t>
            </a:r>
            <a:endParaRPr dirty="0"/>
          </a:p>
        </p:txBody>
      </p:sp>
      <p:sp>
        <p:nvSpPr>
          <p:cNvPr id="365" name="Google Shape;365;p26"/>
          <p:cNvSpPr txBox="1">
            <a:spLocks noGrp="1"/>
          </p:cNvSpPr>
          <p:nvPr>
            <p:ph type="body" idx="1"/>
          </p:nvPr>
        </p:nvSpPr>
        <p:spPr>
          <a:xfrm>
            <a:off x="457200" y="1637110"/>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800"/>
              <a:buNone/>
            </a:pPr>
            <a:r>
              <a:rPr lang="en-US" sz="2800" dirty="0"/>
              <a:t>What Works</a:t>
            </a:r>
            <a:endParaRPr dirty="0"/>
          </a:p>
        </p:txBody>
      </p:sp>
      <p:sp>
        <p:nvSpPr>
          <p:cNvPr id="366" name="Google Shape;366;p26"/>
          <p:cNvSpPr txBox="1">
            <a:spLocks noGrp="1"/>
          </p:cNvSpPr>
          <p:nvPr>
            <p:ph type="body" idx="2"/>
          </p:nvPr>
        </p:nvSpPr>
        <p:spPr>
          <a:xfrm>
            <a:off x="457200" y="2420888"/>
            <a:ext cx="4040188"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Small classes</a:t>
            </a:r>
            <a:endParaRPr dirty="0"/>
          </a:p>
          <a:p>
            <a:pPr marL="342900" lvl="0" indent="-342900" algn="l" rtl="0">
              <a:spcBef>
                <a:spcPts val="560"/>
              </a:spcBef>
              <a:spcAft>
                <a:spcPts val="0"/>
              </a:spcAft>
              <a:buClr>
                <a:schemeClr val="dk1"/>
              </a:buClr>
              <a:buSzPts val="2800"/>
              <a:buChar char="•"/>
            </a:pPr>
            <a:r>
              <a:rPr lang="en-US" sz="2800" dirty="0"/>
              <a:t>Clear expectations in writing</a:t>
            </a:r>
            <a:endParaRPr dirty="0"/>
          </a:p>
          <a:p>
            <a:pPr marL="342900" lvl="0" indent="-342900" algn="l" rtl="0">
              <a:spcBef>
                <a:spcPts val="560"/>
              </a:spcBef>
              <a:spcAft>
                <a:spcPts val="0"/>
              </a:spcAft>
              <a:buClr>
                <a:schemeClr val="dk1"/>
              </a:buClr>
              <a:buSzPts val="2800"/>
              <a:buChar char="•"/>
            </a:pPr>
            <a:r>
              <a:rPr lang="en-US" sz="2800" dirty="0"/>
              <a:t>Extra time for tests</a:t>
            </a:r>
            <a:endParaRPr dirty="0"/>
          </a:p>
          <a:p>
            <a:pPr marL="342900" lvl="0" indent="-342900" algn="l" rtl="0">
              <a:spcBef>
                <a:spcPts val="560"/>
              </a:spcBef>
              <a:spcAft>
                <a:spcPts val="0"/>
              </a:spcAft>
              <a:buClr>
                <a:schemeClr val="dk1"/>
              </a:buClr>
              <a:buSzPts val="2800"/>
              <a:buChar char="•"/>
            </a:pPr>
            <a:r>
              <a:rPr lang="en-US" sz="2800" dirty="0"/>
              <a:t>Structure</a:t>
            </a:r>
            <a:endParaRPr dirty="0"/>
          </a:p>
          <a:p>
            <a:pPr marL="342900" lvl="0" indent="-342900" algn="l" rtl="0">
              <a:spcBef>
                <a:spcPts val="560"/>
              </a:spcBef>
              <a:spcAft>
                <a:spcPts val="0"/>
              </a:spcAft>
              <a:buClr>
                <a:schemeClr val="dk1"/>
              </a:buClr>
              <a:buSzPts val="2800"/>
              <a:buChar char="•"/>
            </a:pPr>
            <a:r>
              <a:rPr lang="en-US" sz="2800" dirty="0"/>
              <a:t>Using keyboard to write</a:t>
            </a:r>
            <a:endParaRPr dirty="0"/>
          </a:p>
          <a:p>
            <a:pPr marL="342900" lvl="0" indent="-190500" algn="l" rtl="0">
              <a:spcBef>
                <a:spcPts val="480"/>
              </a:spcBef>
              <a:spcAft>
                <a:spcPts val="0"/>
              </a:spcAft>
              <a:buClr>
                <a:schemeClr val="dk1"/>
              </a:buClr>
              <a:buSzPts val="2400"/>
              <a:buNone/>
            </a:pPr>
            <a:endParaRPr dirty="0"/>
          </a:p>
        </p:txBody>
      </p:sp>
      <p:sp>
        <p:nvSpPr>
          <p:cNvPr id="367" name="Google Shape;367;p26"/>
          <p:cNvSpPr txBox="1">
            <a:spLocks noGrp="1"/>
          </p:cNvSpPr>
          <p:nvPr>
            <p:ph type="body" idx="3"/>
          </p:nvPr>
        </p:nvSpPr>
        <p:spPr>
          <a:xfrm>
            <a:off x="4645025" y="1637110"/>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800"/>
              <a:buNone/>
            </a:pPr>
            <a:r>
              <a:rPr lang="en-US" sz="2800" dirty="0"/>
              <a:t>Doesn’t Work</a:t>
            </a:r>
            <a:endParaRPr dirty="0"/>
          </a:p>
        </p:txBody>
      </p:sp>
      <p:sp>
        <p:nvSpPr>
          <p:cNvPr id="368" name="Google Shape;368;p26"/>
          <p:cNvSpPr txBox="1">
            <a:spLocks noGrp="1"/>
          </p:cNvSpPr>
          <p:nvPr>
            <p:ph type="body" idx="4"/>
          </p:nvPr>
        </p:nvSpPr>
        <p:spPr>
          <a:xfrm>
            <a:off x="4645025" y="2399692"/>
            <a:ext cx="4041775"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Too much noise</a:t>
            </a:r>
            <a:endParaRPr dirty="0"/>
          </a:p>
          <a:p>
            <a:pPr marL="342900" lvl="0" indent="-342900" algn="l" rtl="0">
              <a:spcBef>
                <a:spcPts val="1160"/>
              </a:spcBef>
              <a:spcAft>
                <a:spcPts val="0"/>
              </a:spcAft>
              <a:buClr>
                <a:schemeClr val="dk1"/>
              </a:buClr>
              <a:buSzPts val="2800"/>
              <a:buChar char="•"/>
            </a:pPr>
            <a:r>
              <a:rPr lang="en-US" sz="2800" dirty="0"/>
              <a:t>Crying babies</a:t>
            </a:r>
            <a:endParaRPr dirty="0"/>
          </a:p>
          <a:p>
            <a:pPr marL="342900" lvl="0" indent="-342900" algn="l" rtl="0">
              <a:spcBef>
                <a:spcPts val="1160"/>
              </a:spcBef>
              <a:spcAft>
                <a:spcPts val="0"/>
              </a:spcAft>
              <a:buClr>
                <a:schemeClr val="dk1"/>
              </a:buClr>
              <a:buSzPts val="2800"/>
              <a:buChar char="•"/>
            </a:pPr>
            <a:r>
              <a:rPr lang="en-US" sz="2800" dirty="0"/>
              <a:t>Fire alarms</a:t>
            </a:r>
            <a:endParaRPr dirty="0"/>
          </a:p>
          <a:p>
            <a:pPr marL="342900" lvl="0" indent="-342900" algn="l" rtl="0">
              <a:spcBef>
                <a:spcPts val="1160"/>
              </a:spcBef>
              <a:spcAft>
                <a:spcPts val="0"/>
              </a:spcAft>
              <a:buClr>
                <a:schemeClr val="dk1"/>
              </a:buClr>
              <a:buSzPts val="2800"/>
              <a:buChar char="•"/>
            </a:pPr>
            <a:r>
              <a:rPr lang="en-US" sz="2800" dirty="0"/>
              <a:t>Unclear directions.</a:t>
            </a:r>
            <a:endParaRPr dirty="0"/>
          </a:p>
          <a:p>
            <a:pPr marL="342900" lvl="0" indent="-342900" algn="l" rtl="0">
              <a:spcBef>
                <a:spcPts val="1160"/>
              </a:spcBef>
              <a:spcAft>
                <a:spcPts val="0"/>
              </a:spcAft>
              <a:buClr>
                <a:schemeClr val="dk1"/>
              </a:buClr>
              <a:buSzPts val="2800"/>
              <a:buChar char="•"/>
            </a:pPr>
            <a:r>
              <a:rPr lang="en-US" sz="2800" dirty="0"/>
              <a:t>Small group activities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 Doesn’t Work (Blank)</a:t>
            </a:r>
            <a:endParaRPr dirty="0"/>
          </a:p>
        </p:txBody>
      </p:sp>
      <p:sp>
        <p:nvSpPr>
          <p:cNvPr id="375" name="Google Shape;375;p27"/>
          <p:cNvSpPr txBox="1">
            <a:spLocks noGrp="1"/>
          </p:cNvSpPr>
          <p:nvPr>
            <p:ph type="body" idx="1"/>
          </p:nvPr>
        </p:nvSpPr>
        <p:spPr>
          <a:xfrm>
            <a:off x="457200" y="1637110"/>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dirty="0"/>
              <a:t>What Works</a:t>
            </a:r>
            <a:endParaRPr dirty="0"/>
          </a:p>
        </p:txBody>
      </p:sp>
      <p:sp>
        <p:nvSpPr>
          <p:cNvPr id="376" name="Google Shape;376;p27"/>
          <p:cNvSpPr txBox="1">
            <a:spLocks noGrp="1"/>
          </p:cNvSpPr>
          <p:nvPr>
            <p:ph type="body" idx="3"/>
          </p:nvPr>
        </p:nvSpPr>
        <p:spPr>
          <a:xfrm>
            <a:off x="4645025" y="1637110"/>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dirty="0"/>
              <a:t>Doesn’t Work</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Support Needs/Challenges</a:t>
            </a:r>
            <a:endParaRPr dirty="0"/>
          </a:p>
        </p:txBody>
      </p:sp>
      <p:sp>
        <p:nvSpPr>
          <p:cNvPr id="383" name="Google Shape;383;p28"/>
          <p:cNvSpPr txBox="1">
            <a:spLocks noGrp="1"/>
          </p:cNvSpPr>
          <p:nvPr>
            <p:ph type="body" idx="1"/>
          </p:nvPr>
        </p:nvSpPr>
        <p:spPr>
          <a:xfrm>
            <a:off x="457200" y="1808163"/>
            <a:ext cx="8229600" cy="4807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r>
              <a:rPr lang="en-US" sz="2600" dirty="0"/>
              <a:t>PCP team members will be asked to share what the support needs and challenges of the focal person are from their perspective. </a:t>
            </a:r>
            <a:endParaRPr dirty="0"/>
          </a:p>
          <a:p>
            <a:pPr marL="742950" lvl="1" indent="-285750" algn="l" rtl="0">
              <a:spcBef>
                <a:spcPts val="600"/>
              </a:spcBef>
              <a:spcAft>
                <a:spcPts val="0"/>
              </a:spcAft>
              <a:buClr>
                <a:schemeClr val="dk1"/>
              </a:buClr>
              <a:buSzPts val="2600"/>
              <a:buChar char="–"/>
            </a:pPr>
            <a:r>
              <a:rPr lang="en-US" sz="2600" dirty="0"/>
              <a:t>What are the best ways to support the person?</a:t>
            </a:r>
            <a:endParaRPr dirty="0"/>
          </a:p>
          <a:p>
            <a:pPr marL="742950" lvl="1" indent="-285750" algn="l" rtl="0">
              <a:spcBef>
                <a:spcPts val="0"/>
              </a:spcBef>
              <a:spcAft>
                <a:spcPts val="0"/>
              </a:spcAft>
              <a:buClr>
                <a:schemeClr val="dk1"/>
              </a:buClr>
              <a:buSzPts val="2600"/>
              <a:buChar char="–"/>
            </a:pPr>
            <a:r>
              <a:rPr lang="en-US" sz="2600" dirty="0"/>
              <a:t>How does the individual like to be supported?</a:t>
            </a:r>
            <a:endParaRPr dirty="0"/>
          </a:p>
          <a:p>
            <a:pPr marL="742950" lvl="1" indent="-285750" algn="l" rtl="0">
              <a:spcBef>
                <a:spcPts val="0"/>
              </a:spcBef>
              <a:spcAft>
                <a:spcPts val="0"/>
              </a:spcAft>
              <a:buClr>
                <a:schemeClr val="dk1"/>
              </a:buClr>
              <a:buSzPts val="2600"/>
              <a:buChar char="–"/>
            </a:pPr>
            <a:r>
              <a:rPr lang="en-US" sz="2600" dirty="0"/>
              <a:t>When things going well, what is going on?</a:t>
            </a:r>
            <a:endParaRPr dirty="0"/>
          </a:p>
          <a:p>
            <a:pPr marL="0" lvl="0" indent="0" algn="l" rtl="0">
              <a:spcBef>
                <a:spcPts val="1720"/>
              </a:spcBef>
              <a:spcAft>
                <a:spcPts val="0"/>
              </a:spcAft>
              <a:buClr>
                <a:schemeClr val="dk1"/>
              </a:buClr>
              <a:buSzPts val="2600"/>
              <a:buNone/>
            </a:pPr>
            <a:r>
              <a:rPr lang="en-US" sz="2600" dirty="0"/>
              <a:t>Team members might describe a need for a certain kind of environment for success (quiet, low lighting) specific way of providing prompts, use of humor, etc. </a:t>
            </a:r>
            <a:endParaRPr dirty="0"/>
          </a:p>
        </p:txBody>
      </p:sp>
      <p:sp>
        <p:nvSpPr>
          <p:cNvPr id="384" name="Google Shape;384;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899592" y="980728"/>
            <a:ext cx="7754053" cy="4900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Dreams and Hopes</a:t>
            </a:r>
            <a:endParaRPr dirty="0"/>
          </a:p>
        </p:txBody>
      </p:sp>
      <p:sp>
        <p:nvSpPr>
          <p:cNvPr id="391" name="Google Shape;391;p29"/>
          <p:cNvSpPr txBox="1">
            <a:spLocks noGrp="1"/>
          </p:cNvSpPr>
          <p:nvPr>
            <p:ph type="body" idx="1"/>
          </p:nvPr>
        </p:nvSpPr>
        <p:spPr>
          <a:xfrm>
            <a:off x="381000" y="1600200"/>
            <a:ext cx="4114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To have a job where I can be around and work with horses.</a:t>
            </a:r>
            <a:endParaRPr dirty="0"/>
          </a:p>
          <a:p>
            <a:pPr marL="342900" lvl="0" indent="-342900" algn="l" rtl="0">
              <a:spcBef>
                <a:spcPts val="480"/>
              </a:spcBef>
              <a:spcAft>
                <a:spcPts val="0"/>
              </a:spcAft>
              <a:buClr>
                <a:schemeClr val="dk1"/>
              </a:buClr>
              <a:buSzPts val="2400"/>
              <a:buChar char="•"/>
            </a:pPr>
            <a:r>
              <a:rPr lang="en-US" sz="2400" dirty="0"/>
              <a:t>To always be able to communicate how I am feeling and what I want.</a:t>
            </a:r>
            <a:endParaRPr dirty="0"/>
          </a:p>
          <a:p>
            <a:pPr marL="342900" lvl="0" indent="-342900" algn="l" rtl="0">
              <a:spcBef>
                <a:spcPts val="480"/>
              </a:spcBef>
              <a:spcAft>
                <a:spcPts val="0"/>
              </a:spcAft>
              <a:buClr>
                <a:schemeClr val="dk1"/>
              </a:buClr>
              <a:buSzPts val="2400"/>
              <a:buChar char="•"/>
            </a:pPr>
            <a:r>
              <a:rPr lang="en-US" sz="2400" dirty="0"/>
              <a:t>To have close friends who will be there to support me.</a:t>
            </a:r>
            <a:endParaRPr dirty="0"/>
          </a:p>
          <a:p>
            <a:pPr marL="342900" lvl="0" indent="-342900" algn="l" rtl="0">
              <a:spcBef>
                <a:spcPts val="480"/>
              </a:spcBef>
              <a:spcAft>
                <a:spcPts val="0"/>
              </a:spcAft>
              <a:buClr>
                <a:schemeClr val="dk1"/>
              </a:buClr>
              <a:buSzPts val="2400"/>
              <a:buChar char="•"/>
            </a:pPr>
            <a:r>
              <a:rPr lang="en-US" sz="2400" dirty="0"/>
              <a:t>To live in a house with a pool.</a:t>
            </a:r>
            <a:endParaRPr dirty="0"/>
          </a:p>
        </p:txBody>
      </p:sp>
      <p:sp>
        <p:nvSpPr>
          <p:cNvPr id="392" name="Google Shape;392;p29"/>
          <p:cNvSpPr txBox="1">
            <a:spLocks noGrp="1"/>
          </p:cNvSpPr>
          <p:nvPr>
            <p:ph type="body" idx="2"/>
          </p:nvPr>
        </p:nvSpPr>
        <p:spPr>
          <a:xfrm>
            <a:off x="4495799" y="1600200"/>
            <a:ext cx="4433047"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To live close to my parents.</a:t>
            </a:r>
            <a:endParaRPr dirty="0"/>
          </a:p>
          <a:p>
            <a:pPr marL="342900" lvl="0" indent="-342900" algn="l" rtl="0">
              <a:spcBef>
                <a:spcPts val="480"/>
              </a:spcBef>
              <a:spcAft>
                <a:spcPts val="0"/>
              </a:spcAft>
              <a:buClr>
                <a:schemeClr val="dk1"/>
              </a:buClr>
              <a:buSzPts val="2400"/>
              <a:buChar char="•"/>
            </a:pPr>
            <a:r>
              <a:rPr lang="en-US" sz="2400" dirty="0"/>
              <a:t>To stay in touch with sisters. </a:t>
            </a:r>
            <a:endParaRPr dirty="0"/>
          </a:p>
          <a:p>
            <a:pPr marL="342900" lvl="0" indent="-342900" algn="l" rtl="0">
              <a:spcBef>
                <a:spcPts val="480"/>
              </a:spcBef>
              <a:spcAft>
                <a:spcPts val="0"/>
              </a:spcAft>
              <a:buClr>
                <a:schemeClr val="dk1"/>
              </a:buClr>
              <a:buSzPts val="2400"/>
              <a:buChar char="•"/>
            </a:pPr>
            <a:r>
              <a:rPr lang="en-US" sz="2400" dirty="0"/>
              <a:t>To be able to eat my favorite foods.</a:t>
            </a:r>
            <a:endParaRPr dirty="0"/>
          </a:p>
          <a:p>
            <a:pPr marL="342900" lvl="0" indent="-342900" algn="l" rtl="0">
              <a:spcBef>
                <a:spcPts val="480"/>
              </a:spcBef>
              <a:spcAft>
                <a:spcPts val="0"/>
              </a:spcAft>
              <a:buClr>
                <a:schemeClr val="dk1"/>
              </a:buClr>
              <a:buSzPts val="2400"/>
              <a:buChar char="•"/>
            </a:pPr>
            <a:r>
              <a:rPr lang="en-US" sz="2400" dirty="0"/>
              <a:t>To have a king-size memory foam bed.</a:t>
            </a:r>
            <a:endParaRPr dirty="0"/>
          </a:p>
          <a:p>
            <a:pPr marL="342900" lvl="0" indent="-342900" algn="l" rtl="0">
              <a:spcBef>
                <a:spcPts val="480"/>
              </a:spcBef>
              <a:spcAft>
                <a:spcPts val="0"/>
              </a:spcAft>
              <a:buClr>
                <a:schemeClr val="dk1"/>
              </a:buClr>
              <a:buSzPts val="2400"/>
              <a:buChar char="•"/>
            </a:pPr>
            <a:r>
              <a:rPr lang="en-US" sz="2400" dirty="0"/>
              <a:t>To live in the country.</a:t>
            </a:r>
            <a:endParaRPr dirty="0"/>
          </a:p>
          <a:p>
            <a:pPr marL="342900" lvl="0" indent="-342900" algn="l" rtl="0">
              <a:spcBef>
                <a:spcPts val="480"/>
              </a:spcBef>
              <a:spcAft>
                <a:spcPts val="0"/>
              </a:spcAft>
              <a:buClr>
                <a:schemeClr val="dk1"/>
              </a:buClr>
              <a:buSzPts val="2400"/>
              <a:buChar char="•"/>
            </a:pPr>
            <a:r>
              <a:rPr lang="en-US" sz="2400" dirty="0"/>
              <a:t>To travel to new places.</a:t>
            </a:r>
            <a:endParaRPr dirty="0"/>
          </a:p>
          <a:p>
            <a:pPr marL="342900" lvl="0" indent="-342900" algn="l" rtl="0">
              <a:spcBef>
                <a:spcPts val="480"/>
              </a:spcBef>
              <a:spcAft>
                <a:spcPts val="0"/>
              </a:spcAft>
              <a:buClr>
                <a:schemeClr val="dk1"/>
              </a:buClr>
              <a:buSzPts val="2400"/>
              <a:buChar char="•"/>
            </a:pPr>
            <a:r>
              <a:rPr lang="en-US" sz="2400" dirty="0"/>
              <a:t>To be around patient people.</a:t>
            </a:r>
            <a:endParaRPr dirty="0"/>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None/>
            </a:pPr>
            <a:endParaRPr sz="2400" dirty="0"/>
          </a:p>
        </p:txBody>
      </p:sp>
      <p:sp>
        <p:nvSpPr>
          <p:cNvPr id="393" name="Google Shape;393;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Goals (2)</a:t>
            </a:r>
            <a:endParaRPr dirty="0"/>
          </a:p>
        </p:txBody>
      </p:sp>
      <p:sp>
        <p:nvSpPr>
          <p:cNvPr id="118" name="Google Shape;118;p3"/>
          <p:cNvSpPr txBox="1">
            <a:spLocks noGrp="1"/>
          </p:cNvSpPr>
          <p:nvPr>
            <p:ph type="body" idx="1"/>
          </p:nvPr>
        </p:nvSpPr>
        <p:spPr>
          <a:xfrm>
            <a:off x="442912" y="1856509"/>
            <a:ext cx="8243888" cy="426965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Char char="•"/>
            </a:pPr>
            <a:r>
              <a:rPr lang="en-US" sz="3200" dirty="0"/>
              <a:t>Review the importance of “exploration” in PCP;</a:t>
            </a:r>
            <a:endParaRPr dirty="0"/>
          </a:p>
          <a:p>
            <a:pPr marL="342900" lvl="0" indent="-342900" algn="l" rtl="0">
              <a:spcBef>
                <a:spcPts val="1240"/>
              </a:spcBef>
              <a:spcAft>
                <a:spcPts val="0"/>
              </a:spcAft>
              <a:buClr>
                <a:schemeClr val="dk1"/>
              </a:buClr>
              <a:buSzPts val="3200"/>
              <a:buFont typeface="Arial"/>
              <a:buChar char="•"/>
            </a:pPr>
            <a:r>
              <a:rPr lang="en-US" sz="3200" dirty="0"/>
              <a:t>Review existing PCP requirements;</a:t>
            </a:r>
            <a:endParaRPr dirty="0"/>
          </a:p>
          <a:p>
            <a:pPr marL="342900" lvl="0" indent="-342900" algn="l" rtl="0">
              <a:spcBef>
                <a:spcPts val="1240"/>
              </a:spcBef>
              <a:spcAft>
                <a:spcPts val="0"/>
              </a:spcAft>
              <a:buClr>
                <a:schemeClr val="dk1"/>
              </a:buClr>
              <a:buSzPts val="3200"/>
              <a:buFont typeface="Arial"/>
              <a:buChar char="•"/>
            </a:pPr>
            <a:r>
              <a:rPr lang="en-US" sz="3200" dirty="0"/>
              <a:t>Explore how to engage in authentic person-centered planning with family members; and</a:t>
            </a:r>
            <a:endParaRPr dirty="0"/>
          </a:p>
          <a:p>
            <a:pPr marL="342900" lvl="0" indent="-342900" algn="l" rtl="0">
              <a:spcBef>
                <a:spcPts val="1240"/>
              </a:spcBef>
              <a:spcAft>
                <a:spcPts val="0"/>
              </a:spcAft>
              <a:buClr>
                <a:schemeClr val="dk1"/>
              </a:buClr>
              <a:buSzPts val="3200"/>
              <a:buFont typeface="Arial"/>
              <a:buChar char="•"/>
            </a:pPr>
            <a:r>
              <a:rPr lang="en-US" sz="3200" dirty="0"/>
              <a:t>Learn about additional PCP resources.</a:t>
            </a:r>
            <a:endParaRPr dirty="0"/>
          </a:p>
        </p:txBody>
      </p:sp>
      <p:sp>
        <p:nvSpPr>
          <p:cNvPr id="119" name="Google Shape;119;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0"/>
          <p:cNvSpPr txBox="1">
            <a:spLocks noGrp="1"/>
          </p:cNvSpPr>
          <p:nvPr>
            <p:ph type="title"/>
          </p:nvPr>
        </p:nvSpPr>
        <p:spPr>
          <a:xfrm>
            <a:off x="899592" y="980728"/>
            <a:ext cx="7754053" cy="4900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Worries</a:t>
            </a:r>
            <a:endParaRPr dirty="0"/>
          </a:p>
        </p:txBody>
      </p:sp>
      <p:sp>
        <p:nvSpPr>
          <p:cNvPr id="400" name="Google Shape;400;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Not being able to see my family</a:t>
            </a:r>
            <a:endParaRPr dirty="0"/>
          </a:p>
          <a:p>
            <a:pPr marL="342900" lvl="0" indent="-342900" algn="l" rtl="0">
              <a:spcBef>
                <a:spcPts val="1680"/>
              </a:spcBef>
              <a:spcAft>
                <a:spcPts val="0"/>
              </a:spcAft>
              <a:buClr>
                <a:schemeClr val="dk1"/>
              </a:buClr>
              <a:buSzPts val="2400"/>
              <a:buChar char="•"/>
            </a:pPr>
            <a:r>
              <a:rPr lang="en-US" sz="2400" dirty="0"/>
              <a:t>People around me will be mean.</a:t>
            </a:r>
            <a:endParaRPr dirty="0"/>
          </a:p>
          <a:p>
            <a:pPr marL="342900" lvl="0" indent="-342900" algn="l" rtl="0">
              <a:spcBef>
                <a:spcPts val="1680"/>
              </a:spcBef>
              <a:spcAft>
                <a:spcPts val="0"/>
              </a:spcAft>
              <a:buClr>
                <a:schemeClr val="dk1"/>
              </a:buClr>
              <a:buSzPts val="2400"/>
              <a:buChar char="•"/>
            </a:pPr>
            <a:r>
              <a:rPr lang="en-US" sz="2400" dirty="0"/>
              <a:t>People who don’t understand my communication.</a:t>
            </a:r>
            <a:endParaRPr dirty="0"/>
          </a:p>
          <a:p>
            <a:pPr marL="342900" lvl="0" indent="-342900" algn="l" rtl="0">
              <a:spcBef>
                <a:spcPts val="1680"/>
              </a:spcBef>
              <a:spcAft>
                <a:spcPts val="0"/>
              </a:spcAft>
              <a:buClr>
                <a:schemeClr val="dk1"/>
              </a:buClr>
              <a:buSzPts val="2400"/>
              <a:buChar char="•"/>
            </a:pPr>
            <a:r>
              <a:rPr lang="en-US" sz="2400" dirty="0"/>
              <a:t>Being lonely.</a:t>
            </a:r>
            <a:endParaRPr dirty="0"/>
          </a:p>
        </p:txBody>
      </p:sp>
      <p:sp>
        <p:nvSpPr>
          <p:cNvPr id="401" name="Google Shape;401;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Not having something interesting to keep me busy.</a:t>
            </a:r>
            <a:endParaRPr dirty="0"/>
          </a:p>
          <a:p>
            <a:pPr marL="342900" lvl="0" indent="-342900" algn="l" rtl="0">
              <a:spcBef>
                <a:spcPts val="480"/>
              </a:spcBef>
              <a:spcAft>
                <a:spcPts val="0"/>
              </a:spcAft>
              <a:buClr>
                <a:schemeClr val="dk1"/>
              </a:buClr>
              <a:buSzPts val="2400"/>
              <a:buChar char="•"/>
            </a:pPr>
            <a:r>
              <a:rPr lang="en-US" sz="2400" dirty="0"/>
              <a:t>Not having many real friends.</a:t>
            </a:r>
            <a:endParaRPr dirty="0"/>
          </a:p>
          <a:p>
            <a:pPr marL="342900" lvl="0" indent="-342900" algn="l" rtl="0">
              <a:spcBef>
                <a:spcPts val="480"/>
              </a:spcBef>
              <a:spcAft>
                <a:spcPts val="0"/>
              </a:spcAft>
              <a:buClr>
                <a:schemeClr val="dk1"/>
              </a:buClr>
              <a:buSzPts val="2400"/>
              <a:buChar char="•"/>
            </a:pPr>
            <a:r>
              <a:rPr lang="en-US" sz="2400" dirty="0"/>
              <a:t>Not having money to get the things I need.</a:t>
            </a:r>
            <a:endParaRPr dirty="0"/>
          </a:p>
          <a:p>
            <a:pPr marL="342900" lvl="0" indent="-342900" algn="l" rtl="0">
              <a:spcBef>
                <a:spcPts val="480"/>
              </a:spcBef>
              <a:spcAft>
                <a:spcPts val="0"/>
              </a:spcAft>
              <a:buClr>
                <a:schemeClr val="dk1"/>
              </a:buClr>
              <a:buSzPts val="2400"/>
              <a:buChar char="•"/>
            </a:pPr>
            <a:r>
              <a:rPr lang="en-US" sz="2400" dirty="0"/>
              <a:t>Being sick.</a:t>
            </a:r>
            <a:endParaRPr dirty="0"/>
          </a:p>
          <a:p>
            <a:pPr marL="342900" lvl="0" indent="-342900" algn="l" rtl="0">
              <a:spcBef>
                <a:spcPts val="480"/>
              </a:spcBef>
              <a:spcAft>
                <a:spcPts val="0"/>
              </a:spcAft>
              <a:buClr>
                <a:schemeClr val="dk1"/>
              </a:buClr>
              <a:buSzPts val="2400"/>
              <a:buChar char="•"/>
            </a:pPr>
            <a:r>
              <a:rPr lang="en-US" sz="2400" dirty="0"/>
              <a:t>Living with people I don’t like.</a:t>
            </a:r>
            <a:endParaRPr dirty="0"/>
          </a:p>
          <a:p>
            <a:pPr marL="342900" lvl="0" indent="-190500" algn="l" rtl="0">
              <a:spcBef>
                <a:spcPts val="480"/>
              </a:spcBef>
              <a:spcAft>
                <a:spcPts val="0"/>
              </a:spcAft>
              <a:buClr>
                <a:schemeClr val="dk1"/>
              </a:buClr>
              <a:buSzPts val="2400"/>
              <a:buNone/>
            </a:pPr>
            <a:endParaRPr sz="2400" dirty="0"/>
          </a:p>
        </p:txBody>
      </p:sp>
      <p:sp>
        <p:nvSpPr>
          <p:cNvPr id="402" name="Google Shape;402;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Presence to Contribution</a:t>
            </a:r>
            <a:endParaRPr dirty="0"/>
          </a:p>
        </p:txBody>
      </p:sp>
      <p:sp>
        <p:nvSpPr>
          <p:cNvPr id="409" name="Google Shape;409;p31"/>
          <p:cNvSpPr txBox="1">
            <a:spLocks noGrp="1"/>
          </p:cNvSpPr>
          <p:nvPr>
            <p:ph type="body" idx="1"/>
          </p:nvPr>
        </p:nvSpPr>
        <p:spPr>
          <a:xfrm>
            <a:off x="442911" y="2119745"/>
            <a:ext cx="8360125" cy="400641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Method for looking at how we can move from community “presence” to making ”contributions” to one’s community.</a:t>
            </a:r>
            <a:endParaRPr dirty="0"/>
          </a:p>
          <a:p>
            <a:pPr marL="342900" lvl="0" indent="-342900" algn="l" rtl="0">
              <a:spcBef>
                <a:spcPts val="1760"/>
              </a:spcBef>
              <a:spcAft>
                <a:spcPts val="0"/>
              </a:spcAft>
              <a:buClr>
                <a:schemeClr val="dk1"/>
              </a:buClr>
              <a:buSzPts val="2800"/>
              <a:buChar char="•"/>
            </a:pPr>
            <a:r>
              <a:rPr lang="en-US" u="sng" dirty="0">
                <a:solidFill>
                  <a:schemeClr val="hlink"/>
                </a:solidFill>
                <a:hlinkClick r:id="rId3"/>
              </a:rPr>
              <a:t>Presence to Contribution</a:t>
            </a:r>
            <a:r>
              <a:rPr lang="en-US" dirty="0"/>
              <a:t>: https://www.preparingforadulthood.org.uk/downloads/person-centred-planning/presence-to-contribution.htm#:~:text=This%20tool%20is%20a%20way,contribute%20to%20it%20more%20fully </a:t>
            </a:r>
            <a:endParaRPr dirty="0"/>
          </a:p>
        </p:txBody>
      </p:sp>
      <p:sp>
        <p:nvSpPr>
          <p:cNvPr id="410" name="Google Shape;410;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2"/>
          <p:cNvSpPr txBox="1">
            <a:spLocks noGrp="1"/>
          </p:cNvSpPr>
          <p:nvPr>
            <p:ph type="title"/>
          </p:nvPr>
        </p:nvSpPr>
        <p:spPr>
          <a:xfrm>
            <a:off x="431800" y="1233487"/>
            <a:ext cx="8243888" cy="450583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000" dirty="0"/>
              <a:t>You can create</a:t>
            </a:r>
            <a:br>
              <a:rPr lang="en-US" sz="6000" dirty="0"/>
            </a:br>
            <a:r>
              <a:rPr lang="en-US" sz="6000" dirty="0"/>
              <a:t>your own tools!  </a:t>
            </a:r>
            <a:endParaRPr dirty="0"/>
          </a:p>
        </p:txBody>
      </p:sp>
      <p:sp>
        <p:nvSpPr>
          <p:cNvPr id="417" name="Google Shape;417;p32"/>
          <p:cNvSpPr txBox="1"/>
          <p:nvPr/>
        </p:nvSpPr>
        <p:spPr>
          <a:xfrm>
            <a:off x="8256984" y="6227155"/>
            <a:ext cx="4187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32</a:t>
            </a:fld>
            <a:endParaRPr sz="1800"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From Tools to Goals</a:t>
            </a:r>
            <a:endParaRPr dirty="0"/>
          </a:p>
        </p:txBody>
      </p:sp>
      <p:sp>
        <p:nvSpPr>
          <p:cNvPr id="424" name="Google Shape;424;p33"/>
          <p:cNvSpPr txBox="1">
            <a:spLocks noGrp="1"/>
          </p:cNvSpPr>
          <p:nvPr>
            <p:ph type="body" idx="1"/>
          </p:nvPr>
        </p:nvSpPr>
        <p:spPr>
          <a:xfrm>
            <a:off x="442912" y="1882588"/>
            <a:ext cx="8243888" cy="42435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The individual and the team use the information from the various PCP tools and strategies to identify goals that can be acted upon and that can lead to the person living the life they want to live.</a:t>
            </a:r>
            <a:endParaRPr dirty="0"/>
          </a:p>
          <a:p>
            <a:pPr marL="342900" lvl="0" indent="-342900" algn="l" rtl="0">
              <a:spcBef>
                <a:spcPts val="560"/>
              </a:spcBef>
              <a:spcAft>
                <a:spcPts val="0"/>
              </a:spcAft>
              <a:buClr>
                <a:schemeClr val="dk1"/>
              </a:buClr>
              <a:buSzPts val="2800"/>
              <a:buChar char="•"/>
            </a:pPr>
            <a:r>
              <a:rPr lang="en-US" dirty="0"/>
              <a:t>Working on achievable goals together will help the person get to where they want to go.</a:t>
            </a:r>
            <a:endParaRPr dirty="0"/>
          </a:p>
          <a:p>
            <a:pPr marL="342900" lvl="0" indent="-342900" algn="l" rtl="0">
              <a:spcBef>
                <a:spcPts val="560"/>
              </a:spcBef>
              <a:spcAft>
                <a:spcPts val="0"/>
              </a:spcAft>
              <a:buClr>
                <a:schemeClr val="dk1"/>
              </a:buClr>
              <a:buSzPts val="2800"/>
              <a:buChar char="•"/>
            </a:pPr>
            <a:r>
              <a:rPr lang="en-US" dirty="0"/>
              <a:t>Some goals can address learning about options so that the focus person can make informed decisions.</a:t>
            </a:r>
            <a:endParaRPr dirty="0"/>
          </a:p>
        </p:txBody>
      </p:sp>
      <p:sp>
        <p:nvSpPr>
          <p:cNvPr id="425" name="Google Shape;425;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Action Planning</a:t>
            </a:r>
            <a:endParaRPr dirty="0"/>
          </a:p>
        </p:txBody>
      </p:sp>
      <p:sp>
        <p:nvSpPr>
          <p:cNvPr id="432" name="Google Shape;432;p34"/>
          <p:cNvSpPr txBox="1">
            <a:spLocks noGrp="1"/>
          </p:cNvSpPr>
          <p:nvPr>
            <p:ph type="body" idx="1"/>
          </p:nvPr>
        </p:nvSpPr>
        <p:spPr>
          <a:xfrm>
            <a:off x="591670" y="1972235"/>
            <a:ext cx="8095129" cy="415392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Char char="•"/>
            </a:pPr>
            <a:r>
              <a:rPr lang="en-US" dirty="0"/>
              <a:t>Identify some achievable first steps that members of the team can work on in the near future.</a:t>
            </a:r>
            <a:endParaRPr dirty="0"/>
          </a:p>
          <a:p>
            <a:pPr marL="742950" lvl="1" indent="-285750" algn="l" rtl="0">
              <a:spcBef>
                <a:spcPts val="1080"/>
              </a:spcBef>
              <a:spcAft>
                <a:spcPts val="0"/>
              </a:spcAft>
              <a:buClr>
                <a:schemeClr val="dk1"/>
              </a:buClr>
              <a:buSzPts val="2400"/>
              <a:buChar char="–"/>
            </a:pPr>
            <a:r>
              <a:rPr lang="en-US" dirty="0"/>
              <a:t>What is the step?</a:t>
            </a:r>
            <a:endParaRPr dirty="0"/>
          </a:p>
          <a:p>
            <a:pPr marL="742950" lvl="1" indent="-285750" algn="l" rtl="0">
              <a:spcBef>
                <a:spcPts val="1080"/>
              </a:spcBef>
              <a:spcAft>
                <a:spcPts val="0"/>
              </a:spcAft>
              <a:buClr>
                <a:schemeClr val="dk1"/>
              </a:buClr>
              <a:buSzPts val="2400"/>
              <a:buChar char="–"/>
            </a:pPr>
            <a:r>
              <a:rPr lang="en-US" dirty="0"/>
              <a:t>Who is responsible?</a:t>
            </a:r>
            <a:endParaRPr dirty="0"/>
          </a:p>
          <a:p>
            <a:pPr marL="742950" lvl="1" indent="-285750" algn="l" rtl="0">
              <a:spcBef>
                <a:spcPts val="1080"/>
              </a:spcBef>
              <a:spcAft>
                <a:spcPts val="0"/>
              </a:spcAft>
              <a:buClr>
                <a:schemeClr val="dk1"/>
              </a:buClr>
              <a:buSzPts val="2400"/>
              <a:buChar char="–"/>
            </a:pPr>
            <a:r>
              <a:rPr lang="en-US" dirty="0"/>
              <a:t>By when?</a:t>
            </a:r>
            <a:endParaRPr dirty="0"/>
          </a:p>
          <a:p>
            <a:pPr marL="342900" lvl="0" indent="-342900" algn="l" rtl="0">
              <a:spcBef>
                <a:spcPts val="1160"/>
              </a:spcBef>
              <a:spcAft>
                <a:spcPts val="0"/>
              </a:spcAft>
              <a:buClr>
                <a:schemeClr val="dk1"/>
              </a:buClr>
              <a:buSzPts val="2800"/>
              <a:buChar char="•"/>
            </a:pPr>
            <a:r>
              <a:rPr lang="en-US" dirty="0"/>
              <a:t>Get back together to review progress, make changes, identify new resources, and decide on next steps.</a:t>
            </a:r>
            <a:endParaRPr dirty="0"/>
          </a:p>
          <a:p>
            <a:pPr marL="342900" lvl="0" indent="-165100" algn="l" rtl="0">
              <a:spcBef>
                <a:spcPts val="1160"/>
              </a:spcBef>
              <a:spcAft>
                <a:spcPts val="0"/>
              </a:spcAft>
              <a:buClr>
                <a:schemeClr val="dk1"/>
              </a:buClr>
              <a:buSzPts val="2800"/>
              <a:buNone/>
            </a:pPr>
            <a:endParaRPr dirty="0"/>
          </a:p>
        </p:txBody>
      </p:sp>
      <p:sp>
        <p:nvSpPr>
          <p:cNvPr id="433" name="Google Shape;433;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Action Step Examples</a:t>
            </a:r>
            <a:endParaRPr dirty="0"/>
          </a:p>
        </p:txBody>
      </p:sp>
      <p:sp>
        <p:nvSpPr>
          <p:cNvPr id="440" name="Google Shape;440;p35"/>
          <p:cNvSpPr txBox="1">
            <a:spLocks noGrp="1"/>
          </p:cNvSpPr>
          <p:nvPr>
            <p:ph type="body" idx="1"/>
          </p:nvPr>
        </p:nvSpPr>
        <p:spPr>
          <a:xfrm>
            <a:off x="457200" y="1808162"/>
            <a:ext cx="8229600" cy="47548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Christopher’s brother will explore the possibility of an internship at Jackson Laboratories within 30 days.</a:t>
            </a:r>
            <a:endParaRPr dirty="0"/>
          </a:p>
          <a:p>
            <a:pPr marL="342900" lvl="0" indent="-342900" algn="l" rtl="0">
              <a:spcBef>
                <a:spcPts val="480"/>
              </a:spcBef>
              <a:spcAft>
                <a:spcPts val="0"/>
              </a:spcAft>
              <a:buClr>
                <a:schemeClr val="dk1"/>
              </a:buClr>
              <a:buSzPts val="2400"/>
              <a:buChar char="•"/>
            </a:pPr>
            <a:r>
              <a:rPr lang="en-US" sz="2400" dirty="0"/>
              <a:t>Mia’s family will find easy-to-understand tutorials next week about using Zoom so that Mia can learn to use her iPad to meet with relatives in Oregon.</a:t>
            </a:r>
            <a:endParaRPr dirty="0"/>
          </a:p>
          <a:p>
            <a:pPr marL="342900" lvl="0" indent="-342900" algn="l" rtl="0">
              <a:spcBef>
                <a:spcPts val="480"/>
              </a:spcBef>
              <a:spcAft>
                <a:spcPts val="0"/>
              </a:spcAft>
              <a:buClr>
                <a:schemeClr val="dk1"/>
              </a:buClr>
              <a:buSzPts val="2400"/>
              <a:buChar char="•"/>
            </a:pPr>
            <a:r>
              <a:rPr lang="en-US" sz="2400" dirty="0"/>
              <a:t>Within two months, a VR counselor will complete the “Discovery” process with Michael, to help him learn more about his interests and possible directions for a career.</a:t>
            </a:r>
            <a:endParaRPr dirty="0"/>
          </a:p>
          <a:p>
            <a:pPr marL="342900" lvl="0" indent="-342900" algn="l" rtl="0">
              <a:spcBef>
                <a:spcPts val="480"/>
              </a:spcBef>
              <a:spcAft>
                <a:spcPts val="0"/>
              </a:spcAft>
              <a:buClr>
                <a:schemeClr val="dk1"/>
              </a:buClr>
              <a:buSzPts val="2400"/>
              <a:buChar char="•"/>
            </a:pPr>
            <a:r>
              <a:rPr lang="en-US" sz="2400" dirty="0"/>
              <a:t>Over the next month Nathan will talk to local YMCA staff about recreational opportunities that might be of interest to him.</a:t>
            </a:r>
            <a:endParaRPr dirty="0"/>
          </a:p>
        </p:txBody>
      </p:sp>
      <p:sp>
        <p:nvSpPr>
          <p:cNvPr id="441" name="Google Shape;441;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Exploring Together</a:t>
            </a:r>
            <a:endParaRPr dirty="0"/>
          </a:p>
        </p:txBody>
      </p:sp>
      <p:sp>
        <p:nvSpPr>
          <p:cNvPr id="448" name="Google Shape;448;p36"/>
          <p:cNvSpPr txBox="1">
            <a:spLocks noGrp="1"/>
          </p:cNvSpPr>
          <p:nvPr>
            <p:ph type="body" idx="1"/>
          </p:nvPr>
        </p:nvSpPr>
        <p:spPr>
          <a:xfrm>
            <a:off x="533400" y="2133599"/>
            <a:ext cx="8153400" cy="3992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sz="3200" dirty="0"/>
              <a:t>Many individuals with disabilities are not aware of all the options that might be available.</a:t>
            </a:r>
            <a:endParaRPr dirty="0"/>
          </a:p>
          <a:p>
            <a:pPr marL="342900" lvl="0" indent="-342900" algn="l" rtl="0">
              <a:spcBef>
                <a:spcPts val="1840"/>
              </a:spcBef>
              <a:spcAft>
                <a:spcPts val="0"/>
              </a:spcAft>
              <a:buClr>
                <a:schemeClr val="dk1"/>
              </a:buClr>
              <a:buSzPts val="3200"/>
              <a:buChar char="•"/>
            </a:pPr>
            <a:r>
              <a:rPr lang="en-US" sz="3200" dirty="0"/>
              <a:t>Planning should be about exploring the options together.</a:t>
            </a:r>
            <a:endParaRPr dirty="0"/>
          </a:p>
          <a:p>
            <a:pPr marL="342900" lvl="0" indent="-342900" algn="l" rtl="0">
              <a:spcBef>
                <a:spcPts val="1840"/>
              </a:spcBef>
              <a:spcAft>
                <a:spcPts val="0"/>
              </a:spcAft>
              <a:buClr>
                <a:schemeClr val="dk1"/>
              </a:buClr>
              <a:buSzPts val="3200"/>
              <a:buChar char="•"/>
            </a:pPr>
            <a:r>
              <a:rPr lang="en-US" sz="3200" dirty="0"/>
              <a:t>Goals may emerge from that exploration.</a:t>
            </a:r>
            <a:endParaRPr dirty="0"/>
          </a:p>
        </p:txBody>
      </p:sp>
      <p:sp>
        <p:nvSpPr>
          <p:cNvPr id="449" name="Google Shape;449;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anim calcmode="lin" valueType="num">
                                      <p:cBhvr additive="base">
                                        <p:cTn id="7" dur="500"/>
                                        <p:tgtEl>
                                          <p:spTgt spid="4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8">
                                            <p:txEl>
                                              <p:pRg st="1" end="1"/>
                                            </p:txEl>
                                          </p:spTgt>
                                        </p:tgtEl>
                                        <p:attrNameLst>
                                          <p:attrName>style.visibility</p:attrName>
                                        </p:attrNameLst>
                                      </p:cBhvr>
                                      <p:to>
                                        <p:strVal val="visible"/>
                                      </p:to>
                                    </p:set>
                                    <p:anim calcmode="lin" valueType="num">
                                      <p:cBhvr additive="base">
                                        <p:cTn id="12" dur="500"/>
                                        <p:tgtEl>
                                          <p:spTgt spid="4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8">
                                            <p:txEl>
                                              <p:pRg st="2" end="2"/>
                                            </p:txEl>
                                          </p:spTgt>
                                        </p:tgtEl>
                                        <p:attrNameLst>
                                          <p:attrName>style.visibility</p:attrName>
                                        </p:attrNameLst>
                                      </p:cBhvr>
                                      <p:to>
                                        <p:strVal val="visible"/>
                                      </p:to>
                                    </p:set>
                                    <p:anim calcmode="lin" valueType="num">
                                      <p:cBhvr additive="base">
                                        <p:cTn id="17" dur="500"/>
                                        <p:tgtEl>
                                          <p:spTgt spid="44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txBox="1">
            <a:spLocks noGrp="1"/>
          </p:cNvSpPr>
          <p:nvPr>
            <p:ph type="title"/>
          </p:nvPr>
        </p:nvSpPr>
        <p:spPr>
          <a:xfrm>
            <a:off x="838200" y="980728"/>
            <a:ext cx="7815445" cy="107667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New Goals Emerge as</a:t>
            </a:r>
            <a:br>
              <a:rPr lang="en-US" dirty="0"/>
            </a:br>
            <a:r>
              <a:rPr lang="en-US" dirty="0"/>
              <a:t>People Meet and Act Together</a:t>
            </a:r>
            <a:endParaRPr dirty="0"/>
          </a:p>
        </p:txBody>
      </p:sp>
      <p:sp>
        <p:nvSpPr>
          <p:cNvPr id="456" name="Google Shape;456;p37"/>
          <p:cNvSpPr txBox="1">
            <a:spLocks noGrp="1"/>
          </p:cNvSpPr>
          <p:nvPr>
            <p:ph type="body" idx="1"/>
          </p:nvPr>
        </p:nvSpPr>
        <p:spPr>
          <a:xfrm>
            <a:off x="609600" y="2362200"/>
            <a:ext cx="3886200" cy="3763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Char char="•"/>
            </a:pPr>
            <a:r>
              <a:rPr lang="en-US" dirty="0"/>
              <a:t>The individual and their team work together to identify new opportunities.</a:t>
            </a:r>
            <a:endParaRPr dirty="0"/>
          </a:p>
          <a:p>
            <a:pPr marL="342900" lvl="0" indent="-342900" algn="l" rtl="0">
              <a:spcBef>
                <a:spcPts val="2960"/>
              </a:spcBef>
              <a:spcAft>
                <a:spcPts val="0"/>
              </a:spcAft>
              <a:buClr>
                <a:schemeClr val="dk1"/>
              </a:buClr>
              <a:buSzPts val="2800"/>
              <a:buChar char="•"/>
            </a:pPr>
            <a:r>
              <a:rPr lang="en-US" dirty="0"/>
              <a:t>With support from team members, the focus person tries new things.</a:t>
            </a:r>
            <a:endParaRPr dirty="0"/>
          </a:p>
        </p:txBody>
      </p:sp>
      <p:sp>
        <p:nvSpPr>
          <p:cNvPr id="457" name="Google Shape;457;p37"/>
          <p:cNvSpPr txBox="1">
            <a:spLocks noGrp="1"/>
          </p:cNvSpPr>
          <p:nvPr>
            <p:ph type="body" idx="2"/>
          </p:nvPr>
        </p:nvSpPr>
        <p:spPr>
          <a:xfrm>
            <a:off x="4648200" y="2362200"/>
            <a:ext cx="4038600" cy="3763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Char char="•"/>
            </a:pPr>
            <a:r>
              <a:rPr lang="en-US" dirty="0"/>
              <a:t>Based on those new experiences the individual may revise their goals.</a:t>
            </a:r>
            <a:endParaRPr dirty="0"/>
          </a:p>
          <a:p>
            <a:pPr marL="342900" lvl="0" indent="-342900" algn="l" rtl="0">
              <a:spcBef>
                <a:spcPts val="1160"/>
              </a:spcBef>
              <a:spcAft>
                <a:spcPts val="0"/>
              </a:spcAft>
              <a:buClr>
                <a:schemeClr val="dk1"/>
              </a:buClr>
              <a:buSzPts val="2800"/>
              <a:buChar char="•"/>
            </a:pPr>
            <a:r>
              <a:rPr lang="en-US" dirty="0"/>
              <a:t>Some goals should focus on expanding the person’s understanding of the options available.</a:t>
            </a:r>
            <a:endParaRPr dirty="0"/>
          </a:p>
        </p:txBody>
      </p:sp>
      <p:sp>
        <p:nvSpPr>
          <p:cNvPr id="458" name="Google Shape;458;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Minimum CMS Planning Requirements</a:t>
            </a:r>
            <a:endParaRPr dirty="0"/>
          </a:p>
        </p:txBody>
      </p:sp>
      <p:sp>
        <p:nvSpPr>
          <p:cNvPr id="465" name="Google Shape;465;p38"/>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sz="3000" dirty="0"/>
              <a:t>Person-centered plans with individually identified goals and preferences. </a:t>
            </a:r>
            <a:endParaRPr dirty="0"/>
          </a:p>
          <a:p>
            <a:pPr marL="342900" lvl="0" indent="-342900" algn="l" rtl="0">
              <a:spcBef>
                <a:spcPts val="1755"/>
              </a:spcBef>
              <a:spcAft>
                <a:spcPts val="0"/>
              </a:spcAft>
              <a:buClr>
                <a:schemeClr val="dk1"/>
              </a:buClr>
              <a:buSzPct val="100000"/>
              <a:buChar char="•"/>
            </a:pPr>
            <a:r>
              <a:rPr lang="en-US" sz="3000" dirty="0"/>
              <a:t>Process will result in a service plan that will assist the individual in achieving personally defined outcomes in the most integrated community setting; and</a:t>
            </a:r>
            <a:endParaRPr dirty="0"/>
          </a:p>
          <a:p>
            <a:pPr marL="342900" lvl="0" indent="-342900" algn="l" rtl="0">
              <a:spcBef>
                <a:spcPts val="1755"/>
              </a:spcBef>
              <a:spcAft>
                <a:spcPts val="0"/>
              </a:spcAft>
              <a:buClr>
                <a:schemeClr val="dk1"/>
              </a:buClr>
              <a:buSzPct val="100000"/>
              <a:buChar char="•"/>
            </a:pPr>
            <a:r>
              <a:rPr lang="en-US" sz="3000" dirty="0"/>
              <a:t>The plan results in services that reflects personal preferences and choice, and contribute to the assurance of health and welfare.</a:t>
            </a:r>
            <a:r>
              <a:rPr lang="en-US" dirty="0"/>
              <a:t> </a:t>
            </a:r>
            <a:endParaRPr dirty="0"/>
          </a:p>
          <a:p>
            <a:pPr marL="342900" lvl="0" indent="-178435" algn="l" rtl="0">
              <a:spcBef>
                <a:spcPts val="1718"/>
              </a:spcBef>
              <a:spcAft>
                <a:spcPts val="0"/>
              </a:spcAft>
              <a:buClr>
                <a:schemeClr val="dk1"/>
              </a:buClr>
              <a:buSzPct val="100000"/>
              <a:buNone/>
            </a:pPr>
            <a:endParaRPr dirty="0"/>
          </a:p>
        </p:txBody>
      </p:sp>
      <p:sp>
        <p:nvSpPr>
          <p:cNvPr id="466" name="Google Shape;466;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anim calcmode="lin" valueType="num">
                                      <p:cBhvr additive="base">
                                        <p:cTn id="7" dur="500"/>
                                        <p:tgtEl>
                                          <p:spTgt spid="4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5">
                                            <p:txEl>
                                              <p:pRg st="1" end="1"/>
                                            </p:txEl>
                                          </p:spTgt>
                                        </p:tgtEl>
                                        <p:attrNameLst>
                                          <p:attrName>style.visibility</p:attrName>
                                        </p:attrNameLst>
                                      </p:cBhvr>
                                      <p:to>
                                        <p:strVal val="visible"/>
                                      </p:to>
                                    </p:set>
                                    <p:anim calcmode="lin" valueType="num">
                                      <p:cBhvr additive="base">
                                        <p:cTn id="12" dur="500"/>
                                        <p:tgtEl>
                                          <p:spTgt spid="4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5">
                                            <p:txEl>
                                              <p:pRg st="2" end="2"/>
                                            </p:txEl>
                                          </p:spTgt>
                                        </p:tgtEl>
                                        <p:attrNameLst>
                                          <p:attrName>style.visibility</p:attrName>
                                        </p:attrNameLst>
                                      </p:cBhvr>
                                      <p:to>
                                        <p:strVal val="visible"/>
                                      </p:to>
                                    </p:set>
                                    <p:anim calcmode="lin" valueType="num">
                                      <p:cBhvr additive="base">
                                        <p:cTn id="17" dur="500"/>
                                        <p:tgtEl>
                                          <p:spTgt spid="4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65">
                                            <p:txEl>
                                              <p:pRg st="3" end="3"/>
                                            </p:txEl>
                                          </p:spTgt>
                                        </p:tgtEl>
                                        <p:attrNameLst>
                                          <p:attrName>style.visibility</p:attrName>
                                        </p:attrNameLst>
                                      </p:cBhvr>
                                      <p:to>
                                        <p:strVal val="visible"/>
                                      </p:to>
                                    </p:set>
                                    <p:anim calcmode="lin" valueType="num">
                                      <p:cBhvr additive="base">
                                        <p:cTn id="22" dur="500"/>
                                        <p:tgtEl>
                                          <p:spTgt spid="4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Maine’s Person-Centered</a:t>
            </a:r>
            <a:br>
              <a:rPr lang="en-US" dirty="0"/>
            </a:br>
            <a:r>
              <a:rPr lang="en-US" dirty="0"/>
              <a:t>Planning (2017) (Phase 1)</a:t>
            </a:r>
            <a:endParaRPr dirty="0"/>
          </a:p>
        </p:txBody>
      </p:sp>
      <p:sp>
        <p:nvSpPr>
          <p:cNvPr id="473" name="Google Shape;473;p39"/>
          <p:cNvSpPr txBox="1">
            <a:spLocks noGrp="1"/>
          </p:cNvSpPr>
          <p:nvPr>
            <p:ph type="body" idx="1"/>
          </p:nvPr>
        </p:nvSpPr>
        <p:spPr>
          <a:xfrm>
            <a:off x="609600" y="2438399"/>
            <a:ext cx="8077200" cy="3687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Person, with help from case manager or guardian, arranges the location, time and date for planning meeting.</a:t>
            </a:r>
            <a:endParaRPr dirty="0"/>
          </a:p>
          <a:p>
            <a:pPr marL="342900" lvl="0" indent="-342900" algn="l" rtl="0">
              <a:spcBef>
                <a:spcPts val="560"/>
              </a:spcBef>
              <a:spcAft>
                <a:spcPts val="0"/>
              </a:spcAft>
              <a:buClr>
                <a:schemeClr val="dk1"/>
              </a:buClr>
              <a:buSzPts val="2800"/>
              <a:buChar char="•"/>
            </a:pPr>
            <a:r>
              <a:rPr lang="en-US" dirty="0"/>
              <a:t>Discuss needs and desires, including long range goals, with person.</a:t>
            </a:r>
            <a:endParaRPr dirty="0"/>
          </a:p>
          <a:p>
            <a:pPr marL="342900" lvl="0" indent="-342900" algn="l" rtl="0">
              <a:spcBef>
                <a:spcPts val="560"/>
              </a:spcBef>
              <a:spcAft>
                <a:spcPts val="0"/>
              </a:spcAft>
              <a:buClr>
                <a:schemeClr val="dk1"/>
              </a:buClr>
              <a:buSzPts val="2800"/>
              <a:buChar char="•"/>
            </a:pPr>
            <a:r>
              <a:rPr lang="en-US" dirty="0"/>
              <a:t>Review current services and options with person. </a:t>
            </a:r>
            <a:endParaRPr dirty="0"/>
          </a:p>
        </p:txBody>
      </p:sp>
      <p:sp>
        <p:nvSpPr>
          <p:cNvPr id="474" name="Google Shape;474;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PCP Tools</a:t>
            </a:r>
            <a:endParaRPr dirty="0"/>
          </a:p>
        </p:txBody>
      </p:sp>
      <p:sp>
        <p:nvSpPr>
          <p:cNvPr id="126" name="Google Shape;126;p4"/>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Timeline or Biograph</a:t>
            </a:r>
            <a:endParaRPr dirty="0"/>
          </a:p>
          <a:p>
            <a:pPr marL="742950" lvl="1" indent="-285750" algn="l" rtl="0">
              <a:spcBef>
                <a:spcPts val="900"/>
              </a:spcBef>
              <a:spcAft>
                <a:spcPts val="0"/>
              </a:spcAft>
              <a:buClr>
                <a:schemeClr val="dk1"/>
              </a:buClr>
              <a:buSzPts val="2400"/>
              <a:buChar char="–"/>
            </a:pPr>
            <a:r>
              <a:rPr lang="en-US" dirty="0"/>
              <a:t>Places, Key events, Important people</a:t>
            </a:r>
            <a:endParaRPr dirty="0"/>
          </a:p>
          <a:p>
            <a:pPr marL="342900" lvl="0" indent="-342900" algn="l" rtl="0">
              <a:spcBef>
                <a:spcPts val="900"/>
              </a:spcBef>
              <a:spcAft>
                <a:spcPts val="0"/>
              </a:spcAft>
              <a:buClr>
                <a:schemeClr val="dk1"/>
              </a:buClr>
              <a:buSzPts val="2400"/>
              <a:buChar char="•"/>
            </a:pPr>
            <a:r>
              <a:rPr lang="en-US" sz="2400" dirty="0"/>
              <a:t>Who is? </a:t>
            </a:r>
            <a:endParaRPr dirty="0"/>
          </a:p>
          <a:p>
            <a:pPr marL="342900" lvl="0" indent="-342900" algn="l" rtl="0">
              <a:spcBef>
                <a:spcPts val="900"/>
              </a:spcBef>
              <a:spcAft>
                <a:spcPts val="0"/>
              </a:spcAft>
              <a:buClr>
                <a:schemeClr val="dk1"/>
              </a:buClr>
              <a:buSzPts val="2400"/>
              <a:buChar char="•"/>
            </a:pPr>
            <a:r>
              <a:rPr lang="en-US" sz="2400" dirty="0"/>
              <a:t>Dreams and Hopes</a:t>
            </a:r>
            <a:endParaRPr dirty="0"/>
          </a:p>
          <a:p>
            <a:pPr marL="342900" lvl="0" indent="-342900" algn="l" rtl="0">
              <a:spcBef>
                <a:spcPts val="900"/>
              </a:spcBef>
              <a:spcAft>
                <a:spcPts val="0"/>
              </a:spcAft>
              <a:buClr>
                <a:schemeClr val="dk1"/>
              </a:buClr>
              <a:buSzPts val="2400"/>
              <a:buChar char="•"/>
            </a:pPr>
            <a:r>
              <a:rPr lang="en-US" sz="2400" dirty="0"/>
              <a:t>Relationship Map</a:t>
            </a:r>
            <a:endParaRPr dirty="0"/>
          </a:p>
          <a:p>
            <a:pPr marL="342900" lvl="0" indent="-342900" algn="l" rtl="0">
              <a:spcBef>
                <a:spcPts val="900"/>
              </a:spcBef>
              <a:spcAft>
                <a:spcPts val="0"/>
              </a:spcAft>
              <a:buClr>
                <a:schemeClr val="dk1"/>
              </a:buClr>
              <a:buSzPts val="2400"/>
              <a:buChar char="•"/>
            </a:pPr>
            <a:r>
              <a:rPr lang="en-US" sz="2400" dirty="0"/>
              <a:t>Who to invite or enroll in the process</a:t>
            </a:r>
            <a:endParaRPr dirty="0"/>
          </a:p>
          <a:p>
            <a:pPr marL="342900" lvl="0" indent="-342900" algn="l" rtl="0">
              <a:spcBef>
                <a:spcPts val="900"/>
              </a:spcBef>
              <a:spcAft>
                <a:spcPts val="0"/>
              </a:spcAft>
              <a:buClr>
                <a:schemeClr val="dk1"/>
              </a:buClr>
              <a:buSzPts val="2400"/>
              <a:buChar char="•"/>
            </a:pPr>
            <a:r>
              <a:rPr lang="en-US" sz="2400" dirty="0"/>
              <a:t>Preferences</a:t>
            </a:r>
            <a:endParaRPr dirty="0"/>
          </a:p>
          <a:p>
            <a:pPr marL="342900" lvl="0" indent="-342900" algn="l" rtl="0">
              <a:spcBef>
                <a:spcPts val="900"/>
              </a:spcBef>
              <a:spcAft>
                <a:spcPts val="0"/>
              </a:spcAft>
              <a:buClr>
                <a:schemeClr val="dk1"/>
              </a:buClr>
              <a:buSzPts val="2400"/>
              <a:buChar char="•"/>
            </a:pPr>
            <a:r>
              <a:rPr lang="en-US" sz="2400" dirty="0"/>
              <a:t>What works? What doesn’t work?</a:t>
            </a:r>
            <a:endParaRPr dirty="0"/>
          </a:p>
          <a:p>
            <a:pPr marL="342900" lvl="0" indent="-342900" algn="l" rtl="0">
              <a:spcBef>
                <a:spcPts val="1080"/>
              </a:spcBef>
              <a:spcAft>
                <a:spcPts val="0"/>
              </a:spcAft>
              <a:buClr>
                <a:schemeClr val="dk1"/>
              </a:buClr>
              <a:buSzPts val="2400"/>
              <a:buChar char="•"/>
            </a:pPr>
            <a:r>
              <a:rPr lang="en-US" sz="2400" dirty="0"/>
              <a:t>Support Needs and Challenges</a:t>
            </a:r>
            <a:endParaRPr dirty="0"/>
          </a:p>
        </p:txBody>
      </p:sp>
      <p:sp>
        <p:nvSpPr>
          <p:cNvPr id="127" name="Google Shape;127;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Maine’s Person-Centered</a:t>
            </a:r>
            <a:br>
              <a:rPr lang="en-US" dirty="0"/>
            </a:br>
            <a:r>
              <a:rPr lang="en-US" dirty="0"/>
              <a:t>Planning (2017) Phase 2</a:t>
            </a:r>
            <a:endParaRPr dirty="0"/>
          </a:p>
        </p:txBody>
      </p:sp>
      <p:sp>
        <p:nvSpPr>
          <p:cNvPr id="481" name="Google Shape;481;p40"/>
          <p:cNvSpPr txBox="1">
            <a:spLocks noGrp="1"/>
          </p:cNvSpPr>
          <p:nvPr>
            <p:ph type="body" idx="1"/>
          </p:nvPr>
        </p:nvSpPr>
        <p:spPr>
          <a:xfrm>
            <a:off x="431800" y="2057399"/>
            <a:ext cx="8255000" cy="4068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Meet with Agency Planner</a:t>
            </a:r>
            <a:endParaRPr dirty="0"/>
          </a:p>
          <a:p>
            <a:pPr marL="342900" lvl="0" indent="-342900" algn="l" rtl="0">
              <a:spcBef>
                <a:spcPts val="560"/>
              </a:spcBef>
              <a:spcAft>
                <a:spcPts val="0"/>
              </a:spcAft>
              <a:buClr>
                <a:schemeClr val="dk1"/>
              </a:buClr>
              <a:buSzPts val="2800"/>
              <a:buChar char="•"/>
            </a:pPr>
            <a:r>
              <a:rPr lang="en-US" dirty="0"/>
              <a:t>Review Service and Goal Descriptions</a:t>
            </a:r>
            <a:endParaRPr dirty="0"/>
          </a:p>
          <a:p>
            <a:pPr marL="342900" lvl="0" indent="-342900" algn="l" rtl="0">
              <a:spcBef>
                <a:spcPts val="560"/>
              </a:spcBef>
              <a:spcAft>
                <a:spcPts val="0"/>
              </a:spcAft>
              <a:buClr>
                <a:schemeClr val="dk1"/>
              </a:buClr>
              <a:buSzPts val="2800"/>
              <a:buChar char="•"/>
            </a:pPr>
            <a:r>
              <a:rPr lang="en-US" dirty="0"/>
              <a:t>Person (with help if needed) identifies goals for each service area.</a:t>
            </a:r>
            <a:endParaRPr dirty="0"/>
          </a:p>
          <a:p>
            <a:pPr marL="342900" lvl="0" indent="-342900" algn="l" rtl="0">
              <a:spcBef>
                <a:spcPts val="560"/>
              </a:spcBef>
              <a:spcAft>
                <a:spcPts val="0"/>
              </a:spcAft>
              <a:buClr>
                <a:schemeClr val="dk1"/>
              </a:buClr>
              <a:buSzPts val="2800"/>
              <a:buChar char="•"/>
            </a:pPr>
            <a:r>
              <a:rPr lang="en-US" dirty="0"/>
              <a:t>Review reportable events, IST, safety plans, or intrusive plans if necessary.</a:t>
            </a:r>
            <a:endParaRPr dirty="0"/>
          </a:p>
          <a:p>
            <a:pPr marL="342900" lvl="0" indent="-342900" algn="l" rtl="0">
              <a:spcBef>
                <a:spcPts val="560"/>
              </a:spcBef>
              <a:spcAft>
                <a:spcPts val="0"/>
              </a:spcAft>
              <a:buClr>
                <a:schemeClr val="dk1"/>
              </a:buClr>
              <a:buSzPts val="2800"/>
              <a:buChar char="•"/>
            </a:pPr>
            <a:r>
              <a:rPr lang="en-US" dirty="0"/>
              <a:t>Case manager works with all team members to ensure that all goals and services are included in PCP.</a:t>
            </a:r>
            <a:endParaRPr dirty="0"/>
          </a:p>
        </p:txBody>
      </p:sp>
      <p:sp>
        <p:nvSpPr>
          <p:cNvPr id="482" name="Google Shape;482;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Maine’s Person-Centered</a:t>
            </a:r>
            <a:br>
              <a:rPr lang="en-US" dirty="0"/>
            </a:br>
            <a:r>
              <a:rPr lang="en-US" dirty="0"/>
              <a:t>Planning (2017) Phase 3</a:t>
            </a:r>
            <a:endParaRPr dirty="0"/>
          </a:p>
        </p:txBody>
      </p:sp>
      <p:sp>
        <p:nvSpPr>
          <p:cNvPr id="489" name="Google Shape;489;p41"/>
          <p:cNvSpPr txBox="1">
            <a:spLocks noGrp="1"/>
          </p:cNvSpPr>
          <p:nvPr>
            <p:ph type="body" idx="1"/>
          </p:nvPr>
        </p:nvSpPr>
        <p:spPr>
          <a:xfrm>
            <a:off x="355602" y="2250615"/>
            <a:ext cx="8469086"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700"/>
              <a:buChar char="•"/>
            </a:pPr>
            <a:r>
              <a:rPr lang="en-US" sz="2700" dirty="0"/>
              <a:t>Conduct planning according to agenda developed in earlier phases.</a:t>
            </a:r>
            <a:endParaRPr dirty="0"/>
          </a:p>
          <a:p>
            <a:pPr marL="342900" lvl="0" indent="-342900" algn="l" rtl="0">
              <a:spcBef>
                <a:spcPts val="540"/>
              </a:spcBef>
              <a:spcAft>
                <a:spcPts val="0"/>
              </a:spcAft>
              <a:buClr>
                <a:schemeClr val="dk1"/>
              </a:buClr>
              <a:buSzPts val="2700"/>
              <a:buChar char="•"/>
            </a:pPr>
            <a:r>
              <a:rPr lang="en-US" sz="2700" dirty="0"/>
              <a:t>ID those responsible for medical/dental care and for reporting critical information to Case Manager.</a:t>
            </a:r>
            <a:endParaRPr dirty="0"/>
          </a:p>
          <a:p>
            <a:pPr marL="342900" lvl="0" indent="-342900" algn="l" rtl="0">
              <a:spcBef>
                <a:spcPts val="540"/>
              </a:spcBef>
              <a:spcAft>
                <a:spcPts val="0"/>
              </a:spcAft>
              <a:buClr>
                <a:schemeClr val="dk1"/>
              </a:buClr>
              <a:buSzPts val="2700"/>
              <a:buChar char="•"/>
            </a:pPr>
            <a:r>
              <a:rPr lang="en-US" sz="2700" dirty="0"/>
              <a:t>ID unmet needs and associated interim plan (if any).</a:t>
            </a:r>
            <a:endParaRPr dirty="0"/>
          </a:p>
          <a:p>
            <a:pPr marL="342900" lvl="0" indent="-342900" algn="l" rtl="0">
              <a:spcBef>
                <a:spcPts val="540"/>
              </a:spcBef>
              <a:spcAft>
                <a:spcPts val="0"/>
              </a:spcAft>
              <a:buClr>
                <a:schemeClr val="dk1"/>
              </a:buClr>
              <a:buSzPts val="2700"/>
              <a:buChar char="•"/>
            </a:pPr>
            <a:r>
              <a:rPr lang="en-US" sz="2700" dirty="0"/>
              <a:t>Review guardianship status.</a:t>
            </a:r>
            <a:endParaRPr dirty="0"/>
          </a:p>
          <a:p>
            <a:pPr marL="342900" lvl="0" indent="-342900" algn="l" rtl="0">
              <a:spcBef>
                <a:spcPts val="540"/>
              </a:spcBef>
              <a:spcAft>
                <a:spcPts val="0"/>
              </a:spcAft>
              <a:buClr>
                <a:schemeClr val="dk1"/>
              </a:buClr>
              <a:buSzPts val="2700"/>
              <a:buChar char="•"/>
            </a:pPr>
            <a:r>
              <a:rPr lang="en-US" sz="2700" dirty="0"/>
              <a:t>Provide Grievance and Reportable Event process to the person or guardian.</a:t>
            </a:r>
            <a:endParaRPr dirty="0"/>
          </a:p>
          <a:p>
            <a:pPr marL="342900" lvl="0" indent="-342900" algn="l" rtl="0">
              <a:spcBef>
                <a:spcPts val="540"/>
              </a:spcBef>
              <a:spcAft>
                <a:spcPts val="0"/>
              </a:spcAft>
              <a:buClr>
                <a:schemeClr val="dk1"/>
              </a:buClr>
              <a:buSzPts val="2700"/>
              <a:buChar char="•"/>
            </a:pPr>
            <a:r>
              <a:rPr lang="en-US" sz="2700" dirty="0"/>
              <a:t>Establish a team monitoring schedule.</a:t>
            </a:r>
            <a:endParaRPr dirty="0"/>
          </a:p>
          <a:p>
            <a:pPr marL="342900" lvl="0" indent="-190500" algn="l" rtl="0">
              <a:spcBef>
                <a:spcPts val="480"/>
              </a:spcBef>
              <a:spcAft>
                <a:spcPts val="0"/>
              </a:spcAft>
              <a:buClr>
                <a:schemeClr val="dk1"/>
              </a:buClr>
              <a:buSzPts val="2400"/>
              <a:buNone/>
            </a:pPr>
            <a:endParaRPr sz="2400" dirty="0"/>
          </a:p>
        </p:txBody>
      </p:sp>
      <p:sp>
        <p:nvSpPr>
          <p:cNvPr id="490" name="Google Shape;490;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Do You Want From PCP?</a:t>
            </a:r>
            <a:endParaRPr dirty="0"/>
          </a:p>
        </p:txBody>
      </p:sp>
      <p:sp>
        <p:nvSpPr>
          <p:cNvPr id="497" name="Google Shape;497;p42"/>
          <p:cNvSpPr txBox="1">
            <a:spLocks noGrp="1"/>
          </p:cNvSpPr>
          <p:nvPr>
            <p:ph type="body" idx="1"/>
          </p:nvPr>
        </p:nvSpPr>
        <p:spPr>
          <a:xfrm>
            <a:off x="431800" y="2026024"/>
            <a:ext cx="8255000" cy="41001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Brainstorm:  </a:t>
            </a:r>
            <a:endParaRPr dirty="0"/>
          </a:p>
          <a:p>
            <a:pPr marL="342900" lvl="0" indent="-342900" algn="l" rtl="0">
              <a:spcBef>
                <a:spcPts val="1760"/>
              </a:spcBef>
              <a:spcAft>
                <a:spcPts val="0"/>
              </a:spcAft>
              <a:buClr>
                <a:schemeClr val="dk1"/>
              </a:buClr>
              <a:buSzPts val="2800"/>
              <a:buChar char="•"/>
            </a:pPr>
            <a:r>
              <a:rPr lang="en-US" dirty="0"/>
              <a:t>What do you think are some of the characteristics of authentic PCP that you would like to be part of your family member’s transition planning process?</a:t>
            </a:r>
            <a:endParaRPr dirty="0"/>
          </a:p>
          <a:p>
            <a:pPr marL="342900" lvl="0" indent="-342900" algn="l" rtl="0">
              <a:spcBef>
                <a:spcPts val="1760"/>
              </a:spcBef>
              <a:spcAft>
                <a:spcPts val="0"/>
              </a:spcAft>
              <a:buClr>
                <a:schemeClr val="dk1"/>
              </a:buClr>
              <a:buSzPts val="2800"/>
              <a:buChar char="•"/>
            </a:pPr>
            <a:r>
              <a:rPr lang="en-US" dirty="0"/>
              <a:t>Are there specific tools that you have learned about that you would like to use?</a:t>
            </a:r>
            <a:endParaRPr dirty="0"/>
          </a:p>
        </p:txBody>
      </p:sp>
      <p:sp>
        <p:nvSpPr>
          <p:cNvPr id="498" name="Google Shape;498;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7">
                                            <p:txEl>
                                              <p:pRg st="0" end="0"/>
                                            </p:txEl>
                                          </p:spTgt>
                                        </p:tgtEl>
                                        <p:attrNameLst>
                                          <p:attrName>style.visibility</p:attrName>
                                        </p:attrNameLst>
                                      </p:cBhvr>
                                      <p:to>
                                        <p:strVal val="visible"/>
                                      </p:to>
                                    </p:set>
                                    <p:anim calcmode="lin" valueType="num">
                                      <p:cBhvr additive="base">
                                        <p:cTn id="7" dur="500"/>
                                        <p:tgtEl>
                                          <p:spTgt spid="4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7">
                                            <p:txEl>
                                              <p:pRg st="1" end="1"/>
                                            </p:txEl>
                                          </p:spTgt>
                                        </p:tgtEl>
                                        <p:attrNameLst>
                                          <p:attrName>style.visibility</p:attrName>
                                        </p:attrNameLst>
                                      </p:cBhvr>
                                      <p:to>
                                        <p:strVal val="visible"/>
                                      </p:to>
                                    </p:set>
                                    <p:anim calcmode="lin" valueType="num">
                                      <p:cBhvr additive="base">
                                        <p:cTn id="12" dur="500"/>
                                        <p:tgtEl>
                                          <p:spTgt spid="4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7">
                                            <p:txEl>
                                              <p:pRg st="2" end="2"/>
                                            </p:txEl>
                                          </p:spTgt>
                                        </p:tgtEl>
                                        <p:attrNameLst>
                                          <p:attrName>style.visibility</p:attrName>
                                        </p:attrNameLst>
                                      </p:cBhvr>
                                      <p:to>
                                        <p:strVal val="visible"/>
                                      </p:to>
                                    </p:set>
                                    <p:anim calcmode="lin" valueType="num">
                                      <p:cBhvr additive="base">
                                        <p:cTn id="17" dur="500"/>
                                        <p:tgtEl>
                                          <p:spTgt spid="49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Potential Obstacles</a:t>
            </a:r>
            <a:endParaRPr dirty="0"/>
          </a:p>
        </p:txBody>
      </p:sp>
      <p:sp>
        <p:nvSpPr>
          <p:cNvPr id="505" name="Google Shape;505;p43"/>
          <p:cNvSpPr txBox="1">
            <a:spLocks noGrp="1"/>
          </p:cNvSpPr>
          <p:nvPr>
            <p:ph type="body" idx="1"/>
          </p:nvPr>
        </p:nvSpPr>
        <p:spPr>
          <a:xfrm>
            <a:off x="685800" y="1879600"/>
            <a:ext cx="7772400" cy="421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What about people who have difficulty communicating in conventional ways?</a:t>
            </a:r>
            <a:endParaRPr dirty="0"/>
          </a:p>
          <a:p>
            <a:pPr marL="342900" lvl="0" indent="-342900" algn="l" rtl="0">
              <a:spcBef>
                <a:spcPts val="1160"/>
              </a:spcBef>
              <a:spcAft>
                <a:spcPts val="0"/>
              </a:spcAft>
              <a:buClr>
                <a:schemeClr val="dk1"/>
              </a:buClr>
              <a:buSzPts val="2800"/>
              <a:buChar char="•"/>
            </a:pPr>
            <a:r>
              <a:rPr lang="en-US" dirty="0"/>
              <a:t>What about people who hate meetings or become anxious when talking about the future?</a:t>
            </a:r>
            <a:endParaRPr dirty="0"/>
          </a:p>
          <a:p>
            <a:pPr marL="342900" lvl="0" indent="-342900" algn="l" rtl="0">
              <a:spcBef>
                <a:spcPts val="1160"/>
              </a:spcBef>
              <a:spcAft>
                <a:spcPts val="0"/>
              </a:spcAft>
              <a:buClr>
                <a:schemeClr val="dk1"/>
              </a:buClr>
              <a:buSzPts val="2800"/>
              <a:buChar char="•"/>
            </a:pPr>
            <a:r>
              <a:rPr lang="en-US" dirty="0"/>
              <a:t>What about people who do not know what they want?</a:t>
            </a:r>
            <a:endParaRPr dirty="0"/>
          </a:p>
          <a:p>
            <a:pPr marL="342900" lvl="0" indent="-342900" algn="l" rtl="0">
              <a:spcBef>
                <a:spcPts val="1160"/>
              </a:spcBef>
              <a:spcAft>
                <a:spcPts val="0"/>
              </a:spcAft>
              <a:buClr>
                <a:schemeClr val="dk1"/>
              </a:buClr>
              <a:buSzPts val="2800"/>
              <a:buChar char="•"/>
            </a:pPr>
            <a:r>
              <a:rPr lang="en-US" dirty="0"/>
              <a:t>What about case managers who are unfamiliar with authentic PCP?</a:t>
            </a:r>
            <a:endParaRPr dirty="0"/>
          </a:p>
        </p:txBody>
      </p:sp>
      <p:sp>
        <p:nvSpPr>
          <p:cNvPr id="506" name="Google Shape;506;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animEffect transition="in" filter="fade">
                                      <p:cBhvr>
                                        <p:cTn id="7" dur="500"/>
                                        <p:tgtEl>
                                          <p:spTgt spid="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5">
                                            <p:txEl>
                                              <p:pRg st="1" end="1"/>
                                            </p:txEl>
                                          </p:spTgt>
                                        </p:tgtEl>
                                        <p:attrNameLst>
                                          <p:attrName>style.visibility</p:attrName>
                                        </p:attrNameLst>
                                      </p:cBhvr>
                                      <p:to>
                                        <p:strVal val="visible"/>
                                      </p:to>
                                    </p:set>
                                    <p:animEffect transition="in" filter="fade">
                                      <p:cBhvr>
                                        <p:cTn id="12" dur="500"/>
                                        <p:tgtEl>
                                          <p:spTgt spid="5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5">
                                            <p:txEl>
                                              <p:pRg st="2" end="2"/>
                                            </p:txEl>
                                          </p:spTgt>
                                        </p:tgtEl>
                                        <p:attrNameLst>
                                          <p:attrName>style.visibility</p:attrName>
                                        </p:attrNameLst>
                                      </p:cBhvr>
                                      <p:to>
                                        <p:strVal val="visible"/>
                                      </p:to>
                                    </p:set>
                                    <p:animEffect transition="in" filter="fade">
                                      <p:cBhvr>
                                        <p:cTn id="17" dur="500"/>
                                        <p:tgtEl>
                                          <p:spTgt spid="5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5">
                                            <p:txEl>
                                              <p:pRg st="3" end="3"/>
                                            </p:txEl>
                                          </p:spTgt>
                                        </p:tgtEl>
                                        <p:attrNameLst>
                                          <p:attrName>style.visibility</p:attrName>
                                        </p:attrNameLst>
                                      </p:cBhvr>
                                      <p:to>
                                        <p:strVal val="visible"/>
                                      </p:to>
                                    </p:set>
                                    <p:animEffect transition="in" filter="fade">
                                      <p:cBhvr>
                                        <p:cTn id="22" dur="500"/>
                                        <p:tgtEl>
                                          <p:spTgt spid="5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Independent Facilitation</a:t>
            </a:r>
            <a:endParaRPr dirty="0"/>
          </a:p>
        </p:txBody>
      </p:sp>
      <p:sp>
        <p:nvSpPr>
          <p:cNvPr id="513" name="Google Shape;513;p44"/>
          <p:cNvSpPr txBox="1">
            <a:spLocks noGrp="1"/>
          </p:cNvSpPr>
          <p:nvPr>
            <p:ph type="body" idx="1"/>
          </p:nvPr>
        </p:nvSpPr>
        <p:spPr>
          <a:xfrm>
            <a:off x="581890" y="2175163"/>
            <a:ext cx="8104909" cy="39509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dirty="0"/>
              <a:t>One of the best strategies for making sure that your planning is truly person-centered is to use an independent facilitator with skills both in fostering participation by all team members and in using a variety of tools.</a:t>
            </a:r>
            <a:endParaRPr dirty="0"/>
          </a:p>
        </p:txBody>
      </p:sp>
      <p:sp>
        <p:nvSpPr>
          <p:cNvPr id="514" name="Google Shape;514;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Resources – Specific Tools</a:t>
            </a:r>
            <a:endParaRPr dirty="0"/>
          </a:p>
        </p:txBody>
      </p:sp>
      <p:sp>
        <p:nvSpPr>
          <p:cNvPr id="521" name="Google Shape;521;p45"/>
          <p:cNvSpPr txBox="1">
            <a:spLocks noGrp="1"/>
          </p:cNvSpPr>
          <p:nvPr>
            <p:ph type="body" idx="1"/>
          </p:nvPr>
        </p:nvSpPr>
        <p:spPr>
          <a:xfrm>
            <a:off x="442912" y="2008909"/>
            <a:ext cx="8243888" cy="411725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i="1" u="sng" dirty="0">
                <a:solidFill>
                  <a:schemeClr val="hlink"/>
                </a:solidFill>
                <a:hlinkClick r:id="rId3"/>
              </a:rPr>
              <a:t>Person-Centered Thinking Tools</a:t>
            </a:r>
            <a:r>
              <a:rPr lang="en-US" sz="2400" u="sng" dirty="0">
                <a:solidFill>
                  <a:schemeClr val="hlink"/>
                </a:solidFill>
                <a:hlinkClick r:id="rId3"/>
              </a:rPr>
              <a:t>: </a:t>
            </a:r>
            <a:r>
              <a:rPr lang="en-US" sz="2400" dirty="0"/>
              <a:t>https://helensandersonassociates.co.uk/person-centred-practice/person-centred-thinking-tools/</a:t>
            </a:r>
            <a:endParaRPr dirty="0"/>
          </a:p>
          <a:p>
            <a:pPr marL="342900" lvl="0" indent="-342900" algn="l" rtl="0">
              <a:spcBef>
                <a:spcPts val="1080"/>
              </a:spcBef>
              <a:spcAft>
                <a:spcPts val="0"/>
              </a:spcAft>
              <a:buClr>
                <a:schemeClr val="dk1"/>
              </a:buClr>
              <a:buSzPts val="2400"/>
              <a:buChar char="•"/>
            </a:pPr>
            <a:r>
              <a:rPr lang="en-US" sz="2400" i="1" u="sng" dirty="0">
                <a:solidFill>
                  <a:schemeClr val="hlink"/>
                </a:solidFill>
                <a:hlinkClick r:id="rId4"/>
              </a:rPr>
              <a:t>Developing Effective Person-Centered Thinking and Tools: </a:t>
            </a:r>
            <a:r>
              <a:rPr lang="en-US" sz="2400" dirty="0"/>
              <a:t>https://rwjms.rutgers.edu/boggscenter/documents/PCPTISPGuidebook-F.pdf</a:t>
            </a:r>
            <a:endParaRPr sz="2400" dirty="0"/>
          </a:p>
          <a:p>
            <a:pPr marL="342900" lvl="0" indent="-342900" algn="l" rtl="0">
              <a:spcBef>
                <a:spcPts val="1080"/>
              </a:spcBef>
              <a:spcAft>
                <a:spcPts val="0"/>
              </a:spcAft>
              <a:buClr>
                <a:schemeClr val="dk1"/>
              </a:buClr>
              <a:buSzPts val="2400"/>
              <a:buChar char="•"/>
            </a:pPr>
            <a:r>
              <a:rPr lang="en-US" sz="2400" i="1" u="sng" dirty="0">
                <a:solidFill>
                  <a:schemeClr val="hlink"/>
                </a:solidFill>
                <a:hlinkClick r:id="rId5"/>
              </a:rPr>
              <a:t>Person-Centered Thinking &amp; Approaches: </a:t>
            </a:r>
            <a:r>
              <a:rPr lang="en-US" sz="2400" dirty="0"/>
              <a:t>https://www.pinterest.com/tcnsj/person-centered-thinking-approaches/?autologin=true</a:t>
            </a:r>
            <a:endParaRPr dirty="0"/>
          </a:p>
          <a:p>
            <a:pPr marL="0" lvl="0" indent="0" algn="l" rtl="0">
              <a:spcBef>
                <a:spcPts val="10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None/>
            </a:pPr>
            <a:endParaRPr sz="2400" dirty="0"/>
          </a:p>
          <a:p>
            <a:pPr marL="342900" lvl="0" indent="-165100" algn="l" rtl="0">
              <a:spcBef>
                <a:spcPts val="560"/>
              </a:spcBef>
              <a:spcAft>
                <a:spcPts val="0"/>
              </a:spcAft>
              <a:buClr>
                <a:schemeClr val="dk1"/>
              </a:buClr>
              <a:buSzPts val="2800"/>
              <a:buNone/>
            </a:pPr>
            <a:endParaRPr dirty="0"/>
          </a:p>
        </p:txBody>
      </p:sp>
      <p:sp>
        <p:nvSpPr>
          <p:cNvPr id="522" name="Google Shape;522;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Resources – Specific Tools (2)</a:t>
            </a:r>
            <a:endParaRPr dirty="0"/>
          </a:p>
        </p:txBody>
      </p:sp>
      <p:sp>
        <p:nvSpPr>
          <p:cNvPr id="529" name="Google Shape;529;p46"/>
          <p:cNvSpPr txBox="1">
            <a:spLocks noGrp="1"/>
          </p:cNvSpPr>
          <p:nvPr>
            <p:ph type="body" idx="1"/>
          </p:nvPr>
        </p:nvSpPr>
        <p:spPr>
          <a:xfrm>
            <a:off x="442912" y="1967345"/>
            <a:ext cx="8243888" cy="415881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u="sng" dirty="0">
                <a:solidFill>
                  <a:schemeClr val="hlink"/>
                </a:solidFill>
                <a:hlinkClick r:id="rId3"/>
              </a:rPr>
              <a:t>Tools of Person Centered Thinking:</a:t>
            </a:r>
            <a:r>
              <a:rPr lang="en-US" sz="2400" i="1" u="sng" dirty="0">
                <a:solidFill>
                  <a:schemeClr val="hlink"/>
                </a:solidFill>
                <a:hlinkClick r:id="rId3"/>
              </a:rPr>
              <a:t> </a:t>
            </a:r>
            <a:r>
              <a:rPr lang="en-US" sz="2400" dirty="0"/>
              <a:t>https://www.tri-counties.org/person-centered-practices/person-centered-thinking-pct-tools/</a:t>
            </a:r>
            <a:endParaRPr dirty="0"/>
          </a:p>
          <a:p>
            <a:pPr marL="342900" lvl="0" indent="-342900" algn="l" rtl="0">
              <a:spcBef>
                <a:spcPts val="1680"/>
              </a:spcBef>
              <a:spcAft>
                <a:spcPts val="0"/>
              </a:spcAft>
              <a:buClr>
                <a:schemeClr val="dk1"/>
              </a:buClr>
              <a:buSzPts val="2400"/>
              <a:buChar char="•"/>
            </a:pPr>
            <a:r>
              <a:rPr lang="en-US" sz="2400" u="sng" dirty="0">
                <a:solidFill>
                  <a:schemeClr val="hlink"/>
                </a:solidFill>
                <a:hlinkClick r:id="rId4"/>
              </a:rPr>
              <a:t>Person Centered Planning: Thinking Tools for Action and Analysis</a:t>
            </a:r>
            <a:r>
              <a:rPr lang="en-US" sz="2400" i="1" u="sng" dirty="0">
                <a:solidFill>
                  <a:schemeClr val="hlink"/>
                </a:solidFill>
                <a:hlinkClick r:id="rId4"/>
              </a:rPr>
              <a:t>: </a:t>
            </a:r>
            <a:r>
              <a:rPr lang="en-US" sz="2400" dirty="0"/>
              <a:t>https://www.php.com/elearning/person-centered-planning-thinking-tools-for-analysis-and-action/</a:t>
            </a:r>
            <a:endParaRPr dirty="0"/>
          </a:p>
          <a:p>
            <a:pPr marL="342900" lvl="0" indent="-342900" algn="l" rtl="0">
              <a:spcBef>
                <a:spcPts val="1680"/>
              </a:spcBef>
              <a:spcAft>
                <a:spcPts val="0"/>
              </a:spcAft>
              <a:buClr>
                <a:schemeClr val="dk1"/>
              </a:buClr>
              <a:buSzPts val="2400"/>
              <a:buChar char="•"/>
            </a:pPr>
            <a:r>
              <a:rPr lang="en-US" sz="2400" i="1" u="sng" dirty="0">
                <a:solidFill>
                  <a:schemeClr val="hlink"/>
                </a:solidFill>
                <a:hlinkClick r:id="rId5"/>
              </a:rPr>
              <a:t>Activity Worksheets. Friends: Connecting People with Disabilities and Community Members: </a:t>
            </a:r>
            <a:r>
              <a:rPr lang="en-US" sz="2400" dirty="0"/>
              <a:t>https://rtc.umn.edu/docs/Friends_Activity_worksheets.pdf</a:t>
            </a:r>
            <a:endParaRPr sz="2400" dirty="0"/>
          </a:p>
          <a:p>
            <a:pPr marL="342900" lvl="0" indent="-165100" algn="l" rtl="0">
              <a:spcBef>
                <a:spcPts val="1760"/>
              </a:spcBef>
              <a:spcAft>
                <a:spcPts val="0"/>
              </a:spcAft>
              <a:buClr>
                <a:schemeClr val="dk1"/>
              </a:buClr>
              <a:buSzPts val="2800"/>
              <a:buNone/>
            </a:pPr>
            <a:endParaRPr dirty="0"/>
          </a:p>
        </p:txBody>
      </p:sp>
      <p:sp>
        <p:nvSpPr>
          <p:cNvPr id="530" name="Google Shape;530;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Resources – General Approaches</a:t>
            </a:r>
            <a:endParaRPr dirty="0"/>
          </a:p>
        </p:txBody>
      </p:sp>
      <p:sp>
        <p:nvSpPr>
          <p:cNvPr id="537" name="Google Shape;537;p47"/>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i="1" u="sng" dirty="0">
                <a:solidFill>
                  <a:schemeClr val="hlink"/>
                </a:solidFill>
                <a:hlinkClick r:id="rId3"/>
              </a:rPr>
              <a:t>MAPS</a:t>
            </a:r>
            <a:r>
              <a:rPr lang="en-US" dirty="0"/>
              <a:t>: https://inclusive-solutions.com/person-centred-planning/maps/</a:t>
            </a:r>
            <a:endParaRPr dirty="0"/>
          </a:p>
          <a:p>
            <a:pPr marL="342900" lvl="0" indent="-342900" algn="l" rtl="0">
              <a:spcBef>
                <a:spcPts val="1160"/>
              </a:spcBef>
              <a:spcAft>
                <a:spcPts val="0"/>
              </a:spcAft>
              <a:buClr>
                <a:schemeClr val="dk1"/>
              </a:buClr>
              <a:buSzPts val="2800"/>
              <a:buChar char="•"/>
            </a:pPr>
            <a:r>
              <a:rPr lang="en-US" i="1" u="sng" dirty="0">
                <a:solidFill>
                  <a:schemeClr val="hlink"/>
                </a:solidFill>
                <a:hlinkClick r:id="rId4"/>
              </a:rPr>
              <a:t>PATH</a:t>
            </a:r>
            <a:r>
              <a:rPr lang="en-US" dirty="0"/>
              <a:t>: https://inclusive-solutions.com/person-centred-planning/path/</a:t>
            </a:r>
            <a:endParaRPr dirty="0"/>
          </a:p>
          <a:p>
            <a:pPr marL="342900" lvl="0" indent="-342900" algn="l" rtl="0">
              <a:spcBef>
                <a:spcPts val="1160"/>
              </a:spcBef>
              <a:spcAft>
                <a:spcPts val="0"/>
              </a:spcAft>
              <a:buClr>
                <a:schemeClr val="dk1"/>
              </a:buClr>
              <a:buSzPts val="2800"/>
              <a:buChar char="•"/>
            </a:pPr>
            <a:r>
              <a:rPr lang="en-US" i="1" u="sng" dirty="0">
                <a:solidFill>
                  <a:schemeClr val="hlink"/>
                </a:solidFill>
                <a:hlinkClick r:id="rId5"/>
              </a:rPr>
              <a:t>A Brief Guide to Personal Futures Planning</a:t>
            </a:r>
            <a:r>
              <a:rPr lang="en-US" dirty="0"/>
              <a:t>: https://www.tsbvi.edu/attachments/other/pcp-manual.pdf</a:t>
            </a:r>
            <a:endParaRPr dirty="0"/>
          </a:p>
          <a:p>
            <a:pPr marL="342900" lvl="0" indent="-342900" algn="l" rtl="0">
              <a:spcBef>
                <a:spcPts val="1160"/>
              </a:spcBef>
              <a:spcAft>
                <a:spcPts val="0"/>
              </a:spcAft>
              <a:buClr>
                <a:schemeClr val="dk1"/>
              </a:buClr>
              <a:buSzPts val="2800"/>
              <a:buChar char="•"/>
            </a:pPr>
            <a:r>
              <a:rPr lang="en-US" i="1" u="sng" dirty="0">
                <a:solidFill>
                  <a:schemeClr val="hlink"/>
                </a:solidFill>
                <a:hlinkClick r:id="rId6"/>
              </a:rPr>
              <a:t>Essential Lifestyles Planning Forms</a:t>
            </a:r>
            <a:r>
              <a:rPr lang="en-US" u="sng" dirty="0">
                <a:solidFill>
                  <a:schemeClr val="hlink"/>
                </a:solidFill>
                <a:hlinkClick r:id="rId6"/>
              </a:rPr>
              <a:t>: </a:t>
            </a:r>
            <a:r>
              <a:rPr lang="en-US" dirty="0"/>
              <a:t>https://dhss.delaware.gov/ddds/elpforms.html</a:t>
            </a:r>
            <a:endParaRPr dirty="0"/>
          </a:p>
          <a:p>
            <a:pPr marL="742950" lvl="1" indent="-133350" algn="l" rtl="0">
              <a:spcBef>
                <a:spcPts val="1080"/>
              </a:spcBef>
              <a:spcAft>
                <a:spcPts val="0"/>
              </a:spcAft>
              <a:buClr>
                <a:schemeClr val="dk1"/>
              </a:buClr>
              <a:buSzPts val="2400"/>
              <a:buNone/>
            </a:pPr>
            <a:endParaRPr dirty="0"/>
          </a:p>
        </p:txBody>
      </p:sp>
      <p:sp>
        <p:nvSpPr>
          <p:cNvPr id="538" name="Google Shape;538;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Resources – Planning Facilitation</a:t>
            </a:r>
            <a:endParaRPr dirty="0"/>
          </a:p>
        </p:txBody>
      </p:sp>
      <p:sp>
        <p:nvSpPr>
          <p:cNvPr id="545" name="Google Shape;545;p48"/>
          <p:cNvSpPr txBox="1">
            <a:spLocks noGrp="1"/>
          </p:cNvSpPr>
          <p:nvPr>
            <p:ph type="body" idx="1"/>
          </p:nvPr>
        </p:nvSpPr>
        <p:spPr>
          <a:xfrm>
            <a:off x="442912" y="2244435"/>
            <a:ext cx="8243888" cy="38817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i="1" u="sng" dirty="0">
                <a:solidFill>
                  <a:schemeClr val="hlink"/>
                </a:solidFill>
                <a:hlinkClick r:id="rId3"/>
              </a:rPr>
              <a:t>Increasing Person-Centered Thinking:  Improving the Quality of Person-Centered Planning: A Manual for Person-Centered Planning Facilitators </a:t>
            </a:r>
            <a:r>
              <a:rPr lang="en-US" dirty="0"/>
              <a:t>at: </a:t>
            </a:r>
            <a:endParaRPr dirty="0"/>
          </a:p>
          <a:p>
            <a:pPr marL="0" lvl="0" indent="0" algn="l" rtl="0">
              <a:spcBef>
                <a:spcPts val="1760"/>
              </a:spcBef>
              <a:spcAft>
                <a:spcPts val="0"/>
              </a:spcAft>
              <a:buClr>
                <a:schemeClr val="dk1"/>
              </a:buClr>
              <a:buSzPts val="2800"/>
              <a:buNone/>
            </a:pPr>
            <a:r>
              <a:rPr lang="en-US" dirty="0"/>
              <a:t>https://rtc.umn.edu/docs/pcpmanual1.pdf</a:t>
            </a:r>
            <a:endParaRPr dirty="0"/>
          </a:p>
        </p:txBody>
      </p:sp>
      <p:sp>
        <p:nvSpPr>
          <p:cNvPr id="546" name="Google Shape;546;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a:t>
            </a:r>
            <a:endParaRPr dirty="0"/>
          </a:p>
        </p:txBody>
      </p:sp>
      <p:sp>
        <p:nvSpPr>
          <p:cNvPr id="552" name="Google Shape;552;p49"/>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Amado, A.N. (2013). </a:t>
            </a:r>
            <a:r>
              <a:rPr lang="en-US" i="1" dirty="0"/>
              <a:t>Friends: Connecting people with disabilities and community members.</a:t>
            </a:r>
            <a:r>
              <a:rPr lang="en-US" dirty="0"/>
              <a:t> Minneapolis, MN: University of Minnesota, Institute on Community Integration, Research and Training Center on Community Living. Retrieved November 16, 2021, from </a:t>
            </a:r>
            <a:r>
              <a:rPr lang="en-US" u="sng" dirty="0">
                <a:solidFill>
                  <a:schemeClr val="hlink"/>
                </a:solidFill>
                <a:hlinkClick r:id="rId3"/>
              </a:rPr>
              <a:t>https://rtc.umn.edu/docs/Friends_Activity_worksheets.pdf</a:t>
            </a:r>
            <a:endParaRPr dirty="0"/>
          </a:p>
          <a:p>
            <a:pPr marL="342900" lvl="0" indent="-165100" algn="l" rtl="0">
              <a:spcBef>
                <a:spcPts val="560"/>
              </a:spcBef>
              <a:spcAft>
                <a:spcPts val="0"/>
              </a:spcAft>
              <a:buClr>
                <a:schemeClr val="dk1"/>
              </a:buClr>
              <a:buSzPts val="2800"/>
              <a:buNone/>
            </a:pPr>
            <a:endParaRPr dirty="0"/>
          </a:p>
        </p:txBody>
      </p:sp>
      <p:sp>
        <p:nvSpPr>
          <p:cNvPr id="553" name="Google Shape;553;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PCP Tools (2)</a:t>
            </a:r>
            <a:endParaRPr dirty="0"/>
          </a:p>
        </p:txBody>
      </p:sp>
      <p:sp>
        <p:nvSpPr>
          <p:cNvPr id="134" name="Google Shape;134;p5"/>
          <p:cNvSpPr txBox="1">
            <a:spLocks noGrp="1"/>
          </p:cNvSpPr>
          <p:nvPr>
            <p:ph type="body" idx="1"/>
          </p:nvPr>
        </p:nvSpPr>
        <p:spPr>
          <a:xfrm>
            <a:off x="442912" y="1939635"/>
            <a:ext cx="8243888" cy="418652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Categorizing Preferences: Non-Negotiables, Strong Preferences, and Highly Desirables</a:t>
            </a:r>
            <a:endParaRPr dirty="0"/>
          </a:p>
          <a:p>
            <a:pPr marL="342900" lvl="0" indent="-342900" algn="l" rtl="0">
              <a:spcBef>
                <a:spcPts val="1380"/>
              </a:spcBef>
              <a:spcAft>
                <a:spcPts val="0"/>
              </a:spcAft>
              <a:buClr>
                <a:schemeClr val="dk1"/>
              </a:buClr>
              <a:buSzPts val="2400"/>
              <a:buChar char="•"/>
            </a:pPr>
            <a:r>
              <a:rPr lang="en-US" sz="2400" dirty="0"/>
              <a:t>History</a:t>
            </a:r>
            <a:endParaRPr dirty="0"/>
          </a:p>
          <a:p>
            <a:pPr marL="342900" lvl="0" indent="-342900" algn="l" rtl="0">
              <a:spcBef>
                <a:spcPts val="1380"/>
              </a:spcBef>
              <a:spcAft>
                <a:spcPts val="0"/>
              </a:spcAft>
              <a:buClr>
                <a:schemeClr val="dk1"/>
              </a:buClr>
              <a:buSzPts val="2400"/>
              <a:buChar char="•"/>
            </a:pPr>
            <a:r>
              <a:rPr lang="en-US" sz="2400" dirty="0"/>
              <a:t>What do you want to be doing in 5 years (or 10 years)?</a:t>
            </a:r>
            <a:endParaRPr dirty="0"/>
          </a:p>
          <a:p>
            <a:pPr marL="342900" lvl="0" indent="-342900" algn="l" rtl="0">
              <a:spcBef>
                <a:spcPts val="1380"/>
              </a:spcBef>
              <a:spcAft>
                <a:spcPts val="0"/>
              </a:spcAft>
              <a:buClr>
                <a:schemeClr val="dk1"/>
              </a:buClr>
              <a:buSzPts val="2400"/>
              <a:buChar char="•"/>
            </a:pPr>
            <a:r>
              <a:rPr lang="en-US" sz="2400" dirty="0"/>
              <a:t>What would an ideal day look like?</a:t>
            </a:r>
            <a:endParaRPr dirty="0"/>
          </a:p>
          <a:p>
            <a:pPr marL="342900" lvl="0" indent="-342900" algn="l" rtl="0">
              <a:spcBef>
                <a:spcPts val="1380"/>
              </a:spcBef>
              <a:spcAft>
                <a:spcPts val="0"/>
              </a:spcAft>
              <a:buClr>
                <a:schemeClr val="dk1"/>
              </a:buClr>
              <a:buSzPts val="2400"/>
              <a:buChar char="•"/>
            </a:pPr>
            <a:r>
              <a:rPr lang="en-US" sz="2400" dirty="0"/>
              <a:t>Brainstorm – Strengths, Gifts and Talents</a:t>
            </a:r>
            <a:endParaRPr dirty="0"/>
          </a:p>
          <a:p>
            <a:pPr marL="342900" lvl="0" indent="-342900" algn="l" rtl="0">
              <a:spcBef>
                <a:spcPts val="1100"/>
              </a:spcBef>
              <a:spcAft>
                <a:spcPts val="0"/>
              </a:spcAft>
              <a:buClr>
                <a:schemeClr val="dk1"/>
              </a:buClr>
              <a:buSzPts val="2400"/>
              <a:buChar char="•"/>
            </a:pPr>
            <a:r>
              <a:rPr lang="en-US" sz="2400" dirty="0"/>
              <a:t>Choices – Ones made by you? By others?</a:t>
            </a:r>
            <a:endParaRPr dirty="0"/>
          </a:p>
          <a:p>
            <a:pPr marL="342900" lvl="0" indent="-342900" algn="l" rtl="0">
              <a:spcBef>
                <a:spcPts val="1100"/>
              </a:spcBef>
              <a:spcAft>
                <a:spcPts val="0"/>
              </a:spcAft>
              <a:buClr>
                <a:schemeClr val="dk1"/>
              </a:buClr>
              <a:buSzPts val="2400"/>
              <a:buChar char="•"/>
            </a:pPr>
            <a:r>
              <a:rPr lang="en-US" sz="2400" dirty="0"/>
              <a:t>Perfect Week</a:t>
            </a:r>
            <a:endParaRPr dirty="0"/>
          </a:p>
        </p:txBody>
      </p:sp>
      <p:sp>
        <p:nvSpPr>
          <p:cNvPr id="135" name="Google Shape;135;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(2)</a:t>
            </a:r>
            <a:endParaRPr dirty="0"/>
          </a:p>
        </p:txBody>
      </p:sp>
      <p:sp>
        <p:nvSpPr>
          <p:cNvPr id="560" name="Google Shape;560;p50"/>
          <p:cNvSpPr txBox="1">
            <a:spLocks noGrp="1"/>
          </p:cNvSpPr>
          <p:nvPr>
            <p:ph type="body" idx="1"/>
          </p:nvPr>
        </p:nvSpPr>
        <p:spPr>
          <a:xfrm>
            <a:off x="457200" y="1808163"/>
            <a:ext cx="8481848"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700"/>
              <a:buChar char="•"/>
            </a:pPr>
            <a:r>
              <a:rPr lang="en-US" sz="2700" dirty="0"/>
              <a:t>Amado, A.N. &amp; McBride, M. (n.d.). </a:t>
            </a:r>
            <a:r>
              <a:rPr lang="en-US" sz="2700" i="1" dirty="0"/>
              <a:t>Increasing person-centered thinking: Improving the quality of person-centered planning. </a:t>
            </a:r>
            <a:r>
              <a:rPr lang="en-US" sz="2700" dirty="0"/>
              <a:t>Retrieved November 16, 2021 from https://rtc.umn.edu/docs/pcpmanual1.pdf</a:t>
            </a:r>
            <a:endParaRPr dirty="0"/>
          </a:p>
          <a:p>
            <a:pPr marL="342900" lvl="0" indent="-342900" algn="l" rtl="0">
              <a:spcBef>
                <a:spcPts val="540"/>
              </a:spcBef>
              <a:spcAft>
                <a:spcPts val="0"/>
              </a:spcAft>
              <a:buClr>
                <a:schemeClr val="dk1"/>
              </a:buClr>
              <a:buSzPts val="2700"/>
              <a:buChar char="•"/>
            </a:pPr>
            <a:r>
              <a:rPr lang="en-US" sz="2700" dirty="0"/>
              <a:t>Boggs Center on Developmental Disabilities (2018, January). </a:t>
            </a:r>
            <a:r>
              <a:rPr lang="en-US" sz="2700" i="1" dirty="0"/>
              <a:t>Developing effective person-centered planning tools &amp; New Jersey individualized service plans. </a:t>
            </a:r>
            <a:r>
              <a:rPr lang="en-US" sz="2700" dirty="0"/>
              <a:t>Retrieved November 16, 2021 from https://rwjms.rutgers.edu/boggscenter/documents/PCPTISPGuidebook-F.pdf </a:t>
            </a:r>
            <a:endParaRPr dirty="0"/>
          </a:p>
        </p:txBody>
      </p:sp>
      <p:sp>
        <p:nvSpPr>
          <p:cNvPr id="561" name="Google Shape;561;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(3)	</a:t>
            </a:r>
            <a:endParaRPr dirty="0"/>
          </a:p>
        </p:txBody>
      </p:sp>
      <p:sp>
        <p:nvSpPr>
          <p:cNvPr id="568" name="Google Shape;568;p51"/>
          <p:cNvSpPr txBox="1">
            <a:spLocks noGrp="1"/>
          </p:cNvSpPr>
          <p:nvPr>
            <p:ph type="body" idx="1"/>
          </p:nvPr>
        </p:nvSpPr>
        <p:spPr>
          <a:xfrm>
            <a:off x="457200" y="1808163"/>
            <a:ext cx="8481848"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700"/>
              <a:buChar char="•"/>
            </a:pPr>
            <a:r>
              <a:rPr lang="en-US" sz="2700" dirty="0"/>
              <a:t>Delaware Division of Developmental Disability Services. (n.d.). </a:t>
            </a:r>
            <a:r>
              <a:rPr lang="en-US" sz="2700" i="1" dirty="0"/>
              <a:t>Essential lifestyle planning forms. </a:t>
            </a:r>
            <a:r>
              <a:rPr lang="en-US" sz="2700" dirty="0"/>
              <a:t>Retrieved from https://dhss.delaware.gov/ddds/elpforms.html​</a:t>
            </a:r>
            <a:endParaRPr dirty="0"/>
          </a:p>
          <a:p>
            <a:pPr marL="342900" lvl="0" indent="-342900" algn="l" rtl="0">
              <a:spcBef>
                <a:spcPts val="540"/>
              </a:spcBef>
              <a:spcAft>
                <a:spcPts val="0"/>
              </a:spcAft>
              <a:buClr>
                <a:srgbClr val="000000"/>
              </a:buClr>
              <a:buSzPts val="2700"/>
              <a:buChar char="•"/>
            </a:pPr>
            <a:r>
              <a:rPr lang="en-US" sz="2700" dirty="0">
                <a:solidFill>
                  <a:srgbClr val="000000"/>
                </a:solidFill>
                <a:latin typeface="Arial"/>
                <a:ea typeface="Arial"/>
                <a:cs typeface="Arial"/>
                <a:sym typeface="Arial"/>
              </a:rPr>
              <a:t>Etmanski, A., Collins, J., &amp; Cammack, V. (201</a:t>
            </a:r>
            <a:r>
              <a:rPr lang="en-US" sz="2700" dirty="0">
                <a:solidFill>
                  <a:srgbClr val="000000"/>
                </a:solidFill>
              </a:rPr>
              <a:t>4</a:t>
            </a:r>
            <a:r>
              <a:rPr lang="en-US" sz="2700" dirty="0">
                <a:solidFill>
                  <a:srgbClr val="000000"/>
                </a:solidFill>
                <a:latin typeface="Arial"/>
                <a:ea typeface="Arial"/>
                <a:cs typeface="Arial"/>
                <a:sym typeface="Arial"/>
              </a:rPr>
              <a:t>). Relationship circles. Worksheet 4. </a:t>
            </a:r>
            <a:r>
              <a:rPr lang="en-US" sz="2700" i="1" dirty="0">
                <a:solidFill>
                  <a:srgbClr val="000000"/>
                </a:solidFill>
                <a:latin typeface="Arial"/>
                <a:ea typeface="Arial"/>
                <a:cs typeface="Arial"/>
                <a:sym typeface="Arial"/>
              </a:rPr>
              <a:t>Safe and secure: Seven steps on the path to a good life for people with disabilities</a:t>
            </a:r>
            <a:r>
              <a:rPr lang="en-US" sz="2700" dirty="0">
                <a:solidFill>
                  <a:srgbClr val="000000"/>
                </a:solidFill>
                <a:latin typeface="Arial"/>
                <a:ea typeface="Arial"/>
                <a:cs typeface="Arial"/>
                <a:sym typeface="Arial"/>
              </a:rPr>
              <a:t> (pp. 70). </a:t>
            </a:r>
            <a:r>
              <a:rPr lang="en-US" sz="2700" dirty="0">
                <a:solidFill>
                  <a:srgbClr val="222222"/>
                </a:solidFill>
                <a:latin typeface="Arial"/>
                <a:ea typeface="Arial"/>
                <a:cs typeface="Arial"/>
                <a:sym typeface="Arial"/>
              </a:rPr>
              <a:t>Planned Lifetime Advocacy Network.</a:t>
            </a:r>
            <a:r>
              <a:rPr lang="en-US" sz="2700" dirty="0">
                <a:solidFill>
                  <a:srgbClr val="000000"/>
                </a:solidFill>
                <a:latin typeface="Arial"/>
                <a:ea typeface="Arial"/>
                <a:cs typeface="Arial"/>
                <a:sym typeface="Arial"/>
              </a:rPr>
              <a:t> </a:t>
            </a:r>
            <a:r>
              <a:rPr lang="en-US" sz="2700" dirty="0">
                <a:latin typeface="Arial"/>
                <a:ea typeface="Arial"/>
                <a:cs typeface="Arial"/>
                <a:sym typeface="Arial"/>
              </a:rPr>
              <a:t>https://planinstitute.ca/wp-content/uploads/2017/03/Worksheet-4-Relationship-Circles.pdf</a:t>
            </a:r>
            <a:endParaRPr sz="2700" dirty="0">
              <a:latin typeface="Arial"/>
              <a:ea typeface="Arial"/>
              <a:cs typeface="Arial"/>
              <a:sym typeface="Arial"/>
            </a:endParaRPr>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569" name="Google Shape;569;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(4)</a:t>
            </a:r>
            <a:endParaRPr dirty="0"/>
          </a:p>
        </p:txBody>
      </p:sp>
      <p:sp>
        <p:nvSpPr>
          <p:cNvPr id="575" name="Google Shape;575;p52"/>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700"/>
              <a:buChar char="•"/>
            </a:pPr>
            <a:r>
              <a:rPr lang="en-US" sz="2700" dirty="0"/>
              <a:t>Georgia Department of Education. (n.d.). </a:t>
            </a:r>
            <a:r>
              <a:rPr lang="en-US" sz="2700" i="1" dirty="0"/>
              <a:t>Person-centered planning relationship map</a:t>
            </a:r>
            <a:r>
              <a:rPr lang="en-US" sz="2700" dirty="0"/>
              <a:t>. Retrieved November 16, 2021 at https://www.gadoe.org/Curriculum-Instruction-and-Assessment/Special-Education-Services/Documents/Quad.RelationshipMap.pdf​ </a:t>
            </a:r>
            <a:endParaRPr dirty="0"/>
          </a:p>
          <a:p>
            <a:pPr marL="342900" lvl="0" indent="-342900" algn="l" rtl="0">
              <a:spcBef>
                <a:spcPts val="540"/>
              </a:spcBef>
              <a:spcAft>
                <a:spcPts val="0"/>
              </a:spcAft>
              <a:buClr>
                <a:schemeClr val="dk1"/>
              </a:buClr>
              <a:buSzPts val="2700"/>
              <a:buChar char="•"/>
            </a:pPr>
            <a:r>
              <a:rPr lang="en-US" sz="2700" dirty="0"/>
              <a:t>Helen Sanderson Associates. (n.d.). </a:t>
            </a:r>
            <a:r>
              <a:rPr lang="en-US" sz="2700" i="1" dirty="0"/>
              <a:t>Person-centered thinking tools.</a:t>
            </a:r>
            <a:r>
              <a:rPr lang="en-US" sz="2700" dirty="0"/>
              <a:t> Retrieved November 16, 2021 from http://helensandersonassociates.co.uk/person-centred-practice/person-centred-thinking-tools/</a:t>
            </a:r>
            <a:endParaRPr dirty="0"/>
          </a:p>
        </p:txBody>
      </p:sp>
      <p:sp>
        <p:nvSpPr>
          <p:cNvPr id="576" name="Google Shape;576;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(5)</a:t>
            </a:r>
            <a:endParaRPr dirty="0"/>
          </a:p>
        </p:txBody>
      </p:sp>
      <p:sp>
        <p:nvSpPr>
          <p:cNvPr id="582" name="Google Shape;582;p53"/>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Inclusive Solutions. (n.d.). </a:t>
            </a:r>
            <a:r>
              <a:rPr lang="en-US" i="1" dirty="0"/>
              <a:t>Maps. </a:t>
            </a:r>
            <a:r>
              <a:rPr lang="en-US" dirty="0"/>
              <a:t>Retrieved November 16, 2021 from https://inclusive-solutions.com/person-centred-planning/maps/ </a:t>
            </a:r>
            <a:endParaRPr dirty="0"/>
          </a:p>
          <a:p>
            <a:pPr marL="342900" lvl="0" indent="-342900" algn="l" rtl="0">
              <a:spcBef>
                <a:spcPts val="560"/>
              </a:spcBef>
              <a:spcAft>
                <a:spcPts val="0"/>
              </a:spcAft>
              <a:buClr>
                <a:schemeClr val="dk1"/>
              </a:buClr>
              <a:buSzPts val="2800"/>
              <a:buChar char="•"/>
            </a:pPr>
            <a:r>
              <a:rPr lang="en-US" dirty="0"/>
              <a:t>Inclusive Solutions. (n.d.). </a:t>
            </a:r>
            <a:r>
              <a:rPr lang="en-US" i="1" dirty="0"/>
              <a:t>Path. </a:t>
            </a:r>
            <a:r>
              <a:rPr lang="en-US" dirty="0"/>
              <a:t>Retrieved November 16, 2021 from https://inclusive-solutions.com/person-centred-planning/path/ </a:t>
            </a:r>
            <a:endParaRPr dirty="0"/>
          </a:p>
          <a:p>
            <a:pPr marL="342900" lvl="0" indent="-342900" algn="l" rtl="0">
              <a:spcBef>
                <a:spcPts val="560"/>
              </a:spcBef>
              <a:spcAft>
                <a:spcPts val="0"/>
              </a:spcAft>
              <a:buClr>
                <a:schemeClr val="dk1"/>
              </a:buClr>
              <a:buSzPts val="2800"/>
              <a:buChar char="•"/>
            </a:pPr>
            <a:r>
              <a:rPr lang="en-US" dirty="0"/>
              <a:t>Marsha Forest Centre. (n.d.). </a:t>
            </a:r>
            <a:r>
              <a:rPr lang="en-US" i="1" dirty="0"/>
              <a:t>Circles of friendship/support</a:t>
            </a:r>
            <a:r>
              <a:rPr lang="en-US" dirty="0"/>
              <a:t>. Retrieved November 16, 2021 from https://inclusion.com/path-maps-and-person-centered-planning/circles-friends-2/​</a:t>
            </a:r>
            <a:endParaRPr dirty="0"/>
          </a:p>
          <a:p>
            <a:pPr marL="342900" lvl="0" indent="-165100" algn="l" rtl="0">
              <a:spcBef>
                <a:spcPts val="560"/>
              </a:spcBef>
              <a:spcAft>
                <a:spcPts val="0"/>
              </a:spcAft>
              <a:buClr>
                <a:schemeClr val="dk1"/>
              </a:buClr>
              <a:buSzPts val="2800"/>
              <a:buNone/>
            </a:pPr>
            <a:endParaRPr dirty="0"/>
          </a:p>
        </p:txBody>
      </p:sp>
      <p:sp>
        <p:nvSpPr>
          <p:cNvPr id="583" name="Google Shape;583;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(6)</a:t>
            </a:r>
            <a:endParaRPr dirty="0"/>
          </a:p>
        </p:txBody>
      </p:sp>
      <p:sp>
        <p:nvSpPr>
          <p:cNvPr id="589" name="Google Shape;589;p54"/>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700"/>
              <a:buChar char="•"/>
            </a:pPr>
            <a:r>
              <a:rPr lang="en-US" sz="2700" dirty="0"/>
              <a:t>Moss, K. &amp; Wiley, D. (2003). </a:t>
            </a:r>
            <a:r>
              <a:rPr lang="en-US" sz="2700" i="1" dirty="0"/>
              <a:t>A brief guide to personal futures planning</a:t>
            </a:r>
            <a:r>
              <a:rPr lang="en-US" sz="2700" dirty="0"/>
              <a:t>. Austin, TX: Texas Deafblind Outreach. Retrieved November 16, 2021 from https://www.tsbvi.edu/attachments/other/pcp-manual.pdf​</a:t>
            </a:r>
            <a:endParaRPr dirty="0"/>
          </a:p>
          <a:p>
            <a:pPr marL="342900" lvl="0" indent="-342900" algn="l" rtl="0">
              <a:spcBef>
                <a:spcPts val="540"/>
              </a:spcBef>
              <a:spcAft>
                <a:spcPts val="0"/>
              </a:spcAft>
              <a:buClr>
                <a:schemeClr val="dk1"/>
              </a:buClr>
              <a:buSzPts val="2700"/>
              <a:buChar char="•"/>
            </a:pPr>
            <a:r>
              <a:rPr lang="en-US" sz="2700" dirty="0"/>
              <a:t>Parents Helping Parents. (n.d.). </a:t>
            </a:r>
            <a:r>
              <a:rPr lang="en-US" sz="2700" i="1" dirty="0"/>
              <a:t>Person-centered planning: Thinking tools for analysis and action. </a:t>
            </a:r>
            <a:r>
              <a:rPr lang="en-US" sz="2700" dirty="0"/>
              <a:t>Retrieved November 16, 2021 from https://www.php.com/elearning/person-centered-planning-thinking-tools-for-analysis-and-action/</a:t>
            </a:r>
            <a:endParaRPr dirty="0"/>
          </a:p>
        </p:txBody>
      </p:sp>
      <p:sp>
        <p:nvSpPr>
          <p:cNvPr id="590" name="Google Shape;590;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(7)</a:t>
            </a:r>
            <a:endParaRPr dirty="0"/>
          </a:p>
        </p:txBody>
      </p:sp>
      <p:sp>
        <p:nvSpPr>
          <p:cNvPr id="597" name="Google Shape;597;p55"/>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State of Maine Department of Health and Human Services. (2017). </a:t>
            </a:r>
            <a:r>
              <a:rPr lang="en-US" i="1" dirty="0"/>
              <a:t>Maine’s person-centered planning process for individuals with intellectual disabilities or autism spectrum disorders</a:t>
            </a:r>
            <a:r>
              <a:rPr lang="en-US" dirty="0"/>
              <a:t>. Retrieved November 16, 2021 from https://www.maine.gov/dhhs/sites/maine.gov.dhhs/files/documents/Person%20Centered%20Plan%20Manual%20(Word)%20(2).docx</a:t>
            </a:r>
            <a:endParaRPr dirty="0"/>
          </a:p>
        </p:txBody>
      </p:sp>
      <p:sp>
        <p:nvSpPr>
          <p:cNvPr id="598" name="Google Shape;598;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(8)</a:t>
            </a:r>
            <a:endParaRPr dirty="0"/>
          </a:p>
        </p:txBody>
      </p:sp>
      <p:sp>
        <p:nvSpPr>
          <p:cNvPr id="605" name="Google Shape;605;p56"/>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Transition Coordinators Network South Jersey. (n.d.). </a:t>
            </a:r>
            <a:r>
              <a:rPr lang="en-US" i="1" dirty="0"/>
              <a:t>Person centered thinking &amp; approaches</a:t>
            </a:r>
            <a:r>
              <a:rPr lang="en-US" dirty="0"/>
              <a:t>. Retrieved November 16, 2021 from https://www.pinterest.com/tcnsj/person-centered-thinking-approaches/</a:t>
            </a:r>
            <a:endParaRPr dirty="0"/>
          </a:p>
          <a:p>
            <a:pPr marL="342900" lvl="0" indent="-342900" algn="l" rtl="0">
              <a:spcBef>
                <a:spcPts val="560"/>
              </a:spcBef>
              <a:spcAft>
                <a:spcPts val="0"/>
              </a:spcAft>
              <a:buClr>
                <a:schemeClr val="dk1"/>
              </a:buClr>
              <a:buSzPts val="2800"/>
              <a:buChar char="•"/>
            </a:pPr>
            <a:r>
              <a:rPr lang="en-US" dirty="0"/>
              <a:t>Transition Planning Asia. (n.d.). </a:t>
            </a:r>
            <a:r>
              <a:rPr lang="en-US" i="1" dirty="0"/>
              <a:t>Maps. </a:t>
            </a:r>
            <a:r>
              <a:rPr lang="en-US" dirty="0"/>
              <a:t>Preparing youth who are blind or visually Impaired with multiple disabilities for adult life. Retrieved November 16, 2021 from http://www.transitionplanningasia.org/maps </a:t>
            </a:r>
            <a:endParaRPr dirty="0"/>
          </a:p>
        </p:txBody>
      </p:sp>
      <p:sp>
        <p:nvSpPr>
          <p:cNvPr id="606" name="Google Shape;606;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(9)</a:t>
            </a:r>
            <a:endParaRPr dirty="0"/>
          </a:p>
        </p:txBody>
      </p:sp>
      <p:sp>
        <p:nvSpPr>
          <p:cNvPr id="612" name="Google Shape;612;p57"/>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Tri-Counties Regional Center. (n.d.). </a:t>
            </a:r>
            <a:r>
              <a:rPr lang="en-US" i="1" dirty="0"/>
              <a:t>Tools of person-centered thinking. </a:t>
            </a:r>
            <a:r>
              <a:rPr lang="en-US" dirty="0"/>
              <a:t>Retrieved November 16, 2021 from https://www.tri-counties.org/person-centered-practices/person-centered-thinking-pct-tools/</a:t>
            </a:r>
            <a:endParaRPr dirty="0"/>
          </a:p>
        </p:txBody>
      </p:sp>
      <p:sp>
        <p:nvSpPr>
          <p:cNvPr id="613" name="Google Shape;613;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8"/>
          <p:cNvSpPr txBox="1">
            <a:spLocks noGrp="1"/>
          </p:cNvSpPr>
          <p:nvPr>
            <p:ph type="body" idx="1"/>
          </p:nvPr>
        </p:nvSpPr>
        <p:spPr>
          <a:xfrm>
            <a:off x="511877" y="1377697"/>
            <a:ext cx="8120245" cy="49044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dirty="0"/>
              <a:t>University of Maine Center for Community Inclusion and Disability Studies © 2022 Some rights reserved.</a:t>
            </a:r>
            <a:endParaRPr dirty="0"/>
          </a:p>
          <a:p>
            <a:pPr marL="0" lvl="0" indent="0" algn="l" rtl="0">
              <a:spcBef>
                <a:spcPts val="400"/>
              </a:spcBef>
              <a:spcAft>
                <a:spcPts val="0"/>
              </a:spcAft>
              <a:buClr>
                <a:schemeClr val="dk1"/>
              </a:buClr>
              <a:buSzPts val="2000"/>
              <a:buNone/>
            </a:pPr>
            <a:r>
              <a:rPr lang="en-US" sz="2000" b="1" dirty="0"/>
              <a:t>Materials may be copied and shared for non-commercial purposes with proper attribution. Materials may not be modified or distributed (i.e., no derivative works) for commercial purposes.</a:t>
            </a:r>
            <a:endParaRPr dirty="0"/>
          </a:p>
          <a:p>
            <a:pPr marL="0" lvl="0" indent="0" algn="l" rtl="0">
              <a:spcBef>
                <a:spcPts val="400"/>
              </a:spcBef>
              <a:spcAft>
                <a:spcPts val="0"/>
              </a:spcAft>
              <a:buClr>
                <a:schemeClr val="dk1"/>
              </a:buClr>
              <a:buSzPts val="2000"/>
              <a:buNone/>
            </a:pPr>
            <a:endParaRPr sz="2000" b="1" dirty="0"/>
          </a:p>
          <a:p>
            <a:pPr marL="0" lvl="0" indent="0" algn="l" rtl="0">
              <a:spcBef>
                <a:spcPts val="3072"/>
              </a:spcBef>
              <a:spcAft>
                <a:spcPts val="0"/>
              </a:spcAft>
              <a:buClr>
                <a:schemeClr val="dk1"/>
              </a:buClr>
              <a:buSzPts val="2000"/>
              <a:buNone/>
            </a:pPr>
            <a:r>
              <a:rPr lang="en-US" sz="2000" dirty="0"/>
              <a:t>The Family-Centered Transition Curriculum: Achieving Better Outcomes for Students with Intellectual and Developmental Disabilities was co-developed by Alan Kurtz, Ph.D., J. Richardson (Jay) Collins, M.T.S., M.S.W.; and Janet May, M.Ed., M.S., with UCEDD Administrative Core Funding from the U.S. Department of Health and Human Services, Administration for Community Living, Administration on Disabilities Grant No. 90DDUC0056. Viewpoints expressed in this curriculum are those of the authors and do not represent official Administration for Community Living policy.</a:t>
            </a:r>
            <a:endParaRPr dirty="0"/>
          </a:p>
        </p:txBody>
      </p:sp>
      <p:pic>
        <p:nvPicPr>
          <p:cNvPr id="620" name="Google Shape;620;p58"/>
          <p:cNvPicPr preferRelativeResize="0">
            <a:picLocks noGrp="1"/>
          </p:cNvPicPr>
          <p:nvPr>
            <p:ph type="body" idx="2"/>
          </p:nvPr>
        </p:nvPicPr>
        <p:blipFill rotWithShape="1">
          <a:blip r:embed="rId3">
            <a:alphaModFix/>
          </a:blip>
          <a:srcRect/>
          <a:stretch/>
        </p:blipFill>
        <p:spPr>
          <a:xfrm>
            <a:off x="609413" y="3112008"/>
            <a:ext cx="1521454" cy="533400"/>
          </a:xfrm>
          <a:prstGeom prst="rect">
            <a:avLst/>
          </a:prstGeom>
          <a:noFill/>
          <a:ln>
            <a:noFill/>
          </a:ln>
        </p:spPr>
      </p:pic>
      <p:sp>
        <p:nvSpPr>
          <p:cNvPr id="621" name="Google Shape;621;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PCP Tools (3)</a:t>
            </a:r>
            <a:endParaRPr dirty="0"/>
          </a:p>
        </p:txBody>
      </p:sp>
      <p:sp>
        <p:nvSpPr>
          <p:cNvPr id="142" name="Google Shape;142;p6"/>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Vision for the Future</a:t>
            </a:r>
            <a:endParaRPr dirty="0"/>
          </a:p>
          <a:p>
            <a:pPr marL="742950" lvl="1" indent="-285750" algn="l" rtl="0">
              <a:spcBef>
                <a:spcPts val="500"/>
              </a:spcBef>
              <a:spcAft>
                <a:spcPts val="0"/>
              </a:spcAft>
              <a:buClr>
                <a:schemeClr val="dk1"/>
              </a:buClr>
              <a:buSzPts val="2400"/>
              <a:buChar char="–"/>
            </a:pPr>
            <a:r>
              <a:rPr lang="en-US" dirty="0"/>
              <a:t>Home, Work, Interests, Learning, Social, Experiences</a:t>
            </a:r>
            <a:endParaRPr dirty="0"/>
          </a:p>
          <a:p>
            <a:pPr marL="742950" lvl="1" indent="-285750" algn="l" rtl="0">
              <a:spcBef>
                <a:spcPts val="500"/>
              </a:spcBef>
              <a:spcAft>
                <a:spcPts val="0"/>
              </a:spcAft>
              <a:buClr>
                <a:schemeClr val="dk1"/>
              </a:buClr>
              <a:buSzPts val="2400"/>
              <a:buChar char="–"/>
            </a:pPr>
            <a:r>
              <a:rPr lang="en-US" dirty="0"/>
              <a:t>Supports – Relationships, Routines, Services</a:t>
            </a:r>
            <a:endParaRPr dirty="0"/>
          </a:p>
          <a:p>
            <a:pPr marL="342900" lvl="0" indent="-342900" algn="l" rtl="0">
              <a:spcBef>
                <a:spcPts val="500"/>
              </a:spcBef>
              <a:spcAft>
                <a:spcPts val="0"/>
              </a:spcAft>
              <a:buClr>
                <a:schemeClr val="dk1"/>
              </a:buClr>
              <a:buSzPts val="2400"/>
              <a:buChar char="•"/>
            </a:pPr>
            <a:r>
              <a:rPr lang="en-US" sz="2400" dirty="0"/>
              <a:t>Worries</a:t>
            </a:r>
            <a:endParaRPr dirty="0"/>
          </a:p>
          <a:p>
            <a:pPr marL="342900" lvl="0" indent="-342900" algn="l" rtl="0">
              <a:spcBef>
                <a:spcPts val="800"/>
              </a:spcBef>
              <a:spcAft>
                <a:spcPts val="0"/>
              </a:spcAft>
              <a:buClr>
                <a:schemeClr val="dk1"/>
              </a:buClr>
              <a:buSzPts val="2400"/>
              <a:buChar char="•"/>
            </a:pPr>
            <a:r>
              <a:rPr lang="en-US" sz="2400" dirty="0"/>
              <a:t>Quick Introduction</a:t>
            </a:r>
            <a:endParaRPr dirty="0"/>
          </a:p>
          <a:p>
            <a:pPr marL="342900" lvl="0" indent="-342900" algn="l" rtl="0">
              <a:spcBef>
                <a:spcPts val="1080"/>
              </a:spcBef>
              <a:spcAft>
                <a:spcPts val="0"/>
              </a:spcAft>
              <a:buClr>
                <a:schemeClr val="dk1"/>
              </a:buClr>
              <a:buSzPts val="2400"/>
              <a:buChar char="•"/>
            </a:pPr>
            <a:r>
              <a:rPr lang="en-US" sz="2400" dirty="0"/>
              <a:t>Brainstorm Strategies for Increasing Self-Determination </a:t>
            </a:r>
            <a:endParaRPr dirty="0"/>
          </a:p>
          <a:p>
            <a:pPr marL="342900" lvl="0" indent="-342900" algn="l" rtl="0">
              <a:spcBef>
                <a:spcPts val="1080"/>
              </a:spcBef>
              <a:spcAft>
                <a:spcPts val="0"/>
              </a:spcAft>
              <a:buClr>
                <a:schemeClr val="dk1"/>
              </a:buClr>
              <a:buSzPts val="2400"/>
              <a:buChar char="•"/>
            </a:pPr>
            <a:r>
              <a:rPr lang="en-US" sz="2400" dirty="0"/>
              <a:t>Learning Style and Communication</a:t>
            </a:r>
            <a:endParaRPr dirty="0"/>
          </a:p>
          <a:p>
            <a:pPr marL="342900" lvl="0" indent="-342900" algn="l" rtl="0">
              <a:spcBef>
                <a:spcPts val="1080"/>
              </a:spcBef>
              <a:spcAft>
                <a:spcPts val="0"/>
              </a:spcAft>
              <a:buClr>
                <a:schemeClr val="dk1"/>
              </a:buClr>
              <a:buSzPts val="2400"/>
              <a:buChar char="•"/>
            </a:pPr>
            <a:r>
              <a:rPr lang="en-US" sz="2400" dirty="0"/>
              <a:t>Brainstorm Potential Jobs that would be a good match</a:t>
            </a:r>
            <a:endParaRPr dirty="0"/>
          </a:p>
        </p:txBody>
      </p:sp>
      <p:sp>
        <p:nvSpPr>
          <p:cNvPr id="143" name="Google Shape;143;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Who Is _______?</a:t>
            </a:r>
            <a:endParaRPr dirty="0"/>
          </a:p>
        </p:txBody>
      </p:sp>
      <p:sp>
        <p:nvSpPr>
          <p:cNvPr id="150" name="Google Shape;150;p7"/>
          <p:cNvSpPr txBox="1">
            <a:spLocks noGrp="1"/>
          </p:cNvSpPr>
          <p:nvPr>
            <p:ph type="body" idx="1"/>
          </p:nvPr>
        </p:nvSpPr>
        <p:spPr>
          <a:xfrm>
            <a:off x="626532" y="2302932"/>
            <a:ext cx="8070611" cy="40039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PCP team members are invited to describe how they know the focal person. Hearing from a variety of people (parents, siblings, friends, teachers, coaches, neighbors…) provides richness and depth to the plan and often uncovers sides of the person not known to others. </a:t>
            </a:r>
            <a:endParaRPr dirty="0"/>
          </a:p>
        </p:txBody>
      </p:sp>
      <p:sp>
        <p:nvSpPr>
          <p:cNvPr id="151" name="Google Shape;151;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Who Is ?</a:t>
            </a:r>
            <a:endParaRPr dirty="0"/>
          </a:p>
        </p:txBody>
      </p:sp>
      <p:pic>
        <p:nvPicPr>
          <p:cNvPr id="158" name="Google Shape;158;p8" descr="Girl jumping into the air."/>
          <p:cNvPicPr preferRelativeResize="0">
            <a:picLocks noGrp="1"/>
          </p:cNvPicPr>
          <p:nvPr>
            <p:ph type="body" idx="1"/>
          </p:nvPr>
        </p:nvPicPr>
        <p:blipFill rotWithShape="1">
          <a:blip r:embed="rId3">
            <a:alphaModFix/>
          </a:blip>
          <a:srcRect l="-117756" r="-117755"/>
          <a:stretch/>
        </p:blipFill>
        <p:spPr>
          <a:xfrm>
            <a:off x="1799692" y="2384884"/>
            <a:ext cx="5629848" cy="2912740"/>
          </a:xfrm>
          <a:prstGeom prst="rect">
            <a:avLst/>
          </a:prstGeom>
          <a:noFill/>
          <a:ln>
            <a:noFill/>
          </a:ln>
        </p:spPr>
      </p:pic>
      <p:sp>
        <p:nvSpPr>
          <p:cNvPr id="159" name="Google Shape;159;p8"/>
          <p:cNvSpPr txBox="1"/>
          <p:nvPr/>
        </p:nvSpPr>
        <p:spPr>
          <a:xfrm>
            <a:off x="660788" y="2384884"/>
            <a:ext cx="22190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Relationships</a:t>
            </a:r>
            <a:endParaRPr dirty="0"/>
          </a:p>
        </p:txBody>
      </p:sp>
      <p:sp>
        <p:nvSpPr>
          <p:cNvPr id="160" name="Google Shape;160;p8"/>
          <p:cNvSpPr txBox="1"/>
          <p:nvPr/>
        </p:nvSpPr>
        <p:spPr>
          <a:xfrm>
            <a:off x="431800" y="3140968"/>
            <a:ext cx="25920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Arial"/>
                <a:ea typeface="Arial"/>
                <a:cs typeface="Arial"/>
                <a:sym typeface="Arial"/>
              </a:rPr>
              <a:t>Learning &amp; Communication Style</a:t>
            </a:r>
            <a:endParaRPr dirty="0"/>
          </a:p>
        </p:txBody>
      </p:sp>
      <p:sp>
        <p:nvSpPr>
          <p:cNvPr id="161" name="Google Shape;161;p8"/>
          <p:cNvSpPr txBox="1"/>
          <p:nvPr/>
        </p:nvSpPr>
        <p:spPr>
          <a:xfrm>
            <a:off x="1619672" y="4725144"/>
            <a:ext cx="15121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Worries</a:t>
            </a:r>
            <a:endParaRPr dirty="0"/>
          </a:p>
        </p:txBody>
      </p:sp>
      <p:sp>
        <p:nvSpPr>
          <p:cNvPr id="162" name="Google Shape;162;p8"/>
          <p:cNvSpPr txBox="1"/>
          <p:nvPr/>
        </p:nvSpPr>
        <p:spPr>
          <a:xfrm>
            <a:off x="2501929" y="5712249"/>
            <a:ext cx="15907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History</a:t>
            </a:r>
            <a:endParaRPr dirty="0"/>
          </a:p>
        </p:txBody>
      </p:sp>
      <p:sp>
        <p:nvSpPr>
          <p:cNvPr id="163" name="Google Shape;163;p8"/>
          <p:cNvSpPr txBox="1"/>
          <p:nvPr/>
        </p:nvSpPr>
        <p:spPr>
          <a:xfrm>
            <a:off x="6372200" y="2204864"/>
            <a:ext cx="15121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Strengths</a:t>
            </a:r>
            <a:endParaRPr dirty="0"/>
          </a:p>
        </p:txBody>
      </p:sp>
      <p:sp>
        <p:nvSpPr>
          <p:cNvPr id="164" name="Google Shape;164;p8"/>
          <p:cNvSpPr txBox="1"/>
          <p:nvPr/>
        </p:nvSpPr>
        <p:spPr>
          <a:xfrm>
            <a:off x="5862918" y="3249998"/>
            <a:ext cx="270552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Arial"/>
                <a:ea typeface="Arial"/>
                <a:cs typeface="Arial"/>
                <a:sym typeface="Arial"/>
              </a:rPr>
              <a:t>Support needs/Challenges</a:t>
            </a:r>
            <a:endParaRPr dirty="0"/>
          </a:p>
        </p:txBody>
      </p:sp>
      <p:sp>
        <p:nvSpPr>
          <p:cNvPr id="165" name="Google Shape;165;p8"/>
          <p:cNvSpPr txBox="1"/>
          <p:nvPr/>
        </p:nvSpPr>
        <p:spPr>
          <a:xfrm>
            <a:off x="6336195" y="4743802"/>
            <a:ext cx="19292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Action Plan</a:t>
            </a:r>
            <a:endParaRPr dirty="0"/>
          </a:p>
        </p:txBody>
      </p:sp>
      <p:sp>
        <p:nvSpPr>
          <p:cNvPr id="166" name="Google Shape;166;p8"/>
          <p:cNvSpPr txBox="1"/>
          <p:nvPr/>
        </p:nvSpPr>
        <p:spPr>
          <a:xfrm>
            <a:off x="4824027" y="5805264"/>
            <a:ext cx="26055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Hopes &amp; Dreams</a:t>
            </a:r>
            <a:endParaRPr dirty="0"/>
          </a:p>
        </p:txBody>
      </p:sp>
      <p:sp>
        <p:nvSpPr>
          <p:cNvPr id="167" name="Google Shape;16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257695" y="1355167"/>
            <a:ext cx="2784763" cy="4900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Who is Bev?</a:t>
            </a:r>
            <a:endParaRPr dirty="0"/>
          </a:p>
        </p:txBody>
      </p:sp>
      <p:pic>
        <p:nvPicPr>
          <p:cNvPr id="174" name="Google Shape;174;p9" descr="Girl jumping into the air."/>
          <p:cNvPicPr preferRelativeResize="0"/>
          <p:nvPr/>
        </p:nvPicPr>
        <p:blipFill rotWithShape="1">
          <a:blip r:embed="rId3">
            <a:alphaModFix/>
          </a:blip>
          <a:srcRect/>
          <a:stretch/>
        </p:blipFill>
        <p:spPr>
          <a:xfrm>
            <a:off x="3042458" y="1095402"/>
            <a:ext cx="1651750" cy="2064688"/>
          </a:xfrm>
          <a:prstGeom prst="rect">
            <a:avLst/>
          </a:prstGeom>
          <a:noFill/>
          <a:ln>
            <a:noFill/>
          </a:ln>
        </p:spPr>
      </p:pic>
      <p:sp>
        <p:nvSpPr>
          <p:cNvPr id="175" name="Google Shape;175;p9"/>
          <p:cNvSpPr txBox="1">
            <a:spLocks noGrp="1"/>
          </p:cNvSpPr>
          <p:nvPr>
            <p:ph type="body" idx="1"/>
          </p:nvPr>
        </p:nvSpPr>
        <p:spPr>
          <a:xfrm>
            <a:off x="257695" y="2514592"/>
            <a:ext cx="3333404" cy="421870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14 years-old</a:t>
            </a:r>
            <a:endParaRPr dirty="0"/>
          </a:p>
          <a:p>
            <a:pPr marL="342900" lvl="0" indent="-342900" algn="l" rtl="0">
              <a:spcBef>
                <a:spcPts val="480"/>
              </a:spcBef>
              <a:spcAft>
                <a:spcPts val="0"/>
              </a:spcAft>
              <a:buClr>
                <a:schemeClr val="dk1"/>
              </a:buClr>
              <a:buSzPts val="2400"/>
              <a:buChar char="•"/>
            </a:pPr>
            <a:r>
              <a:rPr lang="en-US" sz="2400" dirty="0"/>
              <a:t>Very active and a member of the track team</a:t>
            </a:r>
            <a:endParaRPr dirty="0"/>
          </a:p>
          <a:p>
            <a:pPr marL="342900" lvl="0" indent="-342900" algn="l" rtl="0">
              <a:spcBef>
                <a:spcPts val="480"/>
              </a:spcBef>
              <a:spcAft>
                <a:spcPts val="0"/>
              </a:spcAft>
              <a:buClr>
                <a:schemeClr val="dk1"/>
              </a:buClr>
              <a:buSzPts val="2400"/>
              <a:buChar char="•"/>
            </a:pPr>
            <a:r>
              <a:rPr lang="en-US" sz="2400" dirty="0"/>
              <a:t>Used American Sign Language (ASL)</a:t>
            </a:r>
            <a:endParaRPr dirty="0"/>
          </a:p>
          <a:p>
            <a:pPr marL="342900" lvl="0" indent="-342900" algn="l" rtl="0">
              <a:spcBef>
                <a:spcPts val="480"/>
              </a:spcBef>
              <a:spcAft>
                <a:spcPts val="0"/>
              </a:spcAft>
              <a:buClr>
                <a:schemeClr val="dk1"/>
              </a:buClr>
              <a:buSzPts val="2400"/>
              <a:buChar char="•"/>
            </a:pPr>
            <a:r>
              <a:rPr lang="en-US" sz="2400" dirty="0"/>
              <a:t>Loves history class</a:t>
            </a:r>
            <a:endParaRPr dirty="0"/>
          </a:p>
          <a:p>
            <a:pPr marL="342900" lvl="0" indent="-342900" algn="l" rtl="0">
              <a:spcBef>
                <a:spcPts val="480"/>
              </a:spcBef>
              <a:spcAft>
                <a:spcPts val="0"/>
              </a:spcAft>
              <a:buClr>
                <a:schemeClr val="dk1"/>
              </a:buClr>
              <a:buSzPts val="2400"/>
              <a:buChar char="•"/>
            </a:pPr>
            <a:r>
              <a:rPr lang="en-US" sz="2400" dirty="0"/>
              <a:t>Friendly</a:t>
            </a:r>
            <a:endParaRPr dirty="0"/>
          </a:p>
          <a:p>
            <a:pPr marL="342900" lvl="0" indent="-342900" algn="l" rtl="0">
              <a:spcBef>
                <a:spcPts val="480"/>
              </a:spcBef>
              <a:spcAft>
                <a:spcPts val="0"/>
              </a:spcAft>
              <a:buClr>
                <a:schemeClr val="dk1"/>
              </a:buClr>
              <a:buSzPts val="2400"/>
              <a:buChar char="•"/>
            </a:pPr>
            <a:r>
              <a:rPr lang="en-US" sz="2400" dirty="0"/>
              <a:t>Loves to play video games.</a:t>
            </a:r>
            <a:endParaRPr dirty="0"/>
          </a:p>
        </p:txBody>
      </p:sp>
      <p:sp>
        <p:nvSpPr>
          <p:cNvPr id="176" name="Google Shape;176;p9"/>
          <p:cNvSpPr txBox="1">
            <a:spLocks noGrp="1"/>
          </p:cNvSpPr>
          <p:nvPr>
            <p:ph type="body" idx="2"/>
          </p:nvPr>
        </p:nvSpPr>
        <p:spPr>
          <a:xfrm>
            <a:off x="4648199" y="1349193"/>
            <a:ext cx="4238105" cy="525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en-US" sz="2200" dirty="0"/>
              <a:t>Has two close friends who she hangs out with but has hundreds of Facebook friends.</a:t>
            </a:r>
            <a:endParaRPr dirty="0"/>
          </a:p>
          <a:p>
            <a:pPr marL="342900" lvl="0" indent="-342900" algn="l" rtl="0">
              <a:spcBef>
                <a:spcPts val="440"/>
              </a:spcBef>
              <a:spcAft>
                <a:spcPts val="0"/>
              </a:spcAft>
              <a:buClr>
                <a:schemeClr val="dk1"/>
              </a:buClr>
              <a:buSzPts val="2200"/>
              <a:buChar char="•"/>
            </a:pPr>
            <a:r>
              <a:rPr lang="en-US" sz="2200" dirty="0"/>
              <a:t>Wants to have more friends at school.</a:t>
            </a:r>
            <a:endParaRPr dirty="0"/>
          </a:p>
          <a:p>
            <a:pPr marL="342900" lvl="0" indent="-342900" algn="l" rtl="0">
              <a:spcBef>
                <a:spcPts val="440"/>
              </a:spcBef>
              <a:spcAft>
                <a:spcPts val="0"/>
              </a:spcAft>
              <a:buClr>
                <a:schemeClr val="dk1"/>
              </a:buClr>
              <a:buSzPts val="2200"/>
              <a:buChar char="•"/>
            </a:pPr>
            <a:r>
              <a:rPr lang="en-US" sz="2200" dirty="0"/>
              <a:t>Anxious about what she will do when she graduates from high school.</a:t>
            </a:r>
            <a:endParaRPr dirty="0"/>
          </a:p>
          <a:p>
            <a:pPr marL="342900" lvl="0" indent="-342900" algn="l" rtl="0">
              <a:spcBef>
                <a:spcPts val="440"/>
              </a:spcBef>
              <a:spcAft>
                <a:spcPts val="0"/>
              </a:spcAft>
              <a:buClr>
                <a:schemeClr val="dk1"/>
              </a:buClr>
              <a:buSzPts val="2200"/>
              <a:buChar char="•"/>
            </a:pPr>
            <a:r>
              <a:rPr lang="en-US" sz="2200" dirty="0"/>
              <a:t>Likes spending time with other deaf individuals who use ASL.</a:t>
            </a:r>
            <a:endParaRPr dirty="0"/>
          </a:p>
          <a:p>
            <a:pPr marL="342900" lvl="0" indent="-342900" algn="l" rtl="0">
              <a:spcBef>
                <a:spcPts val="440"/>
              </a:spcBef>
              <a:spcAft>
                <a:spcPts val="0"/>
              </a:spcAft>
              <a:buClr>
                <a:schemeClr val="dk1"/>
              </a:buClr>
              <a:buSzPts val="2200"/>
              <a:buChar char="•"/>
            </a:pPr>
            <a:r>
              <a:rPr lang="en-US" sz="2200" dirty="0"/>
              <a:t>Works better on independent projects than group projects.</a:t>
            </a:r>
            <a:endParaRPr dirty="0"/>
          </a:p>
        </p:txBody>
      </p:sp>
      <p:sp>
        <p:nvSpPr>
          <p:cNvPr id="177" name="Google Shape;177;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CCIDS-ppt-template-201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6403</Words>
  <Application>Microsoft Macintosh PowerPoint</Application>
  <PresentationFormat>On-screen Show (4:3)</PresentationFormat>
  <Paragraphs>529</Paragraphs>
  <Slides>58</Slides>
  <Notes>58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CCIDS-ppt-template-2013</vt:lpstr>
      <vt:lpstr>Supporting Transition with  Person-Centered Planning Part 2</vt:lpstr>
      <vt:lpstr>Goals</vt:lpstr>
      <vt:lpstr>Goals (2)</vt:lpstr>
      <vt:lpstr>PCP Tools</vt:lpstr>
      <vt:lpstr>PCP Tools (2)</vt:lpstr>
      <vt:lpstr>PCP Tools (3)</vt:lpstr>
      <vt:lpstr>Who Is _______?</vt:lpstr>
      <vt:lpstr>Who Is ?</vt:lpstr>
      <vt:lpstr>Who is Bev?</vt:lpstr>
      <vt:lpstr>History </vt:lpstr>
      <vt:lpstr>Jon’s History</vt:lpstr>
      <vt:lpstr>Jon’s History (2)</vt:lpstr>
      <vt:lpstr>Jon’s History (3)</vt:lpstr>
      <vt:lpstr>Jon’s History (4)</vt:lpstr>
      <vt:lpstr>Timeline</vt:lpstr>
      <vt:lpstr>Relationship Map</vt:lpstr>
      <vt:lpstr>Relationship Map (2)</vt:lpstr>
      <vt:lpstr>______’ s Relationship Map</vt:lpstr>
      <vt:lpstr>Examples of Relationship Maps</vt:lpstr>
      <vt:lpstr>Positive Descriptions of the Focus Person</vt:lpstr>
      <vt:lpstr>Quick Introduction [2 minutes]</vt:lpstr>
      <vt:lpstr>Quick Introduction [2 minutes] (2)</vt:lpstr>
      <vt:lpstr>Perfect Week</vt:lpstr>
      <vt:lpstr>What Works – Doesn’t Work Chart</vt:lpstr>
      <vt:lpstr>What Works – Doesn’t Work</vt:lpstr>
      <vt:lpstr>What Works – Doesn’t Work (2)</vt:lpstr>
      <vt:lpstr>What Works – Doesn’t Work (Blank)</vt:lpstr>
      <vt:lpstr>Support Needs/Challenges</vt:lpstr>
      <vt:lpstr>Dreams and Hopes</vt:lpstr>
      <vt:lpstr>Worries</vt:lpstr>
      <vt:lpstr>Presence to Contribution</vt:lpstr>
      <vt:lpstr>You can create your own tools!  </vt:lpstr>
      <vt:lpstr>From Tools to Goals</vt:lpstr>
      <vt:lpstr>Action Planning</vt:lpstr>
      <vt:lpstr>Action Step Examples</vt:lpstr>
      <vt:lpstr>Exploring Together</vt:lpstr>
      <vt:lpstr>New Goals Emerge as People Meet and Act Together</vt:lpstr>
      <vt:lpstr>Minimum CMS Planning Requirements</vt:lpstr>
      <vt:lpstr>Maine’s Person-Centered Planning (2017) (Phase 1)</vt:lpstr>
      <vt:lpstr>Maine’s Person-Centered Planning (2017) Phase 2</vt:lpstr>
      <vt:lpstr>Maine’s Person-Centered Planning (2017) Phase 3</vt:lpstr>
      <vt:lpstr>What Do You Want From PCP?</vt:lpstr>
      <vt:lpstr>Potential Obstacles</vt:lpstr>
      <vt:lpstr>Independent Facilitation</vt:lpstr>
      <vt:lpstr>Resources – Specific Tools</vt:lpstr>
      <vt:lpstr>Resources – Specific Tools (2)</vt:lpstr>
      <vt:lpstr>Resources – General Approaches</vt:lpstr>
      <vt:lpstr>Resources – Planning Facilitation</vt:lpstr>
      <vt:lpstr>References</vt:lpstr>
      <vt:lpstr>References (2)</vt:lpstr>
      <vt:lpstr>References (3) </vt:lpstr>
      <vt:lpstr>References (4)</vt:lpstr>
      <vt:lpstr>References (5)</vt:lpstr>
      <vt:lpstr>References (6)</vt:lpstr>
      <vt:lpstr>References (7)</vt:lpstr>
      <vt:lpstr>References (8)</vt:lpstr>
      <vt:lpstr>References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Transition with  Person-Centered Planning Part 2</dc:title>
  <dc:creator>Microsoft Office User</dc:creator>
  <cp:lastModifiedBy>Sandra A Horne</cp:lastModifiedBy>
  <cp:revision>1</cp:revision>
  <dcterms:created xsi:type="dcterms:W3CDTF">2018-01-08T16:37:39Z</dcterms:created>
  <dcterms:modified xsi:type="dcterms:W3CDTF">2022-05-16T19:26:52Z</dcterms:modified>
</cp:coreProperties>
</file>