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hzwKpHK4MhfJf/WJvE/H7K9QST4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69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This is Part 1 of a two-part module on person-centered planning.  We believe that the information we present here is really at the core of our efforts to ensure positive and meaningful transition outcomes.  </a:t>
            </a:r>
            <a:endParaRPr dirty="0"/>
          </a:p>
          <a:p>
            <a:pPr marL="0" lvl="0" indent="0" algn="l" rtl="0">
              <a:spcBef>
                <a:spcPts val="360"/>
              </a:spcBef>
              <a:spcAft>
                <a:spcPts val="0"/>
              </a:spcAft>
              <a:buNone/>
            </a:pPr>
            <a:r>
              <a:rPr lang="en-US" dirty="0"/>
              <a:t>Point out that Person-Centered Planning, or PCP, is now required by a number of funders.  In the two parts of this module. we are going to talk about “authentic person-centered planning.”  This may not be the kind of planning you and your family member have experienced.  What we talk about in this module is not required in current regulations.  We believe it can be done within the existing regulations, however.  </a:t>
            </a:r>
            <a:endParaRPr dirty="0"/>
          </a:p>
          <a:p>
            <a:pPr marL="0" lvl="0" indent="0" algn="l" rtl="0">
              <a:spcBef>
                <a:spcPts val="360"/>
              </a:spcBef>
              <a:spcAft>
                <a:spcPts val="0"/>
              </a:spcAft>
              <a:buNone/>
            </a:pPr>
            <a:r>
              <a:rPr lang="en-US" dirty="0"/>
              <a:t>When we ask people with disabilities about their planning meetings, they often groan.  People have told us things such as: “I don’t go to my meetings because people sit around and talk about what is wrong with me” or “People don’t listen to me.”  That is not what PCP is supposed to be about.  PCP should be about </a:t>
            </a:r>
            <a:r>
              <a:rPr lang="en-US" b="1" dirty="0"/>
              <a:t>celebrating</a:t>
            </a:r>
            <a:r>
              <a:rPr lang="en-US" dirty="0"/>
              <a:t> the individual, envisioning new possibilities, and identifying how we can come together as a community to support that vision. </a:t>
            </a:r>
            <a:endParaRPr dirty="0"/>
          </a:p>
        </p:txBody>
      </p:sp>
      <p:sp>
        <p:nvSpPr>
          <p:cNvPr id="88" name="Google Shape;8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points on the slide.  Emphasize that PCP, as it was originally conceived, was about the whole community.  Ask participants if this has been a focus of the planning meetings for their children.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Point out again that community inclusion or community participation is not just a goal of PCP.  Community inclusion is part of the process.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After reviewing the final point, explain that formal services are usually provided by professionals. This can include job supports, supports for independent living, and funding.  Informal supports are generally supports that are provided by family members, friends, co-workers, neighbors, and others.  Giving a neighbor without transportation a ride to a grocery store is an example of an informal support.  Learning about a job opportunity from a friend is also an informal support – one that many of have relied on to obtain employment.</a:t>
            </a:r>
            <a:endParaRPr dirty="0"/>
          </a:p>
          <a:p>
            <a:pPr marL="0" lvl="0" indent="0" algn="l" rtl="0">
              <a:spcBef>
                <a:spcPts val="360"/>
              </a:spcBef>
              <a:spcAft>
                <a:spcPts val="0"/>
              </a:spcAft>
              <a:buNone/>
            </a:pPr>
            <a:endParaRPr dirty="0"/>
          </a:p>
        </p:txBody>
      </p:sp>
      <p:sp>
        <p:nvSpPr>
          <p:cNvPr id="168" name="Google Shape;16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807720" y="4342606"/>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Use this slide to summarize the point made earlier about PCP being about:</a:t>
            </a:r>
            <a:endParaRPr dirty="0"/>
          </a:p>
          <a:p>
            <a:pPr marL="0" lvl="0" indent="0" algn="l" rtl="0">
              <a:spcBef>
                <a:spcPts val="360"/>
              </a:spcBef>
              <a:spcAft>
                <a:spcPts val="0"/>
              </a:spcAft>
              <a:buClr>
                <a:schemeClr val="dk1"/>
              </a:buClr>
              <a:buSzPts val="1200"/>
              <a:buFont typeface="Calibri"/>
              <a:buNone/>
            </a:pPr>
            <a:r>
              <a:rPr lang="en-US" dirty="0"/>
              <a:t>…celebrating the person;</a:t>
            </a:r>
            <a:endParaRPr dirty="0"/>
          </a:p>
          <a:p>
            <a:pPr marL="0" lvl="0" indent="0" algn="l" rtl="0">
              <a:spcBef>
                <a:spcPts val="1560"/>
              </a:spcBef>
              <a:spcAft>
                <a:spcPts val="0"/>
              </a:spcAft>
              <a:buClr>
                <a:schemeClr val="dk1"/>
              </a:buClr>
              <a:buSzPts val="1200"/>
              <a:buFont typeface="Calibri"/>
              <a:buNone/>
            </a:pPr>
            <a:r>
              <a:rPr lang="en-US" dirty="0"/>
              <a:t>…envisioning new possibilities;</a:t>
            </a:r>
            <a:endParaRPr dirty="0"/>
          </a:p>
          <a:p>
            <a:pPr marL="0" lvl="0" indent="0" algn="l" rtl="0">
              <a:spcBef>
                <a:spcPts val="1560"/>
              </a:spcBef>
              <a:spcAft>
                <a:spcPts val="0"/>
              </a:spcAft>
              <a:buClr>
                <a:schemeClr val="dk1"/>
              </a:buClr>
              <a:buSzPts val="1200"/>
              <a:buFont typeface="Calibri"/>
              <a:buNone/>
            </a:pPr>
            <a:r>
              <a:rPr lang="en-US" dirty="0"/>
              <a:t>…bringing together the community to support the vision.</a:t>
            </a:r>
            <a:endParaRPr dirty="0"/>
          </a:p>
          <a:p>
            <a:pPr marL="0" lvl="0" indent="0" algn="l" rtl="0">
              <a:spcBef>
                <a:spcPts val="1560"/>
              </a:spcBef>
              <a:spcAft>
                <a:spcPts val="0"/>
              </a:spcAft>
              <a:buClr>
                <a:schemeClr val="dk1"/>
              </a:buClr>
              <a:buSzPts val="1200"/>
              <a:buFont typeface="Calibri"/>
              <a:buNone/>
            </a:pPr>
            <a:r>
              <a:rPr lang="en-US" dirty="0"/>
              <a:t>Ask participants:  “What are some things you could do to make sure that a planning meeting is fun – something everyone wants to come to?” or  “What makes you </a:t>
            </a:r>
            <a:r>
              <a:rPr lang="en-US" i="1" dirty="0"/>
              <a:t>really </a:t>
            </a:r>
            <a:r>
              <a:rPr lang="en-US" dirty="0"/>
              <a:t>want to get together with other people?”</a:t>
            </a:r>
            <a:endParaRPr dirty="0"/>
          </a:p>
          <a:p>
            <a:pPr marL="0" lvl="0" indent="0" algn="l" rtl="0">
              <a:spcBef>
                <a:spcPts val="2760"/>
              </a:spcBef>
              <a:spcAft>
                <a:spcPts val="0"/>
              </a:spcAft>
              <a:buNone/>
            </a:pPr>
            <a:endParaRPr dirty="0"/>
          </a:p>
        </p:txBody>
      </p:sp>
      <p:sp>
        <p:nvSpPr>
          <p:cNvPr id="175" name="Google Shape;17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the slide. Review the first point on this slide.  Then ask participants the question: “ What do you think they mean by this?”</a:t>
            </a:r>
            <a:endParaRPr dirty="0"/>
          </a:p>
          <a:p>
            <a:pPr marL="0" lvl="0" indent="0" algn="l" rtl="0">
              <a:spcBef>
                <a:spcPts val="360"/>
              </a:spcBef>
              <a:spcAft>
                <a:spcPts val="0"/>
              </a:spcAft>
              <a:buNone/>
            </a:pPr>
            <a:endParaRPr dirty="0"/>
          </a:p>
        </p:txBody>
      </p:sp>
      <p:sp>
        <p:nvSpPr>
          <p:cNvPr id="182" name="Google Shape;18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the slide.   Provide participants with the handout: ”Describing Our Children.”  Explain that these are descriptions of the Strullys’ two daughters.  Ask participants to discuss their perceptions about the quality of life for the two girls. </a:t>
            </a:r>
            <a:endParaRPr dirty="0"/>
          </a:p>
          <a:p>
            <a:pPr marL="0" lvl="0" indent="0" algn="l" rtl="0">
              <a:spcBef>
                <a:spcPts val="960"/>
              </a:spcBef>
              <a:spcAft>
                <a:spcPts val="0"/>
              </a:spcAft>
              <a:buNone/>
            </a:pPr>
            <a:r>
              <a:rPr lang="en-US" dirty="0"/>
              <a:t>Ask if anyone knows what the “twist” is with this? </a:t>
            </a:r>
            <a:endParaRPr dirty="0"/>
          </a:p>
          <a:p>
            <a:pPr marL="0" lvl="0" indent="0" algn="l" rtl="0">
              <a:spcBef>
                <a:spcPts val="960"/>
              </a:spcBef>
              <a:spcAft>
                <a:spcPts val="0"/>
              </a:spcAft>
              <a:buNone/>
            </a:pPr>
            <a:r>
              <a:rPr lang="en-US" dirty="0"/>
              <a:t>Explain that, in fact, these are two descriptions of the same daughter.  In the first, the Strullys focus on her impairments and deficits.  In the second, they focus on her strengths and accomplishments. </a:t>
            </a:r>
            <a:endParaRPr dirty="0"/>
          </a:p>
          <a:p>
            <a:pPr marL="0" lvl="0" indent="0" algn="l" rtl="0">
              <a:spcBef>
                <a:spcPts val="960"/>
              </a:spcBef>
              <a:spcAft>
                <a:spcPts val="0"/>
              </a:spcAft>
              <a:buNone/>
            </a:pPr>
            <a:r>
              <a:rPr lang="en-US" dirty="0"/>
              <a:t>Explain that this is what we mean by “redefining” the person and “telling new stories.”</a:t>
            </a:r>
            <a:endParaRPr dirty="0"/>
          </a:p>
          <a:p>
            <a:pPr marL="0" lvl="0" indent="0" algn="l" rtl="0">
              <a:spcBef>
                <a:spcPts val="960"/>
              </a:spcBef>
              <a:spcAft>
                <a:spcPts val="0"/>
              </a:spcAft>
              <a:buNone/>
            </a:pPr>
            <a:endParaRPr dirty="0"/>
          </a:p>
        </p:txBody>
      </p:sp>
      <p:sp>
        <p:nvSpPr>
          <p:cNvPr id="189" name="Google Shape;189;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the Slide.  Remind participants that participating in one’s own planning often leads to better transition outcomes such as employment, community participation, or a higher quality of life.  Explain that these are some of the things we should think about as we plan the planning process.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Ask participants to come share some possible answers to the questions on the slide.  For the third question, suggest that in some cases learning if we are identifying a person’s genuine goals may take some time.  This may be especially true for people with limited communication.  It may involve going out and trying things to see if the person is really interested.  Exploring goals over time can be valuable for anyone, though.  Most of us change our goals as we try things and learn.</a:t>
            </a:r>
            <a:endParaRPr dirty="0"/>
          </a:p>
        </p:txBody>
      </p:sp>
      <p:sp>
        <p:nvSpPr>
          <p:cNvPr id="195" name="Google Shape;19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None/>
            </a:pPr>
            <a:r>
              <a:rPr lang="en-US" sz="1110" dirty="0"/>
              <a:t>Ask participants:  “Do you or your family member like to go to planning meetings?” If anyone says, “no,” ask what are some of the reasons people give for not wanting to attend meetings.  </a:t>
            </a:r>
            <a:endParaRPr dirty="0"/>
          </a:p>
          <a:p>
            <a:pPr marL="0" lvl="0" indent="0" algn="l" rtl="0">
              <a:spcBef>
                <a:spcPts val="333"/>
              </a:spcBef>
              <a:spcAft>
                <a:spcPts val="0"/>
              </a:spcAft>
              <a:buNone/>
            </a:pPr>
            <a:endParaRPr sz="1110" dirty="0"/>
          </a:p>
          <a:p>
            <a:pPr marL="0" lvl="0" indent="0" algn="l" rtl="0">
              <a:spcBef>
                <a:spcPts val="333"/>
              </a:spcBef>
              <a:spcAft>
                <a:spcPts val="0"/>
              </a:spcAft>
              <a:buNone/>
            </a:pPr>
            <a:r>
              <a:rPr lang="en-US" sz="1110" dirty="0"/>
              <a:t>We have found that people can change their minds about meetings if we give them some control and make sure their voice is heard.</a:t>
            </a:r>
            <a:endParaRPr dirty="0"/>
          </a:p>
          <a:p>
            <a:pPr marL="0" lvl="0" indent="0" algn="l" rtl="0">
              <a:spcBef>
                <a:spcPts val="1533"/>
              </a:spcBef>
              <a:spcAft>
                <a:spcPts val="0"/>
              </a:spcAft>
              <a:buNone/>
            </a:pPr>
            <a:r>
              <a:rPr lang="en-US" sz="1110" dirty="0"/>
              <a:t>Display the slide and  use this story below to explain the quote:  </a:t>
            </a:r>
            <a:endParaRPr dirty="0"/>
          </a:p>
          <a:p>
            <a:pPr marL="0" lvl="0" indent="0" algn="l" rtl="0">
              <a:spcBef>
                <a:spcPts val="1533"/>
              </a:spcBef>
              <a:spcAft>
                <a:spcPts val="0"/>
              </a:spcAft>
              <a:buNone/>
            </a:pPr>
            <a:r>
              <a:rPr lang="en-US" sz="1110" dirty="0"/>
              <a:t>One young man participating in a PCP meeting on transition did not like attending planning meetings and he had not looked forward to this one.  At one point the planning facilitator was trying to get him to share his interests so they could talk about possible jobs.  She asked: ”What do you like to do?”  He responded:  “I like to break things.”   A family member apologized but the planning facilitator wanted to follow up on his comment.  She asked him if he could think of jobs where people break things.  He said he could not.  But then he did something that changed the whole feel of the meeting.  He pointed to each person in the room, one at a time, and asked: “Can you think of a job where people break things? Once he realized that people were going to really listen to him, he became much more active involved in his planning.  </a:t>
            </a:r>
            <a:endParaRPr dirty="0"/>
          </a:p>
          <a:p>
            <a:pPr marL="0" lvl="0" indent="0" algn="l" rtl="0">
              <a:spcBef>
                <a:spcPts val="1533"/>
              </a:spcBef>
              <a:spcAft>
                <a:spcPts val="0"/>
              </a:spcAft>
              <a:buNone/>
            </a:pPr>
            <a:endParaRPr sz="1110" dirty="0"/>
          </a:p>
          <a:p>
            <a:pPr marL="0" lvl="0" indent="0" algn="l" rtl="0">
              <a:spcBef>
                <a:spcPts val="1533"/>
              </a:spcBef>
              <a:spcAft>
                <a:spcPts val="0"/>
              </a:spcAft>
              <a:buNone/>
            </a:pPr>
            <a:r>
              <a:rPr lang="en-US" sz="1110" dirty="0"/>
              <a:t> </a:t>
            </a:r>
            <a:endParaRPr dirty="0"/>
          </a:p>
        </p:txBody>
      </p:sp>
      <p:sp>
        <p:nvSpPr>
          <p:cNvPr id="202" name="Google Shape;20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strategies in this slide and the next slide.  Point out that these were strategies that were developed by facilitators in a Maine/New Hampshire family-centered transition planning project and described in an article by Hagner, Kurtz, May and Cloutier (2014).  This is not a recipe for involving people.  These are things that skillful facilitators developed to meet the needs of the focus person.</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210" name="Google Shape;21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After reviewing the points on both slides: Ask participants if they can think of other strategies that might help their family member a) be more involved in the planning; or b) contribute more to identifying their own goals.</a:t>
            </a:r>
            <a:endParaRPr dirty="0"/>
          </a:p>
          <a:p>
            <a:pPr marL="0" lvl="0" indent="0" algn="l" rtl="0">
              <a:spcBef>
                <a:spcPts val="360"/>
              </a:spcBef>
              <a:spcAft>
                <a:spcPts val="0"/>
              </a:spcAft>
              <a:buNone/>
            </a:pPr>
            <a:endParaRPr dirty="0"/>
          </a:p>
        </p:txBody>
      </p:sp>
      <p:sp>
        <p:nvSpPr>
          <p:cNvPr id="217" name="Google Shape;217;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Point out that to get someone to participate we just need to ask the right question.</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Display the slide.  This is an actual conversation that occurred in a PCP meeting (with the name changed).  Explain that we sometimes try to find out what a person’s vision is by asking them about their dreams.  In this case, Jeff understood dreams literally.</a:t>
            </a:r>
            <a:endParaRPr dirty="0"/>
          </a:p>
          <a:p>
            <a:pPr marL="0" lvl="0" indent="0" algn="l" rtl="0">
              <a:spcBef>
                <a:spcPts val="360"/>
              </a:spcBef>
              <a:spcAft>
                <a:spcPts val="0"/>
              </a:spcAft>
              <a:buNone/>
            </a:pPr>
            <a:r>
              <a:rPr lang="en-US" dirty="0"/>
              <a:t>Suggest that in most cases it would not be possible to provide people with a chauffer.  Ask participants what it tells us about Jeff’s needs.</a:t>
            </a:r>
            <a:endParaRPr dirty="0"/>
          </a:p>
          <a:p>
            <a:pPr marL="0" lvl="0" indent="0" algn="l" rtl="0">
              <a:spcBef>
                <a:spcPts val="360"/>
              </a:spcBef>
              <a:spcAft>
                <a:spcPts val="0"/>
              </a:spcAft>
              <a:buNone/>
            </a:pPr>
            <a:r>
              <a:rPr lang="en-US" dirty="0"/>
              <a:t>Ask participants to think about other ways he could have that need met – other than having a paid chauffeur.  Encourage participants to be creative and to not think just about paid services.  (Natural support possibilities might include getting a ride to the grocery store from a neighbor when she goes shopping, getting a ride to work from a co-worker, or getting a ride to bowling with another member of his bowling team.)  Identifying Jeff’s need is just the start of the process.  Then the team can begin to be creative in figuring out how to meet that need.</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224" name="Google Shape;22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Explain that many people in Maine and across the country are talking about person-centered thinking.  </a:t>
            </a:r>
            <a:endParaRPr dirty="0"/>
          </a:p>
          <a:p>
            <a:pPr marL="0" lvl="0" indent="0" algn="l" rtl="0">
              <a:spcBef>
                <a:spcPts val="1560"/>
              </a:spcBef>
              <a:spcAft>
                <a:spcPts val="0"/>
              </a:spcAft>
              <a:buNone/>
            </a:pPr>
            <a:r>
              <a:rPr lang="en-US" dirty="0"/>
              <a:t>Review the definition of “person-centered thinking” in this slide.  </a:t>
            </a:r>
            <a:endParaRPr dirty="0"/>
          </a:p>
          <a:p>
            <a:pPr marL="0" lvl="0" indent="0" algn="l" rtl="0">
              <a:spcBef>
                <a:spcPts val="1560"/>
              </a:spcBef>
              <a:spcAft>
                <a:spcPts val="0"/>
              </a:spcAft>
              <a:buNone/>
            </a:pPr>
            <a:endParaRPr dirty="0"/>
          </a:p>
        </p:txBody>
      </p:sp>
      <p:sp>
        <p:nvSpPr>
          <p:cNvPr id="231" name="Google Shape;231;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Review the goals on this slide..  Explain that in the second part of this module we will be looking at some specific tools. Point out that we often refer to person-centered planning as “PCP.’</a:t>
            </a:r>
            <a:endParaRPr dirty="0"/>
          </a:p>
          <a:p>
            <a:pPr marL="0" lvl="0" indent="0" algn="l" rtl="0">
              <a:spcBef>
                <a:spcPts val="360"/>
              </a:spcBef>
              <a:spcAft>
                <a:spcPts val="0"/>
              </a:spcAft>
              <a:buNone/>
            </a:pPr>
            <a:endParaRPr dirty="0"/>
          </a:p>
        </p:txBody>
      </p:sp>
      <p:sp>
        <p:nvSpPr>
          <p:cNvPr id="95" name="Google Shape;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YouTube video on person-centered thinking.  When it is finished, ask participant to comment on the video. </a:t>
            </a:r>
            <a:endParaRPr dirty="0"/>
          </a:p>
        </p:txBody>
      </p:sp>
      <p:sp>
        <p:nvSpPr>
          <p:cNvPr id="238" name="Google Shape;23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dirty="0"/>
              <a:t>Review and discuss Pam Walker’s definition of “Authentic Person-Centered Planning from this slide.  </a:t>
            </a:r>
            <a:endParaRPr dirty="0"/>
          </a:p>
          <a:p>
            <a:pPr marL="0" marR="0" lvl="0" indent="0" algn="l" rtl="0">
              <a:lnSpc>
                <a:spcPct val="100000"/>
              </a:lnSpc>
              <a:spcBef>
                <a:spcPts val="36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Distribute the Handout:  “Authentic PCP Versus PCP as Commonly Practiced.”  Review the differences with participants.</a:t>
            </a:r>
            <a:endParaRPr dirty="0"/>
          </a:p>
          <a:p>
            <a:pPr marL="0" lvl="0" indent="0" algn="l" rtl="0">
              <a:spcBef>
                <a:spcPts val="360"/>
              </a:spcBef>
              <a:spcAft>
                <a:spcPts val="0"/>
              </a:spcAft>
              <a:buNone/>
            </a:pPr>
            <a:endParaRPr dirty="0"/>
          </a:p>
        </p:txBody>
      </p:sp>
      <p:sp>
        <p:nvSpPr>
          <p:cNvPr id="245" name="Google Shape;24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the Slide.  Break participants into small groups to answer the questions in this slide.  Give them about 10 minutes to answer these questions.  Participants may refer to the “Authentic PCP Versus PCP as Commonly Practiced” handout..  When they are finished ask or volunteers to share their ideas with the large group.  </a:t>
            </a:r>
            <a:endParaRPr dirty="0"/>
          </a:p>
        </p:txBody>
      </p:sp>
      <p:sp>
        <p:nvSpPr>
          <p:cNvPr id="252" name="Google Shape;252;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points on the slide. Explains that planning often focuses on professional supports.  Provide examples of people who have accessed natural supports or use the examples below. </a:t>
            </a:r>
            <a:endParaRPr dirty="0"/>
          </a:p>
          <a:p>
            <a:pPr marL="0" lvl="0" indent="0" algn="l" rtl="0">
              <a:spcBef>
                <a:spcPts val="360"/>
              </a:spcBef>
              <a:spcAft>
                <a:spcPts val="0"/>
              </a:spcAft>
              <a:buNone/>
            </a:pPr>
            <a:r>
              <a:rPr lang="en-US" dirty="0"/>
              <a:t>Example 1:  Nancy wanted to learn to drive.  Her mother was willing to pay for driving lessons but was afraid that Nancy might have to go through the training multiple times.  She talked with a woman who owned a driver training school.  The owner offered to provide the training multiple time, if necessary, at no extra cost.  Nancy’s parents were also concerned about her ability to handle being pulled over by a police officer.  They talked to a police officer they knew who said that he would be happy to help Nancy practice.  Nancy’s parents taught her a basic “script” she could use if pulled over.  Their friend pulled Nancy over, giving her an opportunity to practice her response with someone with whom she felt safe.</a:t>
            </a:r>
            <a:endParaRPr dirty="0"/>
          </a:p>
          <a:p>
            <a:pPr marL="0" lvl="0" indent="0" algn="l" rtl="0">
              <a:spcBef>
                <a:spcPts val="360"/>
              </a:spcBef>
              <a:spcAft>
                <a:spcPts val="0"/>
              </a:spcAft>
              <a:buNone/>
            </a:pPr>
            <a:r>
              <a:rPr lang="en-US" dirty="0"/>
              <a:t>Example 2:  Tony was very successful at his job stocking at a drug store.  The biggest obstacle to his working full time was transportation.  Several of Tony’s co-workers were invited to his PCP meeting.  They arrived at a simple solution.  When he needed a ride and their schedules matched, he could ride with them.  Tony would contribute money for gas.</a:t>
            </a: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259" name="Google Shape;25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
        <p:nvSpPr>
          <p:cNvPr id="265" name="Google Shape;26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6" name="Google Shape;26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Briefly review this example of using natural supports to achieve one’s dream. (or use your own example).  Jay’s favorite thing to do in the world was to relax in his hot tub.  His tub was about 12 years-old and it was becoming too expensive to maintain.  Several people at his PCP meeting agreed that they would look around for some inexpensive options.  Jay’s friend Alan mentioned it to several colleagues at work.  One of his colleagues knew someone who had a hot tub that she wanted to donate.  Alan’s colleague helped them connect and Jay got his hot tub.</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two ways natural supports can be used.  Emphasize that the point is often ignored.  Community inclusion is seen as an outcome and not as an essential part of the process.  As part of the planning process we should be asking: </a:t>
            </a:r>
            <a:endParaRPr dirty="0"/>
          </a:p>
          <a:p>
            <a:pPr marL="171450" lvl="0" indent="-171450" algn="l" rtl="0">
              <a:spcBef>
                <a:spcPts val="360"/>
              </a:spcBef>
              <a:spcAft>
                <a:spcPts val="0"/>
              </a:spcAft>
              <a:buClr>
                <a:schemeClr val="dk1"/>
              </a:buClr>
              <a:buSzPts val="1200"/>
              <a:buFont typeface="Arial"/>
              <a:buChar char="•"/>
            </a:pPr>
            <a:r>
              <a:rPr lang="en-US" dirty="0"/>
              <a:t>“Who else do we need to invite?” or </a:t>
            </a:r>
            <a:endParaRPr dirty="0"/>
          </a:p>
          <a:p>
            <a:pPr marL="171450" lvl="0" indent="-171450" algn="l" rtl="0">
              <a:spcBef>
                <a:spcPts val="360"/>
              </a:spcBef>
              <a:spcAft>
                <a:spcPts val="0"/>
              </a:spcAft>
              <a:buClr>
                <a:schemeClr val="dk1"/>
              </a:buClr>
              <a:buSzPts val="1200"/>
              <a:buFont typeface="Arial"/>
              <a:buChar char="•"/>
            </a:pPr>
            <a:r>
              <a:rPr lang="en-US" dirty="0"/>
              <a:t>“Who else can help us figure out what new opportunities might be available?”</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273" name="Google Shape;27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The young man in this picture attended a person-centered planning meeting where he was asked where he would like to work.  He said, almost automatically, “KFC, Burger King, MacDonalds.”  Team members suggested that he set his sights a little higher – since for years he has had a strong interest in cooking gourmet food.  The meeting facilitator asked where he might get some experience more consistent with his interests.  Someone suggested that he might work in dining services at a local college with a national reputation for the quality of its program.  Team members talked about personal connections they had with people at the college who might be able to help him do an internship there.  Using their connections, the team was able to help him get a paid internship at the college.  </a:t>
            </a:r>
            <a:endParaRPr dirty="0"/>
          </a:p>
        </p:txBody>
      </p:sp>
      <p:sp>
        <p:nvSpPr>
          <p:cNvPr id="280" name="Google Shape;280;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Many people with disabilities  really do not have the information to make an informed choice.  They may need to spend some time learning what is available or exploring options in their community.</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Review the following example or an example or provide one from your own experience:</a:t>
            </a:r>
            <a:endParaRPr dirty="0"/>
          </a:p>
          <a:p>
            <a:pPr marL="0" lvl="0" indent="0" algn="l" rtl="0">
              <a:spcBef>
                <a:spcPts val="360"/>
              </a:spcBef>
              <a:spcAft>
                <a:spcPts val="0"/>
              </a:spcAft>
              <a:buNone/>
            </a:pPr>
            <a:r>
              <a:rPr lang="en-US" i="1" dirty="0"/>
              <a:t>Sylvia loved to go grocery shopping.  A few of the people at the supermarket even knew her name.  They would greet her when she got to the cash register and usually have a short conversation with her.  At Sylvia’s PCP meeting, she said that she definitely wanted to continue to shop at that supermarket and that she wanted that to be one of her goals.  At the meeting, a neighbor mentioned that she did some of her shopping at a food cooperative and that she liked it because she could volunteer there and that she had become friends with some of the other volunteers and employees.  She suggested that Sylvia might enjoy shopping there sometimes and that she might want to check out opportunities to volunteer.  Sylvia was willing to give it a try.  At her next planning meeting, she talked about how great it was to shop and volunteer at the coop and about all the people she was getting to know.  She still wanted to go to the supermarket now and then, so she could stay in touch with the people she knew there.</a:t>
            </a:r>
            <a:endParaRPr dirty="0"/>
          </a:p>
          <a:p>
            <a:pPr marL="0" lvl="0" indent="0" algn="l" rtl="0">
              <a:spcBef>
                <a:spcPts val="360"/>
              </a:spcBef>
              <a:spcAft>
                <a:spcPts val="0"/>
              </a:spcAft>
              <a:buNone/>
            </a:pPr>
            <a:endParaRPr dirty="0"/>
          </a:p>
        </p:txBody>
      </p:sp>
      <p:sp>
        <p:nvSpPr>
          <p:cNvPr id="287" name="Google Shape;28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points on this slide.  Explain that if we really want to give people choice and control over their lives, we need to figure out how they will learn what their options are.</a:t>
            </a:r>
            <a:endParaRPr i="1" dirty="0"/>
          </a:p>
          <a:p>
            <a:pPr marL="0" lvl="0" indent="0" algn="l" rtl="0">
              <a:spcBef>
                <a:spcPts val="360"/>
              </a:spcBef>
              <a:spcAft>
                <a:spcPts val="0"/>
              </a:spcAft>
              <a:buNone/>
            </a:pPr>
            <a:r>
              <a:rPr lang="en-US" dirty="0"/>
              <a:t>Use the example below to illustrate the value of exploration or use an example of your own:</a:t>
            </a:r>
            <a:endParaRPr i="1" dirty="0"/>
          </a:p>
          <a:p>
            <a:pPr marL="0" lvl="0" indent="0" algn="l" rtl="0">
              <a:spcBef>
                <a:spcPts val="360"/>
              </a:spcBef>
              <a:spcAft>
                <a:spcPts val="0"/>
              </a:spcAft>
              <a:buNone/>
            </a:pPr>
            <a:r>
              <a:rPr lang="en-US" i="1" dirty="0"/>
              <a:t>Greg’s communication was very limited but people knew that he loved to hike on a local hiking path.  When he and his team began exploring possible volunteering opportunities, it seemed like volunteering to help maintain the path was a natural fit.  They were not sure if Greg would like but they decided to find out by giving it a try.   Greg and his father went to the next volunteering day.  They even brought bottled water to share with the other volunteers.  Greg hated it.  For him, the path was for hiking, not for working.  The team went back to the drawing board and began identifying other community activities that Greg could explore.</a:t>
            </a:r>
            <a:endParaRPr dirty="0"/>
          </a:p>
          <a:p>
            <a:pPr marL="0" lvl="0" indent="0" algn="l" rtl="0">
              <a:spcBef>
                <a:spcPts val="360"/>
              </a:spcBef>
              <a:spcAft>
                <a:spcPts val="0"/>
              </a:spcAft>
              <a:buNone/>
            </a:pPr>
            <a:r>
              <a:rPr lang="en-US" dirty="0"/>
              <a:t>Ask participants if they were successful with their immediate goal – which was to explore whether volunteering in this location was something that Greg would like.</a:t>
            </a:r>
            <a:endParaRPr dirty="0"/>
          </a:p>
          <a:p>
            <a:pPr marL="0" lvl="0" indent="0" algn="l" rtl="0">
              <a:spcBef>
                <a:spcPts val="360"/>
              </a:spcBef>
              <a:spcAft>
                <a:spcPts val="0"/>
              </a:spcAft>
              <a:buNone/>
            </a:pPr>
            <a:r>
              <a:rPr lang="en-US" dirty="0"/>
              <a:t>Ask:  “Would Greg have achieved his goal if the team had decided at his annual meeting that his goal would be to volunteer on the hiking path?”</a:t>
            </a:r>
            <a:endParaRPr dirty="0"/>
          </a:p>
          <a:p>
            <a:pPr marL="0" lvl="0" indent="0" algn="l" rtl="0">
              <a:spcBef>
                <a:spcPts val="360"/>
              </a:spcBef>
              <a:spcAft>
                <a:spcPts val="0"/>
              </a:spcAft>
              <a:buNone/>
            </a:pPr>
            <a:r>
              <a:rPr lang="en-US" dirty="0"/>
              <a:t>Ask participants to share some ideas about how their family member might learn more about various options: For recreation, Employment, Community Activities, Community Living, Etc.</a:t>
            </a:r>
            <a:endParaRPr dirty="0"/>
          </a:p>
        </p:txBody>
      </p:sp>
      <p:sp>
        <p:nvSpPr>
          <p:cNvPr id="293" name="Google Shape;29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slide.  Explain that preferences change.  As part of our planning, we need to make sure that people are gaining the experiences they need to make informed choices about their lives.</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Our goals change over time as we gain  more experience.  Our capacity to make decisions also changes over time.</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Emphasize again that in PCP we need to focus on how people will get the experience they need to make informed decisions about their lives and their goals.  This is one of the reasons we emphasize that PCP is a process.  If it is a single meeting ,there is little chance to plan based on the focus person’s changing preferences as they gain new experiences.  </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300" name="Google Shape;30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After reviewing the goals on this slide, inform participants that we will cover specific PCP tools in Part 2.</a:t>
            </a:r>
            <a:endParaRPr dirty="0"/>
          </a:p>
          <a:p>
            <a:pPr marL="0" lvl="0" indent="0" algn="l" rtl="0">
              <a:spcBef>
                <a:spcPts val="360"/>
              </a:spcBef>
              <a:spcAft>
                <a:spcPts val="0"/>
              </a:spcAft>
              <a:buNone/>
            </a:pPr>
            <a:endParaRPr dirty="0"/>
          </a:p>
        </p:txBody>
      </p:sp>
      <p:sp>
        <p:nvSpPr>
          <p:cNvPr id="102" name="Google Shape;10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dirty="0"/>
              <a:t>Review some of these common components of the person-centered planning process.</a:t>
            </a:r>
            <a:endParaRPr dirty="0"/>
          </a:p>
          <a:p>
            <a:pPr marL="0" lvl="0" indent="0" algn="l" rtl="0">
              <a:lnSpc>
                <a:spcPct val="90000"/>
              </a:lnSpc>
              <a:spcBef>
                <a:spcPts val="360"/>
              </a:spcBef>
              <a:spcAft>
                <a:spcPts val="0"/>
              </a:spcAft>
              <a:buNone/>
            </a:pPr>
            <a:r>
              <a:rPr lang="en-US" b="1" dirty="0"/>
              <a:t>Vision:  </a:t>
            </a:r>
            <a:r>
              <a:rPr lang="en-US" dirty="0"/>
              <a:t>Explain that we often try to identify the vision that the person and those who care about her have for her life.</a:t>
            </a:r>
            <a:endParaRPr dirty="0"/>
          </a:p>
          <a:p>
            <a:pPr marL="0" lvl="0" indent="0" algn="l" rtl="0">
              <a:lnSpc>
                <a:spcPct val="90000"/>
              </a:lnSpc>
              <a:spcBef>
                <a:spcPts val="360"/>
              </a:spcBef>
              <a:spcAft>
                <a:spcPts val="0"/>
              </a:spcAft>
              <a:buNone/>
            </a:pPr>
            <a:r>
              <a:rPr lang="en-US" b="1" dirty="0"/>
              <a:t>Personal Profile:  </a:t>
            </a:r>
            <a:r>
              <a:rPr lang="en-US" dirty="0"/>
              <a:t>This is a description of who the person is in positive terms.  It may include things such as identifying “what works” for a person or a list of the persons </a:t>
            </a:r>
            <a:r>
              <a:rPr lang="en-US" b="1" dirty="0"/>
              <a:t>gifts, strengths and interests</a:t>
            </a:r>
            <a:r>
              <a:rPr lang="en-US" dirty="0"/>
              <a:t>.  It might also include the person’s “dreams” or “nightmares.”</a:t>
            </a:r>
            <a:endParaRPr dirty="0"/>
          </a:p>
          <a:p>
            <a:pPr marL="0" lvl="0" indent="0" algn="l" rtl="0">
              <a:lnSpc>
                <a:spcPct val="90000"/>
              </a:lnSpc>
              <a:spcBef>
                <a:spcPts val="360"/>
              </a:spcBef>
              <a:spcAft>
                <a:spcPts val="0"/>
              </a:spcAft>
              <a:buNone/>
            </a:pPr>
            <a:r>
              <a:rPr lang="en-US" b="1" dirty="0"/>
              <a:t>Choices/Preferences.  </a:t>
            </a:r>
            <a:r>
              <a:rPr lang="en-US" dirty="0"/>
              <a:t>This might indicate some of the choices and preferences the person has already indicated.  It provides an opportunity to talk about the kinds of support a person needs to make choices or express preferences.</a:t>
            </a:r>
            <a:endParaRPr dirty="0"/>
          </a:p>
          <a:p>
            <a:pPr marL="0" lvl="0" indent="0" algn="l" rtl="0">
              <a:lnSpc>
                <a:spcPct val="90000"/>
              </a:lnSpc>
              <a:spcBef>
                <a:spcPts val="360"/>
              </a:spcBef>
              <a:spcAft>
                <a:spcPts val="0"/>
              </a:spcAft>
              <a:buNone/>
            </a:pPr>
            <a:r>
              <a:rPr lang="en-US" b="1" dirty="0"/>
              <a:t>Goals.  </a:t>
            </a:r>
            <a:r>
              <a:rPr lang="en-US" dirty="0"/>
              <a:t>We identify goals </a:t>
            </a:r>
            <a:r>
              <a:rPr lang="en-US" b="1" dirty="0"/>
              <a:t>b</a:t>
            </a:r>
            <a:r>
              <a:rPr lang="en-US" dirty="0"/>
              <a:t>ased on our vision, the individual’s strengths, interests, needs, and preferences.</a:t>
            </a:r>
            <a:endParaRPr b="1" dirty="0"/>
          </a:p>
          <a:p>
            <a:pPr marL="0" lvl="0" indent="0" algn="l" rtl="0">
              <a:lnSpc>
                <a:spcPct val="90000"/>
              </a:lnSpc>
              <a:spcBef>
                <a:spcPts val="360"/>
              </a:spcBef>
              <a:spcAft>
                <a:spcPts val="0"/>
              </a:spcAft>
              <a:buNone/>
            </a:pPr>
            <a:r>
              <a:rPr lang="en-US" b="1" dirty="0"/>
              <a:t>Action Steps:  </a:t>
            </a:r>
            <a:r>
              <a:rPr lang="en-US" dirty="0"/>
              <a:t>Action steps should indicate steps that team members will take, who will be responsible, and by when.  </a:t>
            </a:r>
            <a:endParaRPr dirty="0"/>
          </a:p>
          <a:p>
            <a:pPr marL="0" lvl="0" indent="0" algn="l" rtl="0">
              <a:lnSpc>
                <a:spcPct val="90000"/>
              </a:lnSpc>
              <a:spcBef>
                <a:spcPts val="360"/>
              </a:spcBef>
              <a:spcAft>
                <a:spcPts val="0"/>
              </a:spcAft>
              <a:buNone/>
            </a:pPr>
            <a:r>
              <a:rPr lang="en-US" b="1" dirty="0"/>
              <a:t>Visual Record:  </a:t>
            </a:r>
            <a:r>
              <a:rPr lang="en-US" dirty="0"/>
              <a:t>A visual record, often on chart paper, so that everyone can follow what is being discussed in a meeting.  (For people who cannot see, we need to find other ways of helping them keep track of what is going on.)</a:t>
            </a:r>
            <a:endParaRPr dirty="0"/>
          </a:p>
          <a:p>
            <a:pPr marL="0" lvl="0" indent="0" algn="l" rtl="0">
              <a:lnSpc>
                <a:spcPct val="90000"/>
              </a:lnSpc>
              <a:spcBef>
                <a:spcPts val="360"/>
              </a:spcBef>
              <a:spcAft>
                <a:spcPts val="0"/>
              </a:spcAft>
              <a:buNone/>
            </a:pPr>
            <a:r>
              <a:rPr lang="en-US" b="1" dirty="0"/>
              <a:t>Review of Progress and Ongoing Revision of Plan.  </a:t>
            </a:r>
            <a:r>
              <a:rPr lang="en-US" dirty="0"/>
              <a:t>The team should meet as often as necessary to review progress that is being made toward the action plan.  As team members try new things, goals may change.</a:t>
            </a:r>
            <a:endParaRPr b="1" dirty="0"/>
          </a:p>
          <a:p>
            <a:pPr marL="0" lvl="0" indent="0" algn="l" rtl="0">
              <a:lnSpc>
                <a:spcPct val="90000"/>
              </a:lnSpc>
              <a:spcBef>
                <a:spcPts val="360"/>
              </a:spcBef>
              <a:spcAft>
                <a:spcPts val="0"/>
              </a:spcAft>
              <a:buNone/>
            </a:pPr>
            <a:endParaRPr dirty="0"/>
          </a:p>
          <a:p>
            <a:pPr marL="0" lvl="0" indent="0" algn="l" rtl="0">
              <a:lnSpc>
                <a:spcPct val="90000"/>
              </a:lnSpc>
              <a:spcBef>
                <a:spcPts val="360"/>
              </a:spcBef>
              <a:spcAft>
                <a:spcPts val="0"/>
              </a:spcAft>
              <a:buNone/>
            </a:pPr>
            <a:endParaRPr dirty="0"/>
          </a:p>
        </p:txBody>
      </p:sp>
      <p:sp>
        <p:nvSpPr>
          <p:cNvPr id="311" name="Google Shape;31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31:notes"/>
          <p:cNvSpPr txBox="1">
            <a:spLocks noGrp="1"/>
          </p:cNvSpPr>
          <p:nvPr>
            <p:ph type="body" idx="1"/>
          </p:nvPr>
        </p:nvSpPr>
        <p:spPr>
          <a:xfrm>
            <a:off x="685800" y="4419600"/>
            <a:ext cx="5486400" cy="4038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Tell participants that you are going to look at one component that is often neglected in person-centered planning.  That is the visual record.  A visual record that everyone can access is often used so everyone’s contributions can be recorded and everyone can follow the sequence of ideas.  Often chart paper or a white board are used.   Sometimes it may be created on a computer and projected.</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Ask: “What could you do if the focus person or others in a meeting are blind?”</a:t>
            </a:r>
            <a:endParaRPr dirty="0"/>
          </a:p>
        </p:txBody>
      </p:sp>
      <p:sp>
        <p:nvSpPr>
          <p:cNvPr id="318" name="Google Shape;31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Briefly review some of the things on this visual record.   Point out this once contains both notes and drawings.</a:t>
            </a:r>
            <a:endParaRPr dirty="0"/>
          </a:p>
          <a:p>
            <a:pPr marL="0" lvl="0" indent="0" algn="l" rtl="0">
              <a:spcBef>
                <a:spcPts val="360"/>
              </a:spcBef>
              <a:spcAft>
                <a:spcPts val="0"/>
              </a:spcAft>
              <a:buNone/>
            </a:pPr>
            <a:endParaRPr dirty="0"/>
          </a:p>
        </p:txBody>
      </p:sp>
      <p:sp>
        <p:nvSpPr>
          <p:cNvPr id="324" name="Google Shape;324;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this slide.  Explain that it is an example of a “what works/what does not work” chart.  We will look at this in more detail in Part 2 of this module.  Some may also look at this as part of their homework.</a:t>
            </a:r>
            <a:endParaRPr dirty="0"/>
          </a:p>
        </p:txBody>
      </p:sp>
      <p:sp>
        <p:nvSpPr>
          <p:cNvPr id="331" name="Google Shape;33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the slide.  Briefly review the goals that had been identified the goals for the day.  Ask participants if there is anything the feel they want to discuss further related to these goals.</a:t>
            </a:r>
            <a:endParaRPr dirty="0"/>
          </a:p>
        </p:txBody>
      </p:sp>
      <p:sp>
        <p:nvSpPr>
          <p:cNvPr id="337" name="Google Shape;33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the Slide.  Explain that participants will have a brief homework assignment between now and the next session.  Participants should pick one of the topics in the slide.  </a:t>
            </a:r>
            <a:endParaRPr dirty="0"/>
          </a:p>
        </p:txBody>
      </p:sp>
      <p:sp>
        <p:nvSpPr>
          <p:cNvPr id="344" name="Google Shape;344;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example in this slide of a “What Works – Doesn’t Work chart.  Explain that this is one of the specific tools we will talk about in the next session, but they can choose to create one of these for their family members as part of the homework assignment.</a:t>
            </a:r>
            <a:endParaRPr dirty="0"/>
          </a:p>
          <a:p>
            <a:pPr marL="0" lvl="0" indent="0" algn="l" rtl="0">
              <a:spcBef>
                <a:spcPts val="360"/>
              </a:spcBef>
              <a:spcAft>
                <a:spcPts val="0"/>
              </a:spcAft>
              <a:buNone/>
            </a:pPr>
            <a:endParaRPr dirty="0"/>
          </a:p>
        </p:txBody>
      </p:sp>
      <p:sp>
        <p:nvSpPr>
          <p:cNvPr id="351" name="Google Shape;351;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rest of the homework assignment as described in this slide.</a:t>
            </a:r>
            <a:endParaRPr dirty="0"/>
          </a:p>
        </p:txBody>
      </p:sp>
      <p:sp>
        <p:nvSpPr>
          <p:cNvPr id="361" name="Google Shape;361;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things that will be covered in Part 2.  Point out that people have found learning about specific tools they can use to be very helpful.  Many use some of the tools in planning meetings with their family member.</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sp>
        <p:nvSpPr>
          <p:cNvPr id="368" name="Google Shape;368;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74" name="Google Shape;37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Review some of the characteristics of PCP.  Provide an explanation of the final point about community connections.  Explain that helping people become more connected in their community is often identified as a goal in the PCP process.  We should also be thinking about how we can get community members involved in the planning.  This could involve community members actually coming to PCP meetings.  It might also involve figuring out who else in our communities can help a person explore new opportunities or help the person achieve their goals,</a:t>
            </a:r>
            <a:endParaRPr dirty="0"/>
          </a:p>
        </p:txBody>
      </p:sp>
      <p:sp>
        <p:nvSpPr>
          <p:cNvPr id="109" name="Google Shape;10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80" name="Google Shape;38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86" name="Google Shape;38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92" name="Google Shape;39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dirty="0"/>
          </a:p>
        </p:txBody>
      </p:sp>
      <p:sp>
        <p:nvSpPr>
          <p:cNvPr id="398" name="Google Shape;398;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Display the slide.  Ask participants to brainstorm answers to the question in the slide.</a:t>
            </a:r>
            <a:endParaRPr dirty="0"/>
          </a:p>
        </p:txBody>
      </p:sp>
      <p:sp>
        <p:nvSpPr>
          <p:cNvPr id="127" name="Google Shape;12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Point out that supports for adults and funding come from a variety of different sources.  There is no single door to enter.  Also, the “system” is not seeking out people to serve.  Public schools are required to identify students with disabilities and support them.  This is not true for adult services.  It is also not true in postsecondary education.</a:t>
            </a:r>
            <a:endParaRPr dirty="0"/>
          </a:p>
          <a:p>
            <a:pPr marL="0" lvl="0" indent="0" algn="l" rtl="0">
              <a:spcBef>
                <a:spcPts val="360"/>
              </a:spcBef>
              <a:spcAft>
                <a:spcPts val="0"/>
              </a:spcAft>
              <a:buNone/>
            </a:pPr>
            <a:r>
              <a:rPr lang="en-US" dirty="0"/>
              <a:t>Explain that many parents have described the transition process as “a cliff.”  All of the sudden, all those supports and services that were there when a child was in school seem to disappear.  Provide an example of someone you know who has experienced transition as a cliff or use the example below.</a:t>
            </a:r>
            <a:endParaRPr dirty="0"/>
          </a:p>
          <a:p>
            <a:pPr marL="0" lvl="0" indent="0" algn="l" rtl="0">
              <a:spcBef>
                <a:spcPts val="360"/>
              </a:spcBef>
              <a:spcAft>
                <a:spcPts val="0"/>
              </a:spcAft>
              <a:buNone/>
            </a:pPr>
            <a:r>
              <a:rPr lang="en-US" dirty="0"/>
              <a:t>Example:  One parent who described transition as a cliff wanted to support her son with autism who has a goal of going to a community college.  She was very surprised to hear that her son would have to identify himself as a person with a disability, ask for accommodations, and provide evidence of his disability when he goes to college.</a:t>
            </a:r>
            <a:endParaRPr dirty="0"/>
          </a:p>
          <a:p>
            <a:pPr marL="0" lvl="0" indent="0" algn="l" rtl="0">
              <a:spcBef>
                <a:spcPts val="360"/>
              </a:spcBef>
              <a:spcAft>
                <a:spcPts val="0"/>
              </a:spcAft>
              <a:buNone/>
            </a:pPr>
            <a:r>
              <a:rPr lang="en-US" dirty="0"/>
              <a:t>To avoid this cliff, the person with a disability, their family members, and others who care about them need to be involved in effective planning.</a:t>
            </a:r>
            <a:endParaRPr dirty="0"/>
          </a:p>
        </p:txBody>
      </p:sp>
      <p:sp>
        <p:nvSpPr>
          <p:cNvPr id="133" name="Google Shape;13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1110" dirty="0"/>
              <a:t>Explain that in addition to avoiding “the cliff,” effective PCP during transition can lead to a number of positive transition outcomes including those listed here.  Review each of the points.  Explain that these things may not seem that important by themselves but that they are tied to better transition outcomes.  We know that people have better outcomes in many areas including education, employment, independent living, community participation, and overall well-being when:</a:t>
            </a:r>
            <a:endParaRPr dirty="0"/>
          </a:p>
          <a:p>
            <a:pPr marL="171450" lvl="0" indent="-171450" algn="l" rtl="0">
              <a:lnSpc>
                <a:spcPct val="90000"/>
              </a:lnSpc>
              <a:spcBef>
                <a:spcPts val="333"/>
              </a:spcBef>
              <a:spcAft>
                <a:spcPts val="0"/>
              </a:spcAft>
              <a:buClr>
                <a:schemeClr val="dk1"/>
              </a:buClr>
              <a:buSzPts val="1110"/>
              <a:buFont typeface="Calibri"/>
              <a:buChar char="-"/>
            </a:pPr>
            <a:r>
              <a:rPr lang="en-US" sz="1110" dirty="0"/>
              <a:t>they have support from a social network and are part of the larger community;</a:t>
            </a:r>
            <a:endParaRPr dirty="0"/>
          </a:p>
          <a:p>
            <a:pPr marL="171450" lvl="0" indent="-171450" algn="l" rtl="0">
              <a:lnSpc>
                <a:spcPct val="90000"/>
              </a:lnSpc>
              <a:spcBef>
                <a:spcPts val="333"/>
              </a:spcBef>
              <a:spcAft>
                <a:spcPts val="0"/>
              </a:spcAft>
              <a:buClr>
                <a:schemeClr val="dk1"/>
              </a:buClr>
              <a:buSzPts val="1110"/>
              <a:buFont typeface="Calibri"/>
              <a:buChar char="-"/>
            </a:pPr>
            <a:r>
              <a:rPr lang="en-US" sz="1110" dirty="0"/>
              <a:t>they participate actively in their IEP meetings</a:t>
            </a:r>
            <a:endParaRPr dirty="0"/>
          </a:p>
          <a:p>
            <a:pPr marL="171450" lvl="0" indent="-171450" algn="l" rtl="0">
              <a:lnSpc>
                <a:spcPct val="90000"/>
              </a:lnSpc>
              <a:spcBef>
                <a:spcPts val="333"/>
              </a:spcBef>
              <a:spcAft>
                <a:spcPts val="0"/>
              </a:spcAft>
              <a:buClr>
                <a:schemeClr val="dk1"/>
              </a:buClr>
              <a:buSzPts val="1110"/>
              <a:buFont typeface="Calibri"/>
              <a:buChar char="-"/>
            </a:pPr>
            <a:r>
              <a:rPr lang="en-US" sz="1110" dirty="0"/>
              <a:t>they work on goals outside of school;</a:t>
            </a:r>
            <a:endParaRPr dirty="0"/>
          </a:p>
          <a:p>
            <a:pPr marL="171450" lvl="0" indent="-171450" algn="l" rtl="0">
              <a:lnSpc>
                <a:spcPct val="90000"/>
              </a:lnSpc>
              <a:spcBef>
                <a:spcPts val="333"/>
              </a:spcBef>
              <a:spcAft>
                <a:spcPts val="0"/>
              </a:spcAft>
              <a:buClr>
                <a:schemeClr val="dk1"/>
              </a:buClr>
              <a:buSzPts val="1110"/>
              <a:buFont typeface="Calibri"/>
              <a:buChar char="-"/>
            </a:pPr>
            <a:r>
              <a:rPr lang="en-US" sz="1110" dirty="0"/>
              <a:t>the individual and those who support them have higher expectations;</a:t>
            </a:r>
            <a:endParaRPr dirty="0"/>
          </a:p>
          <a:p>
            <a:pPr marL="171450" lvl="0" indent="-171450" algn="l" rtl="0">
              <a:lnSpc>
                <a:spcPct val="90000"/>
              </a:lnSpc>
              <a:spcBef>
                <a:spcPts val="333"/>
              </a:spcBef>
              <a:spcAft>
                <a:spcPts val="0"/>
              </a:spcAft>
              <a:buClr>
                <a:schemeClr val="dk1"/>
              </a:buClr>
              <a:buSzPts val="1110"/>
              <a:buFont typeface="Calibri"/>
              <a:buChar char="-"/>
            </a:pPr>
            <a:r>
              <a:rPr lang="en-US" sz="1110" dirty="0"/>
              <a:t>they learn self-determination skills; and when they have high quality transition plans.</a:t>
            </a:r>
            <a:endParaRPr dirty="0"/>
          </a:p>
          <a:p>
            <a:pPr marL="0" lvl="0" indent="0" algn="l" rtl="0">
              <a:lnSpc>
                <a:spcPct val="90000"/>
              </a:lnSpc>
              <a:spcBef>
                <a:spcPts val="333"/>
              </a:spcBef>
              <a:spcAft>
                <a:spcPts val="0"/>
              </a:spcAft>
              <a:buNone/>
            </a:pPr>
            <a:endParaRPr sz="1110" dirty="0"/>
          </a:p>
          <a:p>
            <a:pPr marL="0" lvl="0" indent="0" algn="l" rtl="0">
              <a:lnSpc>
                <a:spcPct val="90000"/>
              </a:lnSpc>
              <a:spcBef>
                <a:spcPts val="333"/>
              </a:spcBef>
              <a:spcAft>
                <a:spcPts val="0"/>
              </a:spcAft>
              <a:buNone/>
            </a:pPr>
            <a:r>
              <a:rPr lang="en-US" sz="1110" dirty="0"/>
              <a:t>Distribute the Handout from the National Center on  Secondary Education and Transition:  “Person-centered planning a Tool for Transition.”  Review the bulleted points on page 2 regarding how PCP can be used to strengthen transition process starting with: “Enhancing the quality of assessment and planning activities for both high school transition services and adult service agencies serving youth with disabilities;”</a:t>
            </a:r>
            <a:endParaRPr dirty="0"/>
          </a:p>
          <a:p>
            <a:pPr marL="0" lvl="0" indent="0" algn="l" rtl="0">
              <a:lnSpc>
                <a:spcPct val="90000"/>
              </a:lnSpc>
              <a:spcBef>
                <a:spcPts val="333"/>
              </a:spcBef>
              <a:spcAft>
                <a:spcPts val="0"/>
              </a:spcAft>
              <a:buNone/>
            </a:pPr>
            <a:endParaRPr sz="1110" dirty="0"/>
          </a:p>
          <a:p>
            <a:pPr marL="0" lvl="0" indent="0" algn="l" rtl="0">
              <a:lnSpc>
                <a:spcPct val="90000"/>
              </a:lnSpc>
              <a:spcBef>
                <a:spcPts val="333"/>
              </a:spcBef>
              <a:spcAft>
                <a:spcPts val="0"/>
              </a:spcAft>
              <a:buNone/>
            </a:pPr>
            <a:r>
              <a:rPr lang="en-US" sz="1110" dirty="0"/>
              <a:t>Briefly review some of the other things in the handout that families may find useful including the parts about designing the process, holding the meeting, planning and strategizing at follow-up meetings, involving the young adult in their own planning, adult service planning, and what to do if the young adult has an unrealistic goal.</a:t>
            </a:r>
            <a:endParaRPr dirty="0"/>
          </a:p>
          <a:p>
            <a:pPr marL="0" lvl="0" indent="0" algn="l" rtl="0">
              <a:lnSpc>
                <a:spcPct val="90000"/>
              </a:lnSpc>
              <a:spcBef>
                <a:spcPts val="333"/>
              </a:spcBef>
              <a:spcAft>
                <a:spcPts val="0"/>
              </a:spcAft>
              <a:buNone/>
            </a:pPr>
            <a:endParaRPr sz="1110" dirty="0"/>
          </a:p>
          <a:p>
            <a:pPr marL="0" lvl="0" indent="0" algn="l" rtl="0">
              <a:lnSpc>
                <a:spcPct val="90000"/>
              </a:lnSpc>
              <a:spcBef>
                <a:spcPts val="333"/>
              </a:spcBef>
              <a:spcAft>
                <a:spcPts val="0"/>
              </a:spcAft>
              <a:buNone/>
            </a:pPr>
            <a:endParaRPr sz="1110" dirty="0"/>
          </a:p>
        </p:txBody>
      </p:sp>
      <p:sp>
        <p:nvSpPr>
          <p:cNvPr id="147" name="Google Shape;14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Review the video on PCP and transition.  Ask for comments.</a:t>
            </a:r>
            <a:endParaRPr dirty="0"/>
          </a:p>
        </p:txBody>
      </p:sp>
      <p:sp>
        <p:nvSpPr>
          <p:cNvPr id="154" name="Google Shape;15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Review the points on the slide.  Emphasize the final point.  Explain that person-centered planning is about identifying what kind of supports the person needs to achieve their goals.  Sometimes this means that service systems need to do things differently.  Person-centered planning is not supposed to be about simply choosing from different options.  For example, if we want to give a person a voice in what they are doing during the day we would not ask: ‘”Do you want to go to Program A or Program B.  Instead, we would ask: “What do you want your day to look like?” and build supports around the person’s goals.</a:t>
            </a:r>
            <a:endParaRPr dirty="0"/>
          </a:p>
        </p:txBody>
      </p:sp>
      <p:sp>
        <p:nvSpPr>
          <p:cNvPr id="161" name="Google Shape;16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rgbClr val="888888"/>
              </a:buClr>
              <a:buSzPts val="2800"/>
              <a:buNone/>
              <a:defRPr>
                <a:solidFill>
                  <a:srgbClr val="888888"/>
                </a:solidFill>
              </a:defRPr>
            </a:lvl1pPr>
            <a:lvl2pPr lvl="1" algn="ctr">
              <a:spcBef>
                <a:spcPts val="480"/>
              </a:spcBef>
              <a:spcAft>
                <a:spcPts val="0"/>
              </a:spcAft>
              <a:buClr>
                <a:srgbClr val="888888"/>
              </a:buClr>
              <a:buSzPts val="24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60"/>
              </a:spcBef>
              <a:spcAft>
                <a:spcPts val="0"/>
              </a:spcAft>
              <a:buClr>
                <a:srgbClr val="888888"/>
              </a:buClr>
              <a:buSzPts val="1800"/>
              <a:buNone/>
              <a:defRPr>
                <a:solidFill>
                  <a:srgbClr val="888888"/>
                </a:solidFill>
              </a:defRPr>
            </a:lvl4pPr>
            <a:lvl5pPr lvl="4" algn="ctr">
              <a:spcBef>
                <a:spcPts val="360"/>
              </a:spcBef>
              <a:spcAft>
                <a:spcPts val="0"/>
              </a:spcAft>
              <a:buClr>
                <a:srgbClr val="888888"/>
              </a:buClr>
              <a:buSzPts val="18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54"/>
          <p:cNvSpPr txBox="1">
            <a:spLocks noGrp="1"/>
          </p:cNvSpPr>
          <p:nvPr>
            <p:ph type="title"/>
          </p:nvPr>
        </p:nvSpPr>
        <p:spPr>
          <a:xfrm>
            <a:off x="457200" y="1196752"/>
            <a:ext cx="3008313" cy="5400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54"/>
          <p:cNvSpPr txBox="1">
            <a:spLocks noGrp="1"/>
          </p:cNvSpPr>
          <p:nvPr>
            <p:ph type="body" idx="1"/>
          </p:nvPr>
        </p:nvSpPr>
        <p:spPr>
          <a:xfrm>
            <a:off x="3575050" y="1196752"/>
            <a:ext cx="5111750" cy="4929411"/>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5" name="Google Shape;55;p54"/>
          <p:cNvSpPr txBox="1">
            <a:spLocks noGrp="1"/>
          </p:cNvSpPr>
          <p:nvPr>
            <p:ph type="body" idx="2"/>
          </p:nvPr>
        </p:nvSpPr>
        <p:spPr>
          <a:xfrm>
            <a:off x="457200" y="1772816"/>
            <a:ext cx="3008313" cy="435334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6" name="Google Shape;56;p54"/>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5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55"/>
          <p:cNvSpPr>
            <a:spLocks noGrp="1"/>
          </p:cNvSpPr>
          <p:nvPr>
            <p:ph type="pic" idx="2"/>
          </p:nvPr>
        </p:nvSpPr>
        <p:spPr>
          <a:xfrm>
            <a:off x="1792288" y="1088739"/>
            <a:ext cx="5486400" cy="3638835"/>
          </a:xfrm>
          <a:prstGeom prst="rect">
            <a:avLst/>
          </a:prstGeom>
          <a:noFill/>
          <a:ln>
            <a:noFill/>
          </a:ln>
        </p:spPr>
      </p:sp>
      <p:sp>
        <p:nvSpPr>
          <p:cNvPr id="60" name="Google Shape;60;p5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55"/>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56"/>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56"/>
          <p:cNvSpPr txBox="1">
            <a:spLocks noGrp="1"/>
          </p:cNvSpPr>
          <p:nvPr>
            <p:ph type="body" idx="1"/>
          </p:nvPr>
        </p:nvSpPr>
        <p:spPr>
          <a:xfrm rot="5400000">
            <a:off x="2413000" y="-147637"/>
            <a:ext cx="43180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 name="Google Shape;65;p56"/>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57"/>
          <p:cNvSpPr txBox="1">
            <a:spLocks noGrp="1"/>
          </p:cNvSpPr>
          <p:nvPr>
            <p:ph type="title"/>
          </p:nvPr>
        </p:nvSpPr>
        <p:spPr>
          <a:xfrm rot="5400000">
            <a:off x="5247401" y="2686763"/>
            <a:ext cx="4821399"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57"/>
          <p:cNvSpPr txBox="1">
            <a:spLocks noGrp="1"/>
          </p:cNvSpPr>
          <p:nvPr>
            <p:ph type="body" idx="1"/>
          </p:nvPr>
        </p:nvSpPr>
        <p:spPr>
          <a:xfrm rot="5400000">
            <a:off x="1056401" y="705563"/>
            <a:ext cx="4821399"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57"/>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70"/>
        <p:cNvGrpSpPr/>
        <p:nvPr/>
      </p:nvGrpSpPr>
      <p:grpSpPr>
        <a:xfrm>
          <a:off x="0" y="0"/>
          <a:ext cx="0" cy="0"/>
          <a:chOff x="0" y="0"/>
          <a:chExt cx="0" cy="0"/>
        </a:xfrm>
      </p:grpSpPr>
      <p:sp>
        <p:nvSpPr>
          <p:cNvPr id="71" name="Google Shape;71;p58"/>
          <p:cNvSpPr txBox="1">
            <a:spLocks noGrp="1"/>
          </p:cNvSpPr>
          <p:nvPr>
            <p:ph type="title"/>
          </p:nvPr>
        </p:nvSpPr>
        <p:spPr>
          <a:xfrm>
            <a:off x="457200" y="1196752"/>
            <a:ext cx="3008313" cy="5400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58"/>
          <p:cNvSpPr txBox="1">
            <a:spLocks noGrp="1"/>
          </p:cNvSpPr>
          <p:nvPr>
            <p:ph type="body" idx="1"/>
          </p:nvPr>
        </p:nvSpPr>
        <p:spPr>
          <a:xfrm>
            <a:off x="3575050" y="1196752"/>
            <a:ext cx="5111750" cy="4929411"/>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3" name="Google Shape;73;p58"/>
          <p:cNvSpPr>
            <a:spLocks noGrp="1"/>
          </p:cNvSpPr>
          <p:nvPr>
            <p:ph type="pic" idx="2"/>
          </p:nvPr>
        </p:nvSpPr>
        <p:spPr>
          <a:xfrm>
            <a:off x="468313" y="1808163"/>
            <a:ext cx="3024187" cy="4284662"/>
          </a:xfrm>
          <a:prstGeom prst="rect">
            <a:avLst/>
          </a:prstGeom>
          <a:noFill/>
          <a:ln>
            <a:noFill/>
          </a:ln>
        </p:spPr>
      </p:sp>
      <p:sp>
        <p:nvSpPr>
          <p:cNvPr id="74" name="Google Shape;74;p58"/>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75"/>
        <p:cNvGrpSpPr/>
        <p:nvPr/>
      </p:nvGrpSpPr>
      <p:grpSpPr>
        <a:xfrm>
          <a:off x="0" y="0"/>
          <a:ext cx="0" cy="0"/>
          <a:chOff x="0" y="0"/>
          <a:chExt cx="0" cy="0"/>
        </a:xfrm>
      </p:grpSpPr>
      <p:sp>
        <p:nvSpPr>
          <p:cNvPr id="76" name="Google Shape;76;p59"/>
          <p:cNvSpPr txBox="1">
            <a:spLocks noGrp="1"/>
          </p:cNvSpPr>
          <p:nvPr>
            <p:ph type="title"/>
          </p:nvPr>
        </p:nvSpPr>
        <p:spPr>
          <a:xfrm>
            <a:off x="457200" y="1196752"/>
            <a:ext cx="3008313" cy="54006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 name="Google Shape;77;p59"/>
          <p:cNvSpPr txBox="1">
            <a:spLocks noGrp="1"/>
          </p:cNvSpPr>
          <p:nvPr>
            <p:ph type="body" idx="1"/>
          </p:nvPr>
        </p:nvSpPr>
        <p:spPr>
          <a:xfrm>
            <a:off x="3575050" y="1196752"/>
            <a:ext cx="5111750" cy="4929411"/>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8" name="Google Shape;78;p59"/>
          <p:cNvSpPr>
            <a:spLocks noGrp="1"/>
          </p:cNvSpPr>
          <p:nvPr>
            <p:ph type="pic" idx="2"/>
          </p:nvPr>
        </p:nvSpPr>
        <p:spPr>
          <a:xfrm>
            <a:off x="468313" y="1808163"/>
            <a:ext cx="3024187" cy="4284662"/>
          </a:xfrm>
          <a:prstGeom prst="rect">
            <a:avLst/>
          </a:prstGeom>
          <a:noFill/>
          <a:ln>
            <a:noFill/>
          </a:ln>
        </p:spPr>
      </p:sp>
      <p:sp>
        <p:nvSpPr>
          <p:cNvPr id="79" name="Google Shape;79;p59"/>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80"/>
        <p:cNvGrpSpPr/>
        <p:nvPr/>
      </p:nvGrpSpPr>
      <p:grpSpPr>
        <a:xfrm>
          <a:off x="0" y="0"/>
          <a:ext cx="0" cy="0"/>
          <a:chOff x="0" y="0"/>
          <a:chExt cx="0" cy="0"/>
        </a:xfrm>
      </p:grpSpPr>
      <p:sp>
        <p:nvSpPr>
          <p:cNvPr id="81" name="Google Shape;81;p60"/>
          <p:cNvSpPr txBox="1">
            <a:spLocks noGrp="1"/>
          </p:cNvSpPr>
          <p:nvPr>
            <p:ph type="body" idx="1"/>
          </p:nvPr>
        </p:nvSpPr>
        <p:spPr>
          <a:xfrm>
            <a:off x="685800" y="609600"/>
            <a:ext cx="7772400" cy="548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60"/>
          <p:cNvSpPr txBox="1">
            <a:spLocks noGrp="1"/>
          </p:cNvSpPr>
          <p:nvPr>
            <p:ph type="dt" idx="10"/>
          </p:nvPr>
        </p:nvSpPr>
        <p:spPr>
          <a:xfrm>
            <a:off x="685800" y="6248400"/>
            <a:ext cx="16764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3" name="Google Shape;83;p60"/>
          <p:cNvSpPr txBox="1">
            <a:spLocks noGrp="1"/>
          </p:cNvSpPr>
          <p:nvPr>
            <p:ph type="ftr" idx="11"/>
          </p:nvPr>
        </p:nvSpPr>
        <p:spPr>
          <a:xfrm>
            <a:off x="2743200" y="6248400"/>
            <a:ext cx="3429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4" name="Google Shape;84;p6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Calibri"/>
                <a:ea typeface="Calibri"/>
                <a:cs typeface="Calibri"/>
                <a:sym typeface="Calibri"/>
              </a:defRPr>
            </a:lvl1pPr>
            <a:lvl2pPr marL="0" marR="0" lvl="1" indent="0" algn="l" rtl="0">
              <a:spcBef>
                <a:spcPts val="0"/>
              </a:spcBef>
              <a:spcAft>
                <a:spcPts val="0"/>
              </a:spcAft>
              <a:buNone/>
              <a:defRPr sz="1800">
                <a:solidFill>
                  <a:schemeClr val="dk1"/>
                </a:solidFill>
                <a:latin typeface="Calibri"/>
                <a:ea typeface="Calibri"/>
                <a:cs typeface="Calibri"/>
                <a:sym typeface="Calibri"/>
              </a:defRPr>
            </a:lvl2pPr>
            <a:lvl3pPr marL="0" marR="0" lvl="2" indent="0" algn="l" rtl="0">
              <a:spcBef>
                <a:spcPts val="0"/>
              </a:spcBef>
              <a:spcAft>
                <a:spcPts val="0"/>
              </a:spcAft>
              <a:buNone/>
              <a:defRPr sz="1800">
                <a:solidFill>
                  <a:schemeClr val="dk1"/>
                </a:solidFill>
                <a:latin typeface="Calibri"/>
                <a:ea typeface="Calibri"/>
                <a:cs typeface="Calibri"/>
                <a:sym typeface="Calibri"/>
              </a:defRPr>
            </a:lvl3pPr>
            <a:lvl4pPr marL="0" marR="0" lvl="3" indent="0" algn="l" rtl="0">
              <a:spcBef>
                <a:spcPts val="0"/>
              </a:spcBef>
              <a:spcAft>
                <a:spcPts val="0"/>
              </a:spcAft>
              <a:buNone/>
              <a:defRPr sz="1800">
                <a:solidFill>
                  <a:schemeClr val="dk1"/>
                </a:solidFill>
                <a:latin typeface="Calibri"/>
                <a:ea typeface="Calibri"/>
                <a:cs typeface="Calibri"/>
                <a:sym typeface="Calibri"/>
              </a:defRPr>
            </a:lvl4pPr>
            <a:lvl5pPr marL="0" marR="0" lvl="4" indent="0" algn="l" rtl="0">
              <a:spcBef>
                <a:spcPts val="0"/>
              </a:spcBef>
              <a:spcAft>
                <a:spcPts val="0"/>
              </a:spcAft>
              <a:buNone/>
              <a:defRPr sz="1800">
                <a:solidFill>
                  <a:schemeClr val="dk1"/>
                </a:solidFill>
                <a:latin typeface="Calibri"/>
                <a:ea typeface="Calibri"/>
                <a:cs typeface="Calibri"/>
                <a:sym typeface="Calibri"/>
              </a:defRPr>
            </a:lvl5pPr>
            <a:lvl6pPr marL="0" marR="0" lvl="5" indent="0" algn="l" rtl="0">
              <a:spcBef>
                <a:spcPts val="0"/>
              </a:spcBef>
              <a:spcAft>
                <a:spcPts val="0"/>
              </a:spcAft>
              <a:buNone/>
              <a:defRPr sz="1800">
                <a:solidFill>
                  <a:schemeClr val="dk1"/>
                </a:solidFill>
                <a:latin typeface="Calibri"/>
                <a:ea typeface="Calibri"/>
                <a:cs typeface="Calibri"/>
                <a:sym typeface="Calibri"/>
              </a:defRPr>
            </a:lvl6pPr>
            <a:lvl7pPr marL="0" marR="0" lvl="6" indent="0" algn="l" rtl="0">
              <a:spcBef>
                <a:spcPts val="0"/>
              </a:spcBef>
              <a:spcAft>
                <a:spcPts val="0"/>
              </a:spcAft>
              <a:buNone/>
              <a:defRPr sz="1800">
                <a:solidFill>
                  <a:schemeClr val="dk1"/>
                </a:solidFill>
                <a:latin typeface="Calibri"/>
                <a:ea typeface="Calibri"/>
                <a:cs typeface="Calibri"/>
                <a:sym typeface="Calibri"/>
              </a:defRPr>
            </a:lvl7pPr>
            <a:lvl8pPr marL="0" marR="0" lvl="7" indent="0" algn="l" rtl="0">
              <a:spcBef>
                <a:spcPts val="0"/>
              </a:spcBef>
              <a:spcAft>
                <a:spcPts val="0"/>
              </a:spcAft>
              <a:buNone/>
              <a:defRPr sz="1800">
                <a:solidFill>
                  <a:schemeClr val="dk1"/>
                </a:solidFill>
                <a:latin typeface="Calibri"/>
                <a:ea typeface="Calibri"/>
                <a:cs typeface="Calibri"/>
                <a:sym typeface="Calibri"/>
              </a:defRPr>
            </a:lvl8pPr>
            <a:lvl9pPr marL="0" marR="0" lvl="8" indent="0" algn="l" rtl="0">
              <a:spcBef>
                <a:spcPts val="0"/>
              </a:spcBef>
              <a:spcAft>
                <a:spcPts val="0"/>
              </a:spcAft>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6"/>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46"/>
          <p:cNvSpPr txBox="1"/>
          <p:nvPr/>
        </p:nvSpPr>
        <p:spPr>
          <a:xfrm>
            <a:off x="7658100" y="6126163"/>
            <a:ext cx="5969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Calibri"/>
                <a:ea typeface="Calibri"/>
                <a:cs typeface="Calibri"/>
                <a:sym typeface="Calibri"/>
              </a:rPr>
              <a:t>‹#›</a:t>
            </a:fld>
            <a:endParaRPr sz="1800" dirty="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47"/>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8"/>
          <p:cNvSpPr txBox="1">
            <a:spLocks noGrp="1"/>
          </p:cNvSpPr>
          <p:nvPr>
            <p:ph type="title"/>
          </p:nvPr>
        </p:nvSpPr>
        <p:spPr>
          <a:xfrm>
            <a:off x="899592" y="980728"/>
            <a:ext cx="7754053" cy="49006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48"/>
          <p:cNvSpPr txBox="1"/>
          <p:nvPr/>
        </p:nvSpPr>
        <p:spPr>
          <a:xfrm>
            <a:off x="8229624" y="6255569"/>
            <a:ext cx="4571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800">
                <a:solidFill>
                  <a:schemeClr val="dk1"/>
                </a:solidFill>
                <a:latin typeface="Calibri"/>
                <a:ea typeface="Calibri"/>
                <a:cs typeface="Calibri"/>
                <a:sym typeface="Calibri"/>
              </a:rPr>
              <a:t>‹#›</a:t>
            </a:fld>
            <a:endParaRPr sz="1800" dirty="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
        <p:cNvGrpSpPr/>
        <p:nvPr/>
      </p:nvGrpSpPr>
      <p:grpSpPr>
        <a:xfrm>
          <a:off x="0" y="0"/>
          <a:ext cx="0" cy="0"/>
          <a:chOff x="0" y="0"/>
          <a:chExt cx="0" cy="0"/>
        </a:xfrm>
      </p:grpSpPr>
      <p:sp>
        <p:nvSpPr>
          <p:cNvPr id="31" name="Google Shape;31;p49"/>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50"/>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 name="Google Shape;34;p50"/>
          <p:cNvSpPr txBox="1">
            <a:spLocks noGrp="1"/>
          </p:cNvSpPr>
          <p:nvPr>
            <p:ph type="body" idx="1"/>
          </p:nvPr>
        </p:nvSpPr>
        <p:spPr>
          <a:xfrm>
            <a:off x="457200" y="1637110"/>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5" name="Google Shape;35;p50"/>
          <p:cNvSpPr txBox="1">
            <a:spLocks noGrp="1"/>
          </p:cNvSpPr>
          <p:nvPr>
            <p:ph type="body" idx="2"/>
          </p:nvPr>
        </p:nvSpPr>
        <p:spPr>
          <a:xfrm>
            <a:off x="457200" y="2420888"/>
            <a:ext cx="4040188" cy="36576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6" name="Google Shape;36;p50"/>
          <p:cNvSpPr txBox="1">
            <a:spLocks noGrp="1"/>
          </p:cNvSpPr>
          <p:nvPr>
            <p:ph type="body" idx="3"/>
          </p:nvPr>
        </p:nvSpPr>
        <p:spPr>
          <a:xfrm>
            <a:off x="4645025" y="1637110"/>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7" name="Google Shape;37;p50"/>
          <p:cNvSpPr txBox="1">
            <a:spLocks noGrp="1"/>
          </p:cNvSpPr>
          <p:nvPr>
            <p:ph type="body" idx="4"/>
          </p:nvPr>
        </p:nvSpPr>
        <p:spPr>
          <a:xfrm>
            <a:off x="4645025" y="2399692"/>
            <a:ext cx="4041775" cy="36576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8" name="Google Shape;38;p50"/>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No Logo Layout">
  <p:cSld name="No Logo Layout">
    <p:spTree>
      <p:nvGrpSpPr>
        <p:cNvPr id="1" name="Shape 39"/>
        <p:cNvGrpSpPr/>
        <p:nvPr/>
      </p:nvGrpSpPr>
      <p:grpSpPr>
        <a:xfrm>
          <a:off x="0" y="0"/>
          <a:ext cx="0" cy="0"/>
          <a:chOff x="0" y="0"/>
          <a:chExt cx="0" cy="0"/>
        </a:xfrm>
      </p:grpSpPr>
      <p:sp>
        <p:nvSpPr>
          <p:cNvPr id="40" name="Google Shape;40;p51"/>
          <p:cNvSpPr txBox="1">
            <a:spLocks noGrp="1"/>
          </p:cNvSpPr>
          <p:nvPr>
            <p:ph type="body" idx="1"/>
          </p:nvPr>
        </p:nvSpPr>
        <p:spPr>
          <a:xfrm>
            <a:off x="539552" y="1124744"/>
            <a:ext cx="8135938" cy="51482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51"/>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2" name="Google Shape;42;p51"/>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5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5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6" name="Google Shape;46;p52"/>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2 colum Layout">
  <p:cSld name="2 colum Layout">
    <p:spTree>
      <p:nvGrpSpPr>
        <p:cNvPr id="1" name="Shape 47"/>
        <p:cNvGrpSpPr/>
        <p:nvPr/>
      </p:nvGrpSpPr>
      <p:grpSpPr>
        <a:xfrm>
          <a:off x="0" y="0"/>
          <a:ext cx="0" cy="0"/>
          <a:chOff x="0" y="0"/>
          <a:chExt cx="0" cy="0"/>
        </a:xfrm>
      </p:grpSpPr>
      <p:sp>
        <p:nvSpPr>
          <p:cNvPr id="48" name="Google Shape;48;p53"/>
          <p:cNvSpPr txBox="1">
            <a:spLocks noGrp="1"/>
          </p:cNvSpPr>
          <p:nvPr>
            <p:ph type="title"/>
          </p:nvPr>
        </p:nvSpPr>
        <p:spPr>
          <a:xfrm>
            <a:off x="431540" y="476672"/>
            <a:ext cx="8243888" cy="4889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9" name="Google Shape;49;p53"/>
          <p:cNvSpPr txBox="1">
            <a:spLocks noGrp="1"/>
          </p:cNvSpPr>
          <p:nvPr>
            <p:ph type="body" idx="1"/>
          </p:nvPr>
        </p:nvSpPr>
        <p:spPr>
          <a:xfrm>
            <a:off x="467544" y="1268760"/>
            <a:ext cx="3996444" cy="5004556"/>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53"/>
          <p:cNvSpPr txBox="1">
            <a:spLocks noGrp="1"/>
          </p:cNvSpPr>
          <p:nvPr>
            <p:ph type="body" idx="2"/>
          </p:nvPr>
        </p:nvSpPr>
        <p:spPr>
          <a:xfrm>
            <a:off x="4752020" y="1304764"/>
            <a:ext cx="3996444" cy="496855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53"/>
          <p:cNvSpPr txBox="1">
            <a:spLocks noGrp="1"/>
          </p:cNvSpPr>
          <p:nvPr>
            <p:ph type="ftr" idx="11"/>
          </p:nvPr>
        </p:nvSpPr>
        <p:spPr>
          <a:xfrm>
            <a:off x="2484438" y="6345238"/>
            <a:ext cx="4643437"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44"/>
          <p:cNvSpPr/>
          <p:nvPr/>
        </p:nvSpPr>
        <p:spPr>
          <a:xfrm>
            <a:off x="933450" y="368300"/>
            <a:ext cx="8020050" cy="576263"/>
          </a:xfrm>
          <a:prstGeom prst="rect">
            <a:avLst/>
          </a:prstGeom>
          <a:gradFill>
            <a:gsLst>
              <a:gs pos="0">
                <a:srgbClr val="66A7CF"/>
              </a:gs>
              <a:gs pos="60000">
                <a:schemeClr val="lt1"/>
              </a:gs>
              <a:gs pos="99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600" b="0" i="0" u="none" strike="noStrike" cap="none" dirty="0">
                <a:solidFill>
                  <a:srgbClr val="000000"/>
                </a:solidFill>
                <a:latin typeface="Arial"/>
                <a:ea typeface="Arial"/>
                <a:cs typeface="Arial"/>
                <a:sym typeface="Arial"/>
              </a:rPr>
              <a:t>Center for Community Inclusion &amp; Disability Studies</a:t>
            </a:r>
            <a:endParaRPr dirty="0"/>
          </a:p>
        </p:txBody>
      </p:sp>
      <p:sp>
        <p:nvSpPr>
          <p:cNvPr id="12" name="Google Shape;12;p44"/>
          <p:cNvSpPr/>
          <p:nvPr/>
        </p:nvSpPr>
        <p:spPr>
          <a:xfrm>
            <a:off x="935038" y="163513"/>
            <a:ext cx="7980362" cy="171450"/>
          </a:xfrm>
          <a:prstGeom prst="rect">
            <a:avLst/>
          </a:prstGeom>
          <a:gradFill>
            <a:gsLst>
              <a:gs pos="0">
                <a:srgbClr val="001934"/>
              </a:gs>
              <a:gs pos="60000">
                <a:schemeClr val="lt1"/>
              </a:gs>
              <a:gs pos="99000">
                <a:schemeClr val="lt1"/>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3" name="Google Shape;13;p4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36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36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36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36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36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36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3600" b="0" i="0" u="none" strike="noStrike" cap="none">
                <a:solidFill>
                  <a:schemeClr val="dk1"/>
                </a:solidFill>
                <a:latin typeface="Arial"/>
                <a:ea typeface="Arial"/>
                <a:cs typeface="Arial"/>
                <a:sym typeface="Arial"/>
              </a:defRPr>
            </a:lvl9pPr>
          </a:lstStyle>
          <a:p>
            <a:endParaRPr/>
          </a:p>
        </p:txBody>
      </p:sp>
      <p:pic>
        <p:nvPicPr>
          <p:cNvPr id="14" name="Google Shape;14;p44" descr="MAINE_crest2C_MAC.eps"/>
          <p:cNvPicPr preferRelativeResize="0"/>
          <p:nvPr/>
        </p:nvPicPr>
        <p:blipFill rotWithShape="1">
          <a:blip r:embed="rId18">
            <a:alphaModFix/>
          </a:blip>
          <a:srcRect/>
          <a:stretch/>
        </p:blipFill>
        <p:spPr>
          <a:xfrm>
            <a:off x="142875" y="138113"/>
            <a:ext cx="828675" cy="11064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tvANuym5VX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youtube.com/watch?v=aN_cHLN6E2Y"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aN_cHLN6E2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acer.org/transition/video/player.asp?video=26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Supporting Transition With</a:t>
            </a:r>
            <a:br>
              <a:rPr lang="en-US" dirty="0"/>
            </a:br>
            <a:r>
              <a:rPr lang="en-US" dirty="0"/>
              <a:t>Person-Centered Planning</a:t>
            </a:r>
            <a:br>
              <a:rPr lang="en-US" dirty="0"/>
            </a:br>
            <a:r>
              <a:rPr lang="en-US" dirty="0"/>
              <a:t>Part 1</a:t>
            </a:r>
            <a:br>
              <a:rPr lang="en-US" dirty="0"/>
            </a:br>
            <a:endParaRPr dirty="0"/>
          </a:p>
        </p:txBody>
      </p:sp>
      <p:sp>
        <p:nvSpPr>
          <p:cNvPr id="91" name="Google Shape;91;p1"/>
          <p:cNvSpPr txBox="1">
            <a:spLocks noGrp="1"/>
          </p:cNvSpPr>
          <p:nvPr>
            <p:ph type="subTitle" idx="1"/>
          </p:nvPr>
        </p:nvSpPr>
        <p:spPr>
          <a:xfrm>
            <a:off x="835008" y="3919451"/>
            <a:ext cx="7473983"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888888"/>
              </a:buClr>
              <a:buSzPts val="2800"/>
              <a:buNone/>
            </a:pPr>
            <a:r>
              <a:rPr lang="en-US" dirty="0"/>
              <a:t>Co-authors:</a:t>
            </a:r>
            <a:endParaRPr dirty="0"/>
          </a:p>
          <a:p>
            <a:pPr marL="0" lvl="0" indent="0" algn="ctr" rtl="0">
              <a:spcBef>
                <a:spcPts val="560"/>
              </a:spcBef>
              <a:spcAft>
                <a:spcPts val="0"/>
              </a:spcAft>
              <a:buClr>
                <a:srgbClr val="888888"/>
              </a:buClr>
              <a:buSzPts val="2800"/>
              <a:buNone/>
            </a:pPr>
            <a:r>
              <a:rPr lang="en-US" dirty="0"/>
              <a:t>Alan Kurtz, Ph.D.,</a:t>
            </a:r>
            <a:br>
              <a:rPr lang="en-US" dirty="0"/>
            </a:br>
            <a:r>
              <a:rPr lang="en-US" dirty="0"/>
              <a:t>J. Richardson (Jay) Collins, M.T.W., M.S.W., and Janet May, M.Ed., M.S.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0"/>
          <p:cNvSpPr txBox="1">
            <a:spLocks noGrp="1"/>
          </p:cNvSpPr>
          <p:nvPr>
            <p:ph type="title"/>
          </p:nvPr>
        </p:nvSpPr>
        <p:spPr>
          <a:xfrm>
            <a:off x="381000" y="1233488"/>
            <a:ext cx="8294688" cy="7477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PCP and Community</a:t>
            </a:r>
            <a:endParaRPr dirty="0"/>
          </a:p>
        </p:txBody>
      </p:sp>
      <p:sp>
        <p:nvSpPr>
          <p:cNvPr id="171" name="Google Shape;171;p10"/>
          <p:cNvSpPr txBox="1">
            <a:spLocks noGrp="1"/>
          </p:cNvSpPr>
          <p:nvPr>
            <p:ph type="body" idx="1"/>
          </p:nvPr>
        </p:nvSpPr>
        <p:spPr>
          <a:xfrm>
            <a:off x="381000" y="2126975"/>
            <a:ext cx="8305800" cy="39991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Community members are invited to collaborate.</a:t>
            </a:r>
            <a:endParaRPr dirty="0"/>
          </a:p>
          <a:p>
            <a:pPr marL="342900" lvl="0" indent="-342900" algn="l" rtl="0">
              <a:spcBef>
                <a:spcPts val="1080"/>
              </a:spcBef>
              <a:spcAft>
                <a:spcPts val="0"/>
              </a:spcAft>
              <a:buClr>
                <a:schemeClr val="dk1"/>
              </a:buClr>
              <a:buSzPts val="2400"/>
              <a:buChar char="•"/>
            </a:pPr>
            <a:r>
              <a:rPr lang="en-US" sz="2400" dirty="0"/>
              <a:t>Other members of the community are identified as part of the process who can help the person meet her or his goals.</a:t>
            </a:r>
            <a:endParaRPr dirty="0"/>
          </a:p>
          <a:p>
            <a:pPr marL="342900" lvl="0" indent="-342900" algn="l" rtl="0">
              <a:spcBef>
                <a:spcPts val="1080"/>
              </a:spcBef>
              <a:spcAft>
                <a:spcPts val="0"/>
              </a:spcAft>
              <a:buClr>
                <a:schemeClr val="dk1"/>
              </a:buClr>
              <a:buSzPts val="2400"/>
              <a:buChar char="•"/>
            </a:pPr>
            <a:r>
              <a:rPr lang="en-US" sz="2400" dirty="0"/>
              <a:t>The entire process is designed to increase opportunities for the person to contribute to and be embraced by their community.</a:t>
            </a:r>
            <a:endParaRPr dirty="0"/>
          </a:p>
          <a:p>
            <a:pPr marL="342900" lvl="0" indent="-342900" algn="l" rtl="0">
              <a:spcBef>
                <a:spcPts val="1080"/>
              </a:spcBef>
              <a:spcAft>
                <a:spcPts val="0"/>
              </a:spcAft>
              <a:buClr>
                <a:schemeClr val="dk1"/>
              </a:buClr>
              <a:buSzPts val="2400"/>
              <a:buChar char="•"/>
            </a:pPr>
            <a:r>
              <a:rPr lang="en-US" sz="2400" dirty="0"/>
              <a:t>Person-centered planning can be used to identify both </a:t>
            </a:r>
            <a:r>
              <a:rPr lang="en-US" sz="2400" b="1" dirty="0"/>
              <a:t>formal</a:t>
            </a:r>
            <a:r>
              <a:rPr lang="en-US" sz="2400" dirty="0"/>
              <a:t> and </a:t>
            </a:r>
            <a:r>
              <a:rPr lang="en-US" sz="2400" b="1" dirty="0"/>
              <a:t>informa</a:t>
            </a:r>
            <a:r>
              <a:rPr lang="en-US" sz="2400" dirty="0"/>
              <a:t>l supports.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1"/>
          <p:cNvSpPr txBox="1">
            <a:spLocks noGrp="1"/>
          </p:cNvSpPr>
          <p:nvPr>
            <p:ph type="title"/>
          </p:nvPr>
        </p:nvSpPr>
        <p:spPr>
          <a:xfrm>
            <a:off x="5176720" y="2177405"/>
            <a:ext cx="3694255" cy="357052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dirty="0">
                <a:solidFill>
                  <a:schemeClr val="dk1"/>
                </a:solidFill>
              </a:rPr>
              <a:t>PCP:</a:t>
            </a:r>
            <a:br>
              <a:rPr lang="en-US" dirty="0">
                <a:solidFill>
                  <a:schemeClr val="dk1"/>
                </a:solidFill>
              </a:rPr>
            </a:br>
            <a:r>
              <a:rPr lang="en-US" dirty="0">
                <a:solidFill>
                  <a:schemeClr val="dk1"/>
                </a:solidFill>
              </a:rPr>
              <a:t>A Community Celebration and Exploration of Possibilities</a:t>
            </a:r>
            <a:endParaRPr dirty="0"/>
          </a:p>
        </p:txBody>
      </p:sp>
      <p:pic>
        <p:nvPicPr>
          <p:cNvPr id="178" name="Google Shape;178;p11" descr="Fireworks over a city."/>
          <p:cNvPicPr preferRelativeResize="0">
            <a:picLocks noGrp="1"/>
          </p:cNvPicPr>
          <p:nvPr>
            <p:ph type="body" idx="1"/>
          </p:nvPr>
        </p:nvPicPr>
        <p:blipFill rotWithShape="1">
          <a:blip r:embed="rId3">
            <a:alphaModFix/>
          </a:blip>
          <a:srcRect/>
          <a:stretch/>
        </p:blipFill>
        <p:spPr>
          <a:xfrm>
            <a:off x="431800" y="1958288"/>
            <a:ext cx="4744920" cy="431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dirty="0"/>
              <a:t>Thinking About the Person in New Ways </a:t>
            </a:r>
            <a:endParaRPr dirty="0"/>
          </a:p>
        </p:txBody>
      </p:sp>
      <p:sp>
        <p:nvSpPr>
          <p:cNvPr id="185" name="Google Shape;185;p12"/>
          <p:cNvSpPr txBox="1">
            <a:spLocks noGrp="1"/>
          </p:cNvSpPr>
          <p:nvPr>
            <p:ph type="body" idx="1"/>
          </p:nvPr>
        </p:nvSpPr>
        <p:spPr>
          <a:xfrm>
            <a:off x="442912" y="2189017"/>
            <a:ext cx="8243888" cy="393714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3000"/>
              <a:buNone/>
            </a:pPr>
            <a:r>
              <a:rPr lang="en-US" sz="3000" dirty="0"/>
              <a:t>In person-centered planning we “redefine the focus person” (Butterworth et al., 1997) and “tell new stories” (O’Brien &amp; Mount, 1998).</a:t>
            </a:r>
            <a:endParaRPr dirty="0"/>
          </a:p>
          <a:p>
            <a:pPr marL="0" lvl="0" indent="0" algn="l" rtl="0">
              <a:spcBef>
                <a:spcPts val="3000"/>
              </a:spcBef>
              <a:spcAft>
                <a:spcPts val="0"/>
              </a:spcAft>
              <a:buClr>
                <a:schemeClr val="dk1"/>
              </a:buClr>
              <a:buSzPts val="3000"/>
              <a:buNone/>
            </a:pPr>
            <a:r>
              <a:rPr lang="en-US" sz="3000" dirty="0"/>
              <a:t>What do you think they mean by this?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fade">
                                      <p:cBhvr>
                                        <p:cTn id="7" dur="500"/>
                                        <p:tgtEl>
                                          <p:spTgt spid="1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xEl>
                                              <p:pRg st="1" end="1"/>
                                            </p:txEl>
                                          </p:spTgt>
                                        </p:tgtEl>
                                        <p:attrNameLst>
                                          <p:attrName>style.visibility</p:attrName>
                                        </p:attrNameLst>
                                      </p:cBhvr>
                                      <p:to>
                                        <p:strVal val="visible"/>
                                      </p:to>
                                    </p:set>
                                    <p:animEffect transition="in" filter="fade">
                                      <p:cBhvr>
                                        <p:cTn id="12" dur="500"/>
                                        <p:tgtEl>
                                          <p:spTgt spid="1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txBox="1">
            <a:spLocks noGrp="1"/>
          </p:cNvSpPr>
          <p:nvPr>
            <p:ph type="title"/>
          </p:nvPr>
        </p:nvSpPr>
        <p:spPr>
          <a:xfrm>
            <a:off x="450056" y="2749258"/>
            <a:ext cx="8243888" cy="135948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t>Describing Our Children</a:t>
            </a:r>
            <a:br>
              <a:rPr lang="en-US" sz="4000" dirty="0"/>
            </a:br>
            <a:r>
              <a:rPr lang="en-US" sz="4000" dirty="0"/>
              <a:t>by </a:t>
            </a:r>
            <a:r>
              <a:rPr lang="en-US" dirty="0"/>
              <a:t>Jeff and Cindy Strully</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Focus on the Individual</a:t>
            </a:r>
            <a:endParaRPr dirty="0"/>
          </a:p>
        </p:txBody>
      </p:sp>
      <p:sp>
        <p:nvSpPr>
          <p:cNvPr id="198" name="Google Shape;198;p14"/>
          <p:cNvSpPr txBox="1">
            <a:spLocks noGrp="1"/>
          </p:cNvSpPr>
          <p:nvPr>
            <p:ph type="body" idx="1"/>
          </p:nvPr>
        </p:nvSpPr>
        <p:spPr>
          <a:xfrm>
            <a:off x="581890" y="2064327"/>
            <a:ext cx="8104909" cy="406183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What can be done to make sure the focus person wants to come to the meeting?</a:t>
            </a:r>
            <a:endParaRPr dirty="0"/>
          </a:p>
          <a:p>
            <a:pPr marL="342900" lvl="0" indent="-342900" algn="l" rtl="0">
              <a:spcBef>
                <a:spcPts val="1872"/>
              </a:spcBef>
              <a:spcAft>
                <a:spcPts val="0"/>
              </a:spcAft>
              <a:buClr>
                <a:schemeClr val="dk1"/>
              </a:buClr>
              <a:buSzPts val="2800"/>
              <a:buChar char="•"/>
            </a:pPr>
            <a:r>
              <a:rPr lang="en-US" dirty="0"/>
              <a:t>How can we make sure the focus person can share (using whatever means they have for communicating)?</a:t>
            </a:r>
            <a:endParaRPr dirty="0"/>
          </a:p>
          <a:p>
            <a:pPr marL="342900" lvl="0" indent="-342900" algn="l" rtl="0">
              <a:spcBef>
                <a:spcPts val="1872"/>
              </a:spcBef>
              <a:spcAft>
                <a:spcPts val="0"/>
              </a:spcAft>
              <a:buClr>
                <a:schemeClr val="dk1"/>
              </a:buClr>
              <a:buSzPts val="2800"/>
              <a:buChar char="•"/>
            </a:pPr>
            <a:r>
              <a:rPr lang="en-US" dirty="0"/>
              <a:t>How can we make sure we are learning what the focus person’s genuine goals are?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50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pRg st="1" end="1"/>
                                            </p:txEl>
                                          </p:spTgt>
                                        </p:tgtEl>
                                        <p:attrNameLst>
                                          <p:attrName>style.visibility</p:attrName>
                                        </p:attrNameLst>
                                      </p:cBhvr>
                                      <p:to>
                                        <p:strVal val="visible"/>
                                      </p:to>
                                    </p:set>
                                    <p:animEffect transition="in" filter="fade">
                                      <p:cBhvr>
                                        <p:cTn id="12" dur="500"/>
                                        <p:tgtEl>
                                          <p:spTgt spid="1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pRg st="2" end="2"/>
                                            </p:txEl>
                                          </p:spTgt>
                                        </p:tgtEl>
                                        <p:attrNameLst>
                                          <p:attrName>style.visibility</p:attrName>
                                        </p:attrNameLst>
                                      </p:cBhvr>
                                      <p:to>
                                        <p:strVal val="visible"/>
                                      </p:to>
                                    </p:set>
                                    <p:animEffect transition="in" filter="fade">
                                      <p:cBhvr>
                                        <p:cTn id="17" dur="500"/>
                                        <p:tgtEl>
                                          <p:spTgt spid="1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5"/>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400" dirty="0"/>
              <a:t>Giving the Person Control</a:t>
            </a:r>
            <a:endParaRPr dirty="0"/>
          </a:p>
        </p:txBody>
      </p:sp>
      <p:sp>
        <p:nvSpPr>
          <p:cNvPr id="205" name="Google Shape;205;p15"/>
          <p:cNvSpPr txBox="1">
            <a:spLocks noGrp="1"/>
          </p:cNvSpPr>
          <p:nvPr>
            <p:ph type="body" idx="1"/>
          </p:nvPr>
        </p:nvSpPr>
        <p:spPr>
          <a:xfrm>
            <a:off x="809896" y="2697161"/>
            <a:ext cx="2919421" cy="3429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000"/>
              <a:buNone/>
            </a:pPr>
            <a:r>
              <a:rPr lang="en-US" sz="4000" dirty="0"/>
              <a:t>“I like to break things.”</a:t>
            </a:r>
            <a:endParaRPr dirty="0"/>
          </a:p>
        </p:txBody>
      </p:sp>
      <p:pic>
        <p:nvPicPr>
          <p:cNvPr id="206" name="Google Shape;206;p15" descr="Brick smashing through a wall."/>
          <p:cNvPicPr preferRelativeResize="0"/>
          <p:nvPr/>
        </p:nvPicPr>
        <p:blipFill rotWithShape="1">
          <a:blip r:embed="rId3">
            <a:alphaModFix/>
          </a:blip>
          <a:srcRect/>
          <a:stretch/>
        </p:blipFill>
        <p:spPr>
          <a:xfrm>
            <a:off x="4320988" y="2511146"/>
            <a:ext cx="4013115" cy="36577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6"/>
          <p:cNvSpPr txBox="1">
            <a:spLocks noGrp="1"/>
          </p:cNvSpPr>
          <p:nvPr>
            <p:ph type="title"/>
          </p:nvPr>
        </p:nvSpPr>
        <p:spPr>
          <a:xfrm>
            <a:off x="431800" y="1233488"/>
            <a:ext cx="8243888" cy="78927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Some Strategies for </a:t>
            </a:r>
            <a:br>
              <a:rPr lang="en-US" dirty="0"/>
            </a:br>
            <a:r>
              <a:rPr lang="en-US" dirty="0"/>
              <a:t>Involving the Focus Person</a:t>
            </a:r>
            <a:endParaRPr dirty="0"/>
          </a:p>
        </p:txBody>
      </p:sp>
      <p:sp>
        <p:nvSpPr>
          <p:cNvPr id="213" name="Google Shape;213;p16"/>
          <p:cNvSpPr txBox="1">
            <a:spLocks noGrp="1"/>
          </p:cNvSpPr>
          <p:nvPr>
            <p:ph type="body" idx="1"/>
          </p:nvPr>
        </p:nvSpPr>
        <p:spPr>
          <a:xfrm>
            <a:off x="442912" y="2466109"/>
            <a:ext cx="8243888" cy="366005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Person is helped to develop PowerPoint presentation with goals she or he has identified.</a:t>
            </a:r>
            <a:endParaRPr dirty="0"/>
          </a:p>
          <a:p>
            <a:pPr marL="342900" lvl="0" indent="-342900" algn="l" rtl="0">
              <a:spcBef>
                <a:spcPts val="1760"/>
              </a:spcBef>
              <a:spcAft>
                <a:spcPts val="0"/>
              </a:spcAft>
              <a:buClr>
                <a:schemeClr val="dk1"/>
              </a:buClr>
              <a:buSzPts val="2800"/>
              <a:buChar char="•"/>
            </a:pPr>
            <a:r>
              <a:rPr lang="en-US" dirty="0"/>
              <a:t>Person indicates agreement or disagreement with what others are saying (thumbs up or thumbs down). </a:t>
            </a:r>
            <a:endParaRPr dirty="0"/>
          </a:p>
          <a:p>
            <a:pPr marL="342900" lvl="0" indent="-342900" algn="l" rtl="0">
              <a:spcBef>
                <a:spcPts val="1760"/>
              </a:spcBef>
              <a:spcAft>
                <a:spcPts val="0"/>
              </a:spcAft>
              <a:buClr>
                <a:schemeClr val="dk1"/>
              </a:buClr>
              <a:buSzPts val="2800"/>
              <a:buChar char="•"/>
            </a:pPr>
            <a:r>
              <a:rPr lang="en-US" dirty="0"/>
              <a:t>The person comes and goes as needed.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431800" y="1233488"/>
            <a:ext cx="8243888" cy="95553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Some Strategies for </a:t>
            </a:r>
            <a:br>
              <a:rPr lang="en-US" dirty="0"/>
            </a:br>
            <a:r>
              <a:rPr lang="en-US" dirty="0"/>
              <a:t>Involving the Focus Person </a:t>
            </a:r>
            <a:r>
              <a:rPr lang="en-US" sz="2800" dirty="0"/>
              <a:t>(b)</a:t>
            </a:r>
            <a:endParaRPr dirty="0"/>
          </a:p>
        </p:txBody>
      </p:sp>
      <p:sp>
        <p:nvSpPr>
          <p:cNvPr id="220" name="Google Shape;220;p17"/>
          <p:cNvSpPr txBox="1">
            <a:spLocks noGrp="1"/>
          </p:cNvSpPr>
          <p:nvPr>
            <p:ph type="body" idx="1"/>
          </p:nvPr>
        </p:nvSpPr>
        <p:spPr>
          <a:xfrm>
            <a:off x="442912" y="2687782"/>
            <a:ext cx="8243888" cy="343838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Person participates virtually.</a:t>
            </a:r>
            <a:endParaRPr dirty="0"/>
          </a:p>
          <a:p>
            <a:pPr marL="342900" lvl="0" indent="-342900" algn="l" rtl="0">
              <a:spcBef>
                <a:spcPts val="1760"/>
              </a:spcBef>
              <a:spcAft>
                <a:spcPts val="0"/>
              </a:spcAft>
              <a:buClr>
                <a:schemeClr val="dk1"/>
              </a:buClr>
              <a:buSzPts val="2800"/>
              <a:buChar char="•"/>
            </a:pPr>
            <a:r>
              <a:rPr lang="en-US" dirty="0"/>
              <a:t>Person sits on the edge of the meeting or in the next room.</a:t>
            </a:r>
            <a:endParaRPr dirty="0"/>
          </a:p>
          <a:p>
            <a:pPr marL="342900" lvl="0" indent="-342900" algn="l" rtl="0">
              <a:spcBef>
                <a:spcPts val="1760"/>
              </a:spcBef>
              <a:spcAft>
                <a:spcPts val="0"/>
              </a:spcAft>
              <a:buClr>
                <a:schemeClr val="dk1"/>
              </a:buClr>
              <a:buSzPts val="2800"/>
              <a:buChar char="•"/>
            </a:pPr>
            <a:r>
              <a:rPr lang="en-US" dirty="0"/>
              <a:t>Team allows time for the person to communicate using Augmentative or Alternative Communication.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500"/>
                                        <p:tgtEl>
                                          <p:spTgt spid="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xEl>
                                              <p:pRg st="1" end="1"/>
                                            </p:txEl>
                                          </p:spTgt>
                                        </p:tgtEl>
                                        <p:attrNameLst>
                                          <p:attrName>style.visibility</p:attrName>
                                        </p:attrNameLst>
                                      </p:cBhvr>
                                      <p:to>
                                        <p:strVal val="visible"/>
                                      </p:to>
                                    </p:set>
                                    <p:animEffect transition="in" filter="fade">
                                      <p:cBhvr>
                                        <p:cTn id="12" dur="500"/>
                                        <p:tgtEl>
                                          <p:spTgt spid="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xEl>
                                              <p:pRg st="2" end="2"/>
                                            </p:txEl>
                                          </p:spTgt>
                                        </p:tgtEl>
                                        <p:attrNameLst>
                                          <p:attrName>style.visibility</p:attrName>
                                        </p:attrNameLst>
                                      </p:cBhvr>
                                      <p:to>
                                        <p:strVal val="visible"/>
                                      </p:to>
                                    </p:set>
                                    <p:animEffect transition="in" filter="fade">
                                      <p:cBhvr>
                                        <p:cTn id="17" dur="500"/>
                                        <p:tgtEl>
                                          <p:spTgt spid="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8"/>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Jeff’s Vision</a:t>
            </a:r>
            <a:endParaRPr dirty="0"/>
          </a:p>
        </p:txBody>
      </p:sp>
      <p:sp>
        <p:nvSpPr>
          <p:cNvPr id="227" name="Google Shape;227;p18"/>
          <p:cNvSpPr txBox="1">
            <a:spLocks noGrp="1"/>
          </p:cNvSpPr>
          <p:nvPr>
            <p:ph type="body" idx="1"/>
          </p:nvPr>
        </p:nvSpPr>
        <p:spPr>
          <a:xfrm>
            <a:off x="431800" y="1981199"/>
            <a:ext cx="8255000" cy="4144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200" dirty="0"/>
              <a:t>Facilitator:  What are your dreams, Jeff?</a:t>
            </a:r>
            <a:endParaRPr dirty="0"/>
          </a:p>
          <a:p>
            <a:pPr marL="0" lvl="0" indent="0" algn="l" rtl="0">
              <a:spcBef>
                <a:spcPts val="1840"/>
              </a:spcBef>
              <a:spcAft>
                <a:spcPts val="0"/>
              </a:spcAft>
              <a:buClr>
                <a:schemeClr val="dk1"/>
              </a:buClr>
              <a:buSzPts val="3200"/>
              <a:buNone/>
            </a:pPr>
            <a:r>
              <a:rPr lang="en-US" sz="3200" dirty="0"/>
              <a:t>Jeff: (Pause) I can’t remember any dreams.</a:t>
            </a:r>
            <a:endParaRPr dirty="0"/>
          </a:p>
          <a:p>
            <a:pPr marL="0" lvl="0" indent="0" algn="l" rtl="0">
              <a:spcBef>
                <a:spcPts val="1840"/>
              </a:spcBef>
              <a:spcAft>
                <a:spcPts val="0"/>
              </a:spcAft>
              <a:buClr>
                <a:schemeClr val="dk1"/>
              </a:buClr>
              <a:buSzPts val="3200"/>
              <a:buNone/>
            </a:pPr>
            <a:r>
              <a:rPr lang="en-US" sz="3200" dirty="0"/>
              <a:t>Facilitator (Pause): What would you do if you won the megabucks?</a:t>
            </a:r>
            <a:endParaRPr dirty="0"/>
          </a:p>
          <a:p>
            <a:pPr marL="0" lvl="0" indent="0" algn="l" rtl="0">
              <a:spcBef>
                <a:spcPts val="1840"/>
              </a:spcBef>
              <a:spcAft>
                <a:spcPts val="0"/>
              </a:spcAft>
              <a:buClr>
                <a:schemeClr val="dk1"/>
              </a:buClr>
              <a:buSzPts val="3200"/>
              <a:buNone/>
            </a:pPr>
            <a:r>
              <a:rPr lang="en-US" sz="3200" dirty="0"/>
              <a:t>Jeff: (without hesitation):  I would hire a chauffer.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xEl>
                                              <p:pRg st="0" end="0"/>
                                            </p:txEl>
                                          </p:spTgt>
                                        </p:tgtEl>
                                        <p:attrNameLst>
                                          <p:attrName>style.visibility</p:attrName>
                                        </p:attrNameLst>
                                      </p:cBhvr>
                                      <p:to>
                                        <p:strVal val="visible"/>
                                      </p:to>
                                    </p:set>
                                    <p:animEffect transition="in" filter="fade">
                                      <p:cBhvr>
                                        <p:cTn id="7" dur="500"/>
                                        <p:tgtEl>
                                          <p:spTgt spid="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7">
                                            <p:txEl>
                                              <p:pRg st="1" end="1"/>
                                            </p:txEl>
                                          </p:spTgt>
                                        </p:tgtEl>
                                        <p:attrNameLst>
                                          <p:attrName>style.visibility</p:attrName>
                                        </p:attrNameLst>
                                      </p:cBhvr>
                                      <p:to>
                                        <p:strVal val="visible"/>
                                      </p:to>
                                    </p:set>
                                    <p:animEffect transition="in" filter="fade">
                                      <p:cBhvr>
                                        <p:cTn id="12" dur="500"/>
                                        <p:tgtEl>
                                          <p:spTgt spid="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7">
                                            <p:txEl>
                                              <p:pRg st="2" end="2"/>
                                            </p:txEl>
                                          </p:spTgt>
                                        </p:tgtEl>
                                        <p:attrNameLst>
                                          <p:attrName>style.visibility</p:attrName>
                                        </p:attrNameLst>
                                      </p:cBhvr>
                                      <p:to>
                                        <p:strVal val="visible"/>
                                      </p:to>
                                    </p:set>
                                    <p:animEffect transition="in" filter="fade">
                                      <p:cBhvr>
                                        <p:cTn id="17" dur="500"/>
                                        <p:tgtEl>
                                          <p:spTgt spid="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7">
                                            <p:txEl>
                                              <p:pRg st="3" end="3"/>
                                            </p:txEl>
                                          </p:spTgt>
                                        </p:tgtEl>
                                        <p:attrNameLst>
                                          <p:attrName>style.visibility</p:attrName>
                                        </p:attrNameLst>
                                      </p:cBhvr>
                                      <p:to>
                                        <p:strVal val="visible"/>
                                      </p:to>
                                    </p:set>
                                    <p:animEffect transition="in" filter="fade">
                                      <p:cBhvr>
                                        <p:cTn id="22" dur="500"/>
                                        <p:tgtEl>
                                          <p:spTgt spid="2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9"/>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Person-Centered Thinking</a:t>
            </a:r>
            <a:endParaRPr dirty="0"/>
          </a:p>
        </p:txBody>
      </p:sp>
      <p:sp>
        <p:nvSpPr>
          <p:cNvPr id="234" name="Google Shape;234;p19"/>
          <p:cNvSpPr txBox="1">
            <a:spLocks noGrp="1"/>
          </p:cNvSpPr>
          <p:nvPr>
            <p:ph type="body" idx="1"/>
          </p:nvPr>
        </p:nvSpPr>
        <p:spPr>
          <a:xfrm>
            <a:off x="665018" y="2313709"/>
            <a:ext cx="8021781" cy="381245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800"/>
              <a:buNone/>
            </a:pPr>
            <a:r>
              <a:rPr lang="en-US" dirty="0"/>
              <a:t>The National Center on Advancing Person-Centered Practices and Systems (2020) states:  "</a:t>
            </a:r>
            <a:r>
              <a:rPr lang="en-US" i="1" dirty="0"/>
              <a:t>Person-centered thinking </a:t>
            </a:r>
            <a:r>
              <a:rPr lang="en-US" dirty="0"/>
              <a:t>focuses language, values, and actions toward respecting the views of the person and their loved ones. It emphasizes quality of life, well-being, and informed choice."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 calcmode="lin" valueType="num">
                                      <p:cBhvr additive="base">
                                        <p:cTn id="7" dur="500"/>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Goals Part 1</a:t>
            </a:r>
            <a:endParaRPr dirty="0"/>
          </a:p>
        </p:txBody>
      </p:sp>
      <p:sp>
        <p:nvSpPr>
          <p:cNvPr id="98" name="Google Shape;98;p2"/>
          <p:cNvSpPr txBox="1">
            <a:spLocks noGrp="1"/>
          </p:cNvSpPr>
          <p:nvPr>
            <p:ph type="body" idx="1"/>
          </p:nvPr>
        </p:nvSpPr>
        <p:spPr>
          <a:xfrm>
            <a:off x="457200" y="1659077"/>
            <a:ext cx="8221318" cy="44670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dirty="0"/>
              <a:t>Participants will:</a:t>
            </a:r>
            <a:endParaRPr dirty="0"/>
          </a:p>
          <a:p>
            <a:pPr marL="342900" lvl="0" indent="-342900" algn="l" rtl="0">
              <a:spcBef>
                <a:spcPts val="1080"/>
              </a:spcBef>
              <a:spcAft>
                <a:spcPts val="0"/>
              </a:spcAft>
              <a:buClr>
                <a:schemeClr val="dk1"/>
              </a:buClr>
              <a:buSzPts val="2400"/>
              <a:buChar char="•"/>
            </a:pPr>
            <a:r>
              <a:rPr lang="en-US" sz="2400" dirty="0"/>
              <a:t>Be able to identify the core features of authentic person-centered planning (PCP); </a:t>
            </a:r>
            <a:endParaRPr dirty="0"/>
          </a:p>
          <a:p>
            <a:pPr marL="342900" lvl="0" indent="-342900" algn="l" rtl="0">
              <a:spcBef>
                <a:spcPts val="1080"/>
              </a:spcBef>
              <a:spcAft>
                <a:spcPts val="0"/>
              </a:spcAft>
              <a:buClr>
                <a:schemeClr val="dk1"/>
              </a:buClr>
              <a:buSzPts val="2400"/>
              <a:buChar char="•"/>
            </a:pPr>
            <a:r>
              <a:rPr lang="en-US" sz="2400" dirty="0"/>
              <a:t>Understand the vital role of effective planning in ensuring positive transition outcomes;</a:t>
            </a:r>
            <a:endParaRPr dirty="0"/>
          </a:p>
          <a:p>
            <a:pPr marL="342900" lvl="0" indent="-342900" algn="l" rtl="0">
              <a:spcBef>
                <a:spcPts val="1080"/>
              </a:spcBef>
              <a:spcAft>
                <a:spcPts val="0"/>
              </a:spcAft>
              <a:buClr>
                <a:schemeClr val="dk1"/>
              </a:buClr>
              <a:buSzPts val="2400"/>
              <a:buChar char="•"/>
            </a:pPr>
            <a:r>
              <a:rPr lang="en-US" sz="2400" dirty="0"/>
              <a:t>Learn how to describe a person in new and positive ways;</a:t>
            </a:r>
            <a:endParaRPr sz="2400" dirty="0"/>
          </a:p>
          <a:p>
            <a:pPr marL="342900" lvl="0" indent="-342900" algn="l" rtl="0">
              <a:spcBef>
                <a:spcPts val="1080"/>
              </a:spcBef>
              <a:spcAft>
                <a:spcPts val="0"/>
              </a:spcAft>
              <a:buClr>
                <a:schemeClr val="dk1"/>
              </a:buClr>
              <a:buSzPts val="2400"/>
              <a:buChar char="•"/>
            </a:pPr>
            <a:r>
              <a:rPr lang="en-US" sz="2400" dirty="0"/>
              <a:t>Be able to describe specific strategies that can be used to support a focus person's participation</a:t>
            </a:r>
            <a:endParaRP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0"/>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Person-Centered Thinking Video</a:t>
            </a:r>
            <a:endParaRPr dirty="0"/>
          </a:p>
        </p:txBody>
      </p:sp>
      <p:sp>
        <p:nvSpPr>
          <p:cNvPr id="241" name="Google Shape;241;p20"/>
          <p:cNvSpPr txBox="1">
            <a:spLocks noGrp="1"/>
          </p:cNvSpPr>
          <p:nvPr>
            <p:ph type="body" idx="1"/>
          </p:nvPr>
        </p:nvSpPr>
        <p:spPr>
          <a:xfrm>
            <a:off x="651163" y="2854035"/>
            <a:ext cx="8135027" cy="327212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i="1" u="sng" dirty="0">
                <a:solidFill>
                  <a:schemeClr val="hlink"/>
                </a:solidFill>
                <a:hlinkClick r:id="rId3"/>
              </a:rPr>
              <a:t>Michael Smull on Person Centered Thinking and Planning</a:t>
            </a:r>
            <a:r>
              <a:rPr lang="en-US" dirty="0"/>
              <a:t>:</a:t>
            </a:r>
            <a:endParaRPr dirty="0"/>
          </a:p>
          <a:p>
            <a:pPr marL="0" lvl="0" indent="0" algn="l" rtl="0">
              <a:spcBef>
                <a:spcPts val="2360"/>
              </a:spcBef>
              <a:spcAft>
                <a:spcPts val="0"/>
              </a:spcAft>
              <a:buClr>
                <a:schemeClr val="dk1"/>
              </a:buClr>
              <a:buSzPts val="2800"/>
              <a:buNone/>
            </a:pPr>
            <a:r>
              <a:rPr lang="en-US" dirty="0"/>
              <a:t>https://www.youtube.com/watch?v=tvANuym5VXY</a:t>
            </a:r>
            <a:endParaRPr u="sng" dirty="0">
              <a:solidFill>
                <a:schemeClr val="hlink"/>
              </a:solidFill>
              <a:hlinkClick r:id="rId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1"/>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4000" dirty="0"/>
              <a:t>Authentic PCP</a:t>
            </a:r>
            <a:endParaRPr dirty="0"/>
          </a:p>
        </p:txBody>
      </p:sp>
      <p:sp>
        <p:nvSpPr>
          <p:cNvPr id="248" name="Google Shape;248;p21"/>
          <p:cNvSpPr txBox="1">
            <a:spLocks noGrp="1"/>
          </p:cNvSpPr>
          <p:nvPr>
            <p:ph type="body" idx="1"/>
          </p:nvPr>
        </p:nvSpPr>
        <p:spPr>
          <a:xfrm>
            <a:off x="442912" y="1936375"/>
            <a:ext cx="8243888" cy="41897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sz="2800" dirty="0"/>
              <a:t>Pam Walker (2012) - organizational change in agencies required “a turn or return to person-centered planning” in which,</a:t>
            </a:r>
            <a:endParaRPr dirty="0"/>
          </a:p>
          <a:p>
            <a:pPr marL="342900" lvl="0" indent="-342900" algn="l" rtl="0">
              <a:spcBef>
                <a:spcPts val="1160"/>
              </a:spcBef>
              <a:spcAft>
                <a:spcPts val="0"/>
              </a:spcAft>
              <a:buClr>
                <a:schemeClr val="dk1"/>
              </a:buClr>
              <a:buSzPts val="2800"/>
              <a:buChar char="•"/>
            </a:pPr>
            <a:r>
              <a:rPr lang="en-US" sz="2800" dirty="0"/>
              <a:t>Agency developed “deeper forms of collaboration with individuals, families, and their community networks,” and </a:t>
            </a:r>
            <a:endParaRPr dirty="0"/>
          </a:p>
          <a:p>
            <a:pPr marL="342900" lvl="0" indent="-342900" algn="l" rtl="0">
              <a:spcBef>
                <a:spcPts val="1160"/>
              </a:spcBef>
              <a:spcAft>
                <a:spcPts val="0"/>
              </a:spcAft>
              <a:buClr>
                <a:schemeClr val="dk1"/>
              </a:buClr>
              <a:buSzPts val="2800"/>
              <a:buChar char="•"/>
            </a:pPr>
            <a:r>
              <a:rPr lang="en-US" sz="2800" dirty="0"/>
              <a:t>Planning for individuals served is not driven by traditional services and funding.</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2"/>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Small Group Discussion - PCP</a:t>
            </a:r>
            <a:endParaRPr dirty="0"/>
          </a:p>
        </p:txBody>
      </p:sp>
      <p:sp>
        <p:nvSpPr>
          <p:cNvPr id="255" name="Google Shape;255;p22"/>
          <p:cNvSpPr txBox="1">
            <a:spLocks noGrp="1"/>
          </p:cNvSpPr>
          <p:nvPr>
            <p:ph type="body" idx="1"/>
          </p:nvPr>
        </p:nvSpPr>
        <p:spPr>
          <a:xfrm>
            <a:off x="431800" y="1981199"/>
            <a:ext cx="8255000" cy="4144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dirty="0"/>
              <a:t>In small groups discuss:</a:t>
            </a:r>
            <a:endParaRPr dirty="0"/>
          </a:p>
          <a:p>
            <a:pPr marL="342900" lvl="0" indent="-342900" algn="l" rtl="0">
              <a:spcBef>
                <a:spcPts val="1760"/>
              </a:spcBef>
              <a:spcAft>
                <a:spcPts val="0"/>
              </a:spcAft>
              <a:buClr>
                <a:schemeClr val="dk1"/>
              </a:buClr>
              <a:buSzPts val="2800"/>
              <a:buChar char="•"/>
            </a:pPr>
            <a:r>
              <a:rPr lang="en-US" dirty="0"/>
              <a:t>How has the planning you have done with your family members been consistent with PCP as described here?</a:t>
            </a:r>
            <a:endParaRPr dirty="0"/>
          </a:p>
          <a:p>
            <a:pPr marL="342900" lvl="0" indent="-342900" algn="l" rtl="0">
              <a:spcBef>
                <a:spcPts val="1760"/>
              </a:spcBef>
              <a:spcAft>
                <a:spcPts val="0"/>
              </a:spcAft>
              <a:buClr>
                <a:schemeClr val="dk1"/>
              </a:buClr>
              <a:buSzPts val="2800"/>
              <a:buChar char="•"/>
            </a:pPr>
            <a:r>
              <a:rPr lang="en-US" dirty="0"/>
              <a:t>What could be done to make it more person-centered?</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3"/>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dirty="0"/>
              <a:t>Natural Supports – Assumptions</a:t>
            </a:r>
            <a:endParaRPr dirty="0"/>
          </a:p>
        </p:txBody>
      </p:sp>
      <p:sp>
        <p:nvSpPr>
          <p:cNvPr id="262" name="Google Shape;262;p23"/>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800"/>
              <a:buChar char="•"/>
            </a:pPr>
            <a:r>
              <a:rPr lang="en-US" dirty="0"/>
              <a:t>Professionals don’t have all the solutions.</a:t>
            </a:r>
            <a:endParaRPr dirty="0"/>
          </a:p>
          <a:p>
            <a:pPr marL="342900" lvl="0" indent="-342900" algn="l" rtl="0">
              <a:spcBef>
                <a:spcPts val="560"/>
              </a:spcBef>
              <a:spcAft>
                <a:spcPts val="0"/>
              </a:spcAft>
              <a:buClr>
                <a:schemeClr val="dk1"/>
              </a:buClr>
              <a:buSzPts val="2800"/>
              <a:buChar char="•"/>
            </a:pPr>
            <a:r>
              <a:rPr lang="en-US" dirty="0"/>
              <a:t>We need to use our networks, and those of the focus person, family members, and friends to find creative solutions.</a:t>
            </a:r>
            <a:endParaRPr dirty="0"/>
          </a:p>
          <a:p>
            <a:pPr marL="342900" lvl="0" indent="-342900" algn="l" rtl="0">
              <a:spcBef>
                <a:spcPts val="560"/>
              </a:spcBef>
              <a:spcAft>
                <a:spcPts val="0"/>
              </a:spcAft>
              <a:buClr>
                <a:schemeClr val="dk1"/>
              </a:buClr>
              <a:buSzPts val="2800"/>
              <a:buChar char="•"/>
            </a:pPr>
            <a:r>
              <a:rPr lang="en-US" dirty="0"/>
              <a:t>There are many people in our communities waiting for a chance to be hospitable.</a:t>
            </a:r>
            <a:endParaRPr dirty="0"/>
          </a:p>
          <a:p>
            <a:pPr marL="342900" lvl="0" indent="-342900" algn="l" rtl="0">
              <a:spcBef>
                <a:spcPts val="560"/>
              </a:spcBef>
              <a:spcAft>
                <a:spcPts val="0"/>
              </a:spcAft>
              <a:buClr>
                <a:schemeClr val="dk1"/>
              </a:buClr>
              <a:buSzPts val="2800"/>
              <a:buChar char="•"/>
            </a:pPr>
            <a:r>
              <a:rPr lang="en-US" dirty="0"/>
              <a:t>Friends, family members, the focus person, neighbors, and professionals can often identify previously unrecognized sources of support.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animEffect transition="in" filter="fade">
                                      <p:cBhvr>
                                        <p:cTn id="7" dur="500"/>
                                        <p:tgtEl>
                                          <p:spTgt spid="2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2">
                                            <p:txEl>
                                              <p:pRg st="1" end="1"/>
                                            </p:txEl>
                                          </p:spTgt>
                                        </p:tgtEl>
                                        <p:attrNameLst>
                                          <p:attrName>style.visibility</p:attrName>
                                        </p:attrNameLst>
                                      </p:cBhvr>
                                      <p:to>
                                        <p:strVal val="visible"/>
                                      </p:to>
                                    </p:set>
                                    <p:animEffect transition="in" filter="fade">
                                      <p:cBhvr>
                                        <p:cTn id="12" dur="500"/>
                                        <p:tgtEl>
                                          <p:spTgt spid="2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2">
                                            <p:txEl>
                                              <p:pRg st="2" end="2"/>
                                            </p:txEl>
                                          </p:spTgt>
                                        </p:tgtEl>
                                        <p:attrNameLst>
                                          <p:attrName>style.visibility</p:attrName>
                                        </p:attrNameLst>
                                      </p:cBhvr>
                                      <p:to>
                                        <p:strVal val="visible"/>
                                      </p:to>
                                    </p:set>
                                    <p:animEffect transition="in" filter="fade">
                                      <p:cBhvr>
                                        <p:cTn id="17" dur="500"/>
                                        <p:tgtEl>
                                          <p:spTgt spid="2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2">
                                            <p:txEl>
                                              <p:pRg st="3" end="3"/>
                                            </p:txEl>
                                          </p:spTgt>
                                        </p:tgtEl>
                                        <p:attrNameLst>
                                          <p:attrName>style.visibility</p:attrName>
                                        </p:attrNameLst>
                                      </p:cBhvr>
                                      <p:to>
                                        <p:strVal val="visible"/>
                                      </p:to>
                                    </p:set>
                                    <p:animEffect transition="in" filter="fade">
                                      <p:cBhvr>
                                        <p:cTn id="22" dur="500"/>
                                        <p:tgtEl>
                                          <p:spTgt spid="2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Jay living his dream</a:t>
            </a:r>
            <a:endParaRPr dirty="0"/>
          </a:p>
        </p:txBody>
      </p:sp>
      <p:pic>
        <p:nvPicPr>
          <p:cNvPr id="269" name="Google Shape;269;p24" descr="Jay holdin on to the side of his hot tub drinking a soda."/>
          <p:cNvPicPr preferRelativeResize="0">
            <a:picLocks noGrp="1"/>
          </p:cNvPicPr>
          <p:nvPr>
            <p:ph type="body" idx="1"/>
          </p:nvPr>
        </p:nvPicPr>
        <p:blipFill rotWithShape="1">
          <a:blip r:embed="rId3">
            <a:alphaModFix/>
          </a:blip>
          <a:srcRect/>
          <a:stretch/>
        </p:blipFill>
        <p:spPr>
          <a:xfrm>
            <a:off x="1848172" y="2086459"/>
            <a:ext cx="5464152" cy="38989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5"/>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Using Natural Supports</a:t>
            </a:r>
            <a:endParaRPr dirty="0"/>
          </a:p>
        </p:txBody>
      </p:sp>
      <p:sp>
        <p:nvSpPr>
          <p:cNvPr id="276" name="Google Shape;276;p25"/>
          <p:cNvSpPr txBox="1">
            <a:spLocks noGrp="1"/>
          </p:cNvSpPr>
          <p:nvPr>
            <p:ph type="body" idx="1"/>
          </p:nvPr>
        </p:nvSpPr>
        <p:spPr>
          <a:xfrm>
            <a:off x="533400" y="2133599"/>
            <a:ext cx="8153400" cy="39925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dirty="0"/>
              <a:t>Person-Centered Planning should be used in two ways to expand natural supports:</a:t>
            </a:r>
            <a:endParaRPr dirty="0"/>
          </a:p>
          <a:p>
            <a:pPr marL="342900" lvl="0" indent="-342900" algn="l" rtl="0">
              <a:spcBef>
                <a:spcPts val="1760"/>
              </a:spcBef>
              <a:spcAft>
                <a:spcPts val="0"/>
              </a:spcAft>
              <a:buClr>
                <a:schemeClr val="dk1"/>
              </a:buClr>
              <a:buSzPts val="2800"/>
              <a:buChar char="•"/>
            </a:pPr>
            <a:r>
              <a:rPr lang="en-US" dirty="0"/>
              <a:t>First, the process itself should engage people from the larger community.</a:t>
            </a:r>
            <a:endParaRPr dirty="0"/>
          </a:p>
          <a:p>
            <a:pPr marL="342900" lvl="0" indent="-342900" algn="l" rtl="0">
              <a:spcBef>
                <a:spcPts val="1760"/>
              </a:spcBef>
              <a:spcAft>
                <a:spcPts val="0"/>
              </a:spcAft>
              <a:buClr>
                <a:schemeClr val="dk1"/>
              </a:buClr>
              <a:buSzPts val="2800"/>
              <a:buChar char="•"/>
            </a:pPr>
            <a:r>
              <a:rPr lang="en-US" dirty="0"/>
              <a:t>Second, the planning process should be used to identify new opportunities within the wider community.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6"/>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U</a:t>
            </a:r>
            <a:r>
              <a:rPr lang="en-US" sz="3200" dirty="0"/>
              <a:t>sing Personal Connections</a:t>
            </a:r>
            <a:br>
              <a:rPr lang="en-US" sz="3200" dirty="0"/>
            </a:br>
            <a:r>
              <a:rPr lang="en-US" sz="3200" dirty="0"/>
              <a:t>To Help Get Work Experience</a:t>
            </a:r>
            <a:endParaRPr dirty="0"/>
          </a:p>
        </p:txBody>
      </p:sp>
      <p:pic>
        <p:nvPicPr>
          <p:cNvPr id="283" name="Google Shape;283;p26" descr="Student working in a school's kitchen preparing vegetables."/>
          <p:cNvPicPr preferRelativeResize="0">
            <a:picLocks noGrp="1"/>
          </p:cNvPicPr>
          <p:nvPr>
            <p:ph type="body" idx="1"/>
          </p:nvPr>
        </p:nvPicPr>
        <p:blipFill rotWithShape="1">
          <a:blip r:embed="rId3">
            <a:alphaModFix/>
          </a:blip>
          <a:srcRect/>
          <a:stretch/>
        </p:blipFill>
        <p:spPr>
          <a:xfrm>
            <a:off x="2272145" y="2263367"/>
            <a:ext cx="4387416" cy="42151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7"/>
          <p:cNvSpPr txBox="1">
            <a:spLocks noGrp="1"/>
          </p:cNvSpPr>
          <p:nvPr>
            <p:ph type="title"/>
          </p:nvPr>
        </p:nvSpPr>
        <p:spPr>
          <a:xfrm>
            <a:off x="972974" y="1283883"/>
            <a:ext cx="7200641" cy="429023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Sometimes, just asking a person what they want is not enough!</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8"/>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Exploration</a:t>
            </a:r>
            <a:endParaRPr dirty="0"/>
          </a:p>
        </p:txBody>
      </p:sp>
      <p:sp>
        <p:nvSpPr>
          <p:cNvPr id="296" name="Google Shape;296;p28"/>
          <p:cNvSpPr txBox="1">
            <a:spLocks noGrp="1"/>
          </p:cNvSpPr>
          <p:nvPr>
            <p:ph type="body" idx="1"/>
          </p:nvPr>
        </p:nvSpPr>
        <p:spPr>
          <a:xfrm>
            <a:off x="439222" y="2114796"/>
            <a:ext cx="8247578" cy="401136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We also need to consider what the person needs to learn and experience in order to make genuine choices.</a:t>
            </a:r>
            <a:endParaRPr dirty="0"/>
          </a:p>
          <a:p>
            <a:pPr marL="342900" lvl="0" indent="-342900" algn="l" rtl="0">
              <a:spcBef>
                <a:spcPts val="1760"/>
              </a:spcBef>
              <a:spcAft>
                <a:spcPts val="0"/>
              </a:spcAft>
              <a:buClr>
                <a:schemeClr val="dk1"/>
              </a:buClr>
              <a:buSzPts val="2800"/>
              <a:buChar char="•"/>
            </a:pPr>
            <a:r>
              <a:rPr lang="en-US" dirty="0"/>
              <a:t>The person-centered planning process should address explicitly how the person will gain those experiences and knowledge.</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9"/>
          <p:cNvSpPr txBox="1">
            <a:spLocks noGrp="1"/>
          </p:cNvSpPr>
          <p:nvPr>
            <p:ph type="title"/>
          </p:nvPr>
        </p:nvSpPr>
        <p:spPr>
          <a:xfrm>
            <a:off x="431800" y="1063752"/>
            <a:ext cx="8243888" cy="65868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Preferences Change</a:t>
            </a:r>
            <a:endParaRPr dirty="0"/>
          </a:p>
        </p:txBody>
      </p:sp>
      <p:sp>
        <p:nvSpPr>
          <p:cNvPr id="303" name="Google Shape;303;p29"/>
          <p:cNvSpPr txBox="1">
            <a:spLocks noGrp="1"/>
          </p:cNvSpPr>
          <p:nvPr>
            <p:ph type="body" idx="1"/>
          </p:nvPr>
        </p:nvSpPr>
        <p:spPr>
          <a:xfrm>
            <a:off x="431800" y="1828800"/>
            <a:ext cx="8243888" cy="3886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None/>
            </a:pPr>
            <a:r>
              <a:rPr lang="en-US" dirty="0"/>
              <a:t>We act on our choices.</a:t>
            </a:r>
            <a:endParaRPr dirty="0"/>
          </a:p>
          <a:p>
            <a:pPr marL="0" lvl="0" indent="0" algn="ctr" rtl="0">
              <a:spcBef>
                <a:spcPts val="4760"/>
              </a:spcBef>
              <a:spcAft>
                <a:spcPts val="0"/>
              </a:spcAft>
              <a:buClr>
                <a:schemeClr val="dk1"/>
              </a:buClr>
              <a:buSzPts val="2800"/>
              <a:buNone/>
            </a:pPr>
            <a:r>
              <a:rPr lang="en-US" dirty="0"/>
              <a:t>Action leads to experiences</a:t>
            </a:r>
            <a:endParaRPr dirty="0"/>
          </a:p>
          <a:p>
            <a:pPr marL="0" lvl="0" indent="0" algn="ctr" rtl="0">
              <a:spcBef>
                <a:spcPts val="4760"/>
              </a:spcBef>
              <a:spcAft>
                <a:spcPts val="0"/>
              </a:spcAft>
              <a:buClr>
                <a:schemeClr val="dk1"/>
              </a:buClr>
              <a:buSzPts val="2800"/>
              <a:buNone/>
            </a:pPr>
            <a:r>
              <a:rPr lang="en-US" dirty="0"/>
              <a:t>We learn from our experiences.</a:t>
            </a:r>
            <a:endParaRPr dirty="0"/>
          </a:p>
          <a:p>
            <a:pPr marL="0" lvl="0" indent="0" algn="ctr" rtl="0">
              <a:spcBef>
                <a:spcPts val="4760"/>
              </a:spcBef>
              <a:spcAft>
                <a:spcPts val="0"/>
              </a:spcAft>
              <a:buClr>
                <a:schemeClr val="dk1"/>
              </a:buClr>
              <a:buSzPts val="2800"/>
              <a:buNone/>
            </a:pPr>
            <a:r>
              <a:rPr lang="en-US" dirty="0"/>
              <a:t>Our preferences change and</a:t>
            </a:r>
            <a:endParaRPr dirty="0"/>
          </a:p>
          <a:p>
            <a:pPr marL="0" lvl="0" indent="0" algn="ctr" rtl="0">
              <a:spcBef>
                <a:spcPts val="560"/>
              </a:spcBef>
              <a:spcAft>
                <a:spcPts val="0"/>
              </a:spcAft>
              <a:buClr>
                <a:schemeClr val="dk1"/>
              </a:buClr>
              <a:buSzPts val="2800"/>
              <a:buNone/>
            </a:pPr>
            <a:r>
              <a:rPr lang="en-US" dirty="0"/>
              <a:t>   we make new choices.	</a:t>
            </a:r>
            <a:endParaRPr dirty="0"/>
          </a:p>
        </p:txBody>
      </p:sp>
      <p:sp>
        <p:nvSpPr>
          <p:cNvPr id="304" name="Google Shape;304;p29"/>
          <p:cNvSpPr/>
          <p:nvPr/>
        </p:nvSpPr>
        <p:spPr>
          <a:xfrm>
            <a:off x="6934200" y="2057400"/>
            <a:ext cx="838200" cy="1292352"/>
          </a:xfrm>
          <a:prstGeom prst="curvedLeft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305" name="Google Shape;305;p29"/>
          <p:cNvSpPr/>
          <p:nvPr/>
        </p:nvSpPr>
        <p:spPr>
          <a:xfrm>
            <a:off x="1295400" y="3124200"/>
            <a:ext cx="685800" cy="1216152"/>
          </a:xfrm>
          <a:prstGeom prst="curvedRight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306" name="Google Shape;306;p29"/>
          <p:cNvSpPr/>
          <p:nvPr/>
        </p:nvSpPr>
        <p:spPr>
          <a:xfrm>
            <a:off x="7127875" y="4114800"/>
            <a:ext cx="796925" cy="1444752"/>
          </a:xfrm>
          <a:prstGeom prst="curvedLeft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
        <p:nvSpPr>
          <p:cNvPr id="307" name="Google Shape;307;p29"/>
          <p:cNvSpPr/>
          <p:nvPr/>
        </p:nvSpPr>
        <p:spPr>
          <a:xfrm rot="10800000" flipH="1">
            <a:off x="685800" y="1828800"/>
            <a:ext cx="1447800" cy="3886200"/>
          </a:xfrm>
          <a:prstGeom prst="curvedRightArrow">
            <a:avLst>
              <a:gd name="adj1" fmla="val 25000"/>
              <a:gd name="adj2" fmla="val 50000"/>
              <a:gd name="adj3" fmla="val 25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Goals Part 1 </a:t>
            </a:r>
            <a:r>
              <a:rPr lang="en-US" sz="2800" dirty="0"/>
              <a:t>(b)</a:t>
            </a:r>
            <a:endParaRPr dirty="0"/>
          </a:p>
        </p:txBody>
      </p:sp>
      <p:sp>
        <p:nvSpPr>
          <p:cNvPr id="105" name="Google Shape;105;p3"/>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dirty="0"/>
              <a:t>Participants will:</a:t>
            </a:r>
            <a:endParaRPr dirty="0"/>
          </a:p>
          <a:p>
            <a:pPr marL="342900" lvl="0" indent="-342900" algn="l" rtl="0">
              <a:spcBef>
                <a:spcPts val="1680"/>
              </a:spcBef>
              <a:spcAft>
                <a:spcPts val="0"/>
              </a:spcAft>
              <a:buClr>
                <a:schemeClr val="dk1"/>
              </a:buClr>
              <a:buSzPts val="2400"/>
              <a:buChar char="•"/>
            </a:pPr>
            <a:r>
              <a:rPr lang="en-US" sz="2400" dirty="0"/>
              <a:t>Understand why community inclusion is considered both a goal of PCP and part of the process;</a:t>
            </a:r>
            <a:endParaRPr sz="2400" dirty="0"/>
          </a:p>
          <a:p>
            <a:pPr marL="342900" lvl="0" indent="-342900" algn="l" rtl="0">
              <a:spcBef>
                <a:spcPts val="1680"/>
              </a:spcBef>
              <a:spcAft>
                <a:spcPts val="0"/>
              </a:spcAft>
              <a:buClr>
                <a:schemeClr val="dk1"/>
              </a:buClr>
              <a:buSzPts val="2400"/>
              <a:buChar char="•"/>
            </a:pPr>
            <a:r>
              <a:rPr lang="en-US" sz="2400" dirty="0"/>
              <a:t>Understand how PCP can be used to help a person explore opportunities over time and change their goals;</a:t>
            </a:r>
            <a:endParaRPr dirty="0"/>
          </a:p>
          <a:p>
            <a:pPr marL="342900" lvl="0" indent="-342900" algn="l" rtl="0">
              <a:spcBef>
                <a:spcPts val="1680"/>
              </a:spcBef>
              <a:spcAft>
                <a:spcPts val="0"/>
              </a:spcAft>
              <a:buClr>
                <a:schemeClr val="dk1"/>
              </a:buClr>
              <a:buSzPts val="2400"/>
              <a:buChar char="•"/>
            </a:pPr>
            <a:r>
              <a:rPr lang="en-US" sz="2400" dirty="0"/>
              <a:t>Become familiar with some of the major components of an authentic PCP process.</a:t>
            </a:r>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0"/>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Common Components</a:t>
            </a:r>
            <a:endParaRPr dirty="0"/>
          </a:p>
        </p:txBody>
      </p:sp>
      <p:sp>
        <p:nvSpPr>
          <p:cNvPr id="314" name="Google Shape;314;p30"/>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800"/>
              <a:buChar char="•"/>
            </a:pPr>
            <a:r>
              <a:rPr lang="en-US" dirty="0"/>
              <a:t>Vision</a:t>
            </a:r>
            <a:endParaRPr dirty="0"/>
          </a:p>
          <a:p>
            <a:pPr marL="342900" lvl="0" indent="-342900" algn="l" rtl="0">
              <a:spcBef>
                <a:spcPts val="1160"/>
              </a:spcBef>
              <a:spcAft>
                <a:spcPts val="0"/>
              </a:spcAft>
              <a:buClr>
                <a:schemeClr val="dk1"/>
              </a:buClr>
              <a:buSzPts val="2800"/>
              <a:buChar char="•"/>
            </a:pPr>
            <a:r>
              <a:rPr lang="en-US" dirty="0"/>
              <a:t>Personal Profile</a:t>
            </a:r>
            <a:endParaRPr dirty="0"/>
          </a:p>
          <a:p>
            <a:pPr marL="742950" lvl="1" indent="-285750" algn="l" rtl="0">
              <a:spcBef>
                <a:spcPts val="1080"/>
              </a:spcBef>
              <a:spcAft>
                <a:spcPts val="0"/>
              </a:spcAft>
              <a:buClr>
                <a:schemeClr val="dk1"/>
              </a:buClr>
              <a:buSzPts val="2400"/>
              <a:buChar char="–"/>
            </a:pPr>
            <a:r>
              <a:rPr lang="en-US" dirty="0"/>
              <a:t>Interests, Strengths, Gifts</a:t>
            </a:r>
            <a:endParaRPr dirty="0"/>
          </a:p>
          <a:p>
            <a:pPr marL="342900" lvl="0" indent="-342900" algn="l" rtl="0">
              <a:spcBef>
                <a:spcPts val="1160"/>
              </a:spcBef>
              <a:spcAft>
                <a:spcPts val="0"/>
              </a:spcAft>
              <a:buClr>
                <a:schemeClr val="dk1"/>
              </a:buClr>
              <a:buSzPts val="2800"/>
              <a:buChar char="•"/>
            </a:pPr>
            <a:r>
              <a:rPr lang="en-US" dirty="0"/>
              <a:t>Choice/Preferences</a:t>
            </a:r>
            <a:endParaRPr dirty="0"/>
          </a:p>
          <a:p>
            <a:pPr marL="342900" lvl="0" indent="-342900" algn="l" rtl="0">
              <a:spcBef>
                <a:spcPts val="1160"/>
              </a:spcBef>
              <a:spcAft>
                <a:spcPts val="0"/>
              </a:spcAft>
              <a:buClr>
                <a:schemeClr val="dk1"/>
              </a:buClr>
              <a:buSzPts val="2800"/>
              <a:buChar char="•"/>
            </a:pPr>
            <a:r>
              <a:rPr lang="en-US" dirty="0"/>
              <a:t>Goals</a:t>
            </a:r>
            <a:endParaRPr dirty="0"/>
          </a:p>
          <a:p>
            <a:pPr marL="342900" lvl="0" indent="-342900" algn="l" rtl="0">
              <a:spcBef>
                <a:spcPts val="1160"/>
              </a:spcBef>
              <a:spcAft>
                <a:spcPts val="0"/>
              </a:spcAft>
              <a:buClr>
                <a:schemeClr val="dk1"/>
              </a:buClr>
              <a:buSzPts val="2800"/>
              <a:buChar char="•"/>
            </a:pPr>
            <a:r>
              <a:rPr lang="en-US" dirty="0"/>
              <a:t>Action Steps</a:t>
            </a:r>
            <a:endParaRPr dirty="0"/>
          </a:p>
          <a:p>
            <a:pPr marL="342900" lvl="0" indent="-342900" algn="l" rtl="0">
              <a:spcBef>
                <a:spcPts val="1160"/>
              </a:spcBef>
              <a:spcAft>
                <a:spcPts val="0"/>
              </a:spcAft>
              <a:buClr>
                <a:schemeClr val="dk1"/>
              </a:buClr>
              <a:buSzPts val="2800"/>
              <a:buChar char="•"/>
            </a:pPr>
            <a:r>
              <a:rPr lang="en-US" dirty="0"/>
              <a:t>Visual Record</a:t>
            </a:r>
            <a:endParaRPr dirty="0"/>
          </a:p>
          <a:p>
            <a:pPr marL="342900" lvl="0" indent="-342900" algn="l" rtl="0">
              <a:spcBef>
                <a:spcPts val="1160"/>
              </a:spcBef>
              <a:spcAft>
                <a:spcPts val="0"/>
              </a:spcAft>
              <a:buClr>
                <a:schemeClr val="dk1"/>
              </a:buClr>
              <a:buSzPts val="2800"/>
              <a:buChar char="•"/>
            </a:pPr>
            <a:r>
              <a:rPr lang="en-US" dirty="0"/>
              <a:t>Review of progress and ongoing revision of plan</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idx="4294967295"/>
          </p:nvPr>
        </p:nvSpPr>
        <p:spPr>
          <a:xfrm>
            <a:off x="-440871" y="832758"/>
            <a:ext cx="9584871" cy="493621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dirty="0"/>
              <a:t>Visual Record</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2" descr="An Arrow with Student Example pointed to the Visual Record."/>
          <p:cNvSpPr/>
          <p:nvPr/>
        </p:nvSpPr>
        <p:spPr>
          <a:xfrm>
            <a:off x="277091" y="2823883"/>
            <a:ext cx="1723159" cy="1680882"/>
          </a:xfrm>
          <a:prstGeom prst="rightArrow">
            <a:avLst>
              <a:gd name="adj1" fmla="val 50000"/>
              <a:gd name="adj2" fmla="val 50000"/>
            </a:avLst>
          </a:prstGeom>
          <a:solidFill>
            <a:srgbClr val="C00000"/>
          </a:solidFill>
          <a:ln w="9525" cap="flat" cmpd="sng">
            <a:solidFill>
              <a:schemeClr val="dk1"/>
            </a:solidFill>
            <a:prstDash val="solid"/>
            <a:round/>
            <a:headEnd type="none" w="sm" len="sm"/>
            <a:tailEnd type="none" w="sm" len="sm"/>
          </a:ln>
        </p:spPr>
        <p:txBody>
          <a:bodyPr spcFirstLastPara="1" wrap="square" lIns="82050" tIns="41025" rIns="82050" bIns="41025" anchor="t" anchorCtr="0">
            <a:noAutofit/>
          </a:bodyPr>
          <a:lstStyle/>
          <a:p>
            <a:pPr marL="0" marR="0" lvl="0" indent="0" algn="l" rtl="0">
              <a:spcBef>
                <a:spcPts val="0"/>
              </a:spcBef>
              <a:spcAft>
                <a:spcPts val="0"/>
              </a:spcAft>
              <a:buNone/>
            </a:pPr>
            <a:r>
              <a:rPr lang="en-US" sz="2200" dirty="0">
                <a:solidFill>
                  <a:schemeClr val="lt1"/>
                </a:solidFill>
                <a:latin typeface="Times"/>
                <a:ea typeface="Times"/>
                <a:cs typeface="Times"/>
                <a:sym typeface="Times"/>
              </a:rPr>
              <a:t>Student </a:t>
            </a:r>
            <a:endParaRPr dirty="0"/>
          </a:p>
          <a:p>
            <a:pPr marL="0" marR="0" lvl="0" indent="0" algn="l" rtl="0">
              <a:spcBef>
                <a:spcPts val="0"/>
              </a:spcBef>
              <a:spcAft>
                <a:spcPts val="0"/>
              </a:spcAft>
              <a:buNone/>
            </a:pPr>
            <a:r>
              <a:rPr lang="en-US" sz="1800" dirty="0">
                <a:solidFill>
                  <a:schemeClr val="lt1"/>
                </a:solidFill>
                <a:latin typeface="Calibri"/>
                <a:ea typeface="Calibri"/>
                <a:cs typeface="Calibri"/>
                <a:sym typeface="Calibri"/>
              </a:rPr>
              <a:t>Example</a:t>
            </a:r>
            <a:endParaRPr sz="2200" dirty="0">
              <a:solidFill>
                <a:schemeClr val="lt1"/>
              </a:solidFill>
              <a:latin typeface="Times"/>
              <a:ea typeface="Times"/>
              <a:cs typeface="Times"/>
              <a:sym typeface="Times"/>
            </a:endParaRPr>
          </a:p>
        </p:txBody>
      </p:sp>
      <p:pic>
        <p:nvPicPr>
          <p:cNvPr id="327" name="Google Shape;327;p32" descr="Visual Record of David's Long Term Goals."/>
          <p:cNvPicPr preferRelativeResize="0"/>
          <p:nvPr/>
        </p:nvPicPr>
        <p:blipFill rotWithShape="1">
          <a:blip r:embed="rId3">
            <a:alphaModFix/>
          </a:blip>
          <a:srcRect/>
          <a:stretch/>
        </p:blipFill>
        <p:spPr>
          <a:xfrm>
            <a:off x="2216672" y="1002449"/>
            <a:ext cx="5353051" cy="57698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33" descr="Visual Record of the Ideal Characteristics of a Supervisor for David."/>
          <p:cNvPicPr preferRelativeResize="0">
            <a:picLocks noGrp="1"/>
          </p:cNvPicPr>
          <p:nvPr>
            <p:ph type="body" idx="1"/>
          </p:nvPr>
        </p:nvPicPr>
        <p:blipFill rotWithShape="1">
          <a:blip r:embed="rId3">
            <a:alphaModFix/>
          </a:blip>
          <a:srcRect/>
          <a:stretch/>
        </p:blipFill>
        <p:spPr>
          <a:xfrm>
            <a:off x="2142767" y="1101152"/>
            <a:ext cx="4851925" cy="564950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Reviewing Today’s Goals</a:t>
            </a:r>
            <a:endParaRPr dirty="0"/>
          </a:p>
        </p:txBody>
      </p:sp>
      <p:sp>
        <p:nvSpPr>
          <p:cNvPr id="340" name="Google Shape;340;p34"/>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The core features of authentic PCP;</a:t>
            </a:r>
            <a:endParaRPr dirty="0"/>
          </a:p>
          <a:p>
            <a:pPr marL="342900" lvl="0" indent="-342900" algn="l" rtl="0">
              <a:spcBef>
                <a:spcPts val="1080"/>
              </a:spcBef>
              <a:spcAft>
                <a:spcPts val="0"/>
              </a:spcAft>
              <a:buClr>
                <a:schemeClr val="dk1"/>
              </a:buClr>
              <a:buSzPts val="2400"/>
              <a:buChar char="•"/>
            </a:pPr>
            <a:r>
              <a:rPr lang="en-US" sz="2400" dirty="0"/>
              <a:t>Describing person in new and positive ways;</a:t>
            </a:r>
            <a:endParaRPr sz="2400" dirty="0"/>
          </a:p>
          <a:p>
            <a:pPr marL="342900" lvl="0" indent="-342900" algn="l" rtl="0">
              <a:spcBef>
                <a:spcPts val="1080"/>
              </a:spcBef>
              <a:spcAft>
                <a:spcPts val="0"/>
              </a:spcAft>
              <a:buClr>
                <a:schemeClr val="dk1"/>
              </a:buClr>
              <a:buSzPts val="2400"/>
              <a:buChar char="•"/>
            </a:pPr>
            <a:r>
              <a:rPr lang="en-US" sz="2400" dirty="0"/>
              <a:t>Specific strategies that can be used to support a focus person's participation;</a:t>
            </a:r>
            <a:endParaRPr sz="2400" dirty="0"/>
          </a:p>
          <a:p>
            <a:pPr marL="342900" lvl="0" indent="-342900" algn="l" rtl="0">
              <a:spcBef>
                <a:spcPts val="1080"/>
              </a:spcBef>
              <a:spcAft>
                <a:spcPts val="0"/>
              </a:spcAft>
              <a:buClr>
                <a:schemeClr val="dk1"/>
              </a:buClr>
              <a:buSzPts val="2400"/>
              <a:buChar char="•"/>
            </a:pPr>
            <a:r>
              <a:rPr lang="en-US" sz="2400" dirty="0"/>
              <a:t>Understanding community inclusion as both a goal and as part of the PCP process;</a:t>
            </a:r>
            <a:endParaRPr dirty="0"/>
          </a:p>
          <a:p>
            <a:pPr marL="342900" lvl="0" indent="-342900" algn="l" rtl="0">
              <a:spcBef>
                <a:spcPts val="1080"/>
              </a:spcBef>
              <a:spcAft>
                <a:spcPts val="0"/>
              </a:spcAft>
              <a:buClr>
                <a:schemeClr val="dk1"/>
              </a:buClr>
              <a:buSzPts val="2400"/>
              <a:buChar char="•"/>
            </a:pPr>
            <a:r>
              <a:rPr lang="en-US" sz="2400" dirty="0"/>
              <a:t>Understand the importance of PCP in transition;</a:t>
            </a:r>
            <a:endParaRPr sz="2400" dirty="0"/>
          </a:p>
          <a:p>
            <a:pPr marL="342900" lvl="0" indent="-342900" algn="l" rtl="0">
              <a:spcBef>
                <a:spcPts val="1080"/>
              </a:spcBef>
              <a:spcAft>
                <a:spcPts val="0"/>
              </a:spcAft>
              <a:buClr>
                <a:schemeClr val="dk1"/>
              </a:buClr>
              <a:buSzPts val="2400"/>
              <a:buChar char="•"/>
            </a:pPr>
            <a:r>
              <a:rPr lang="en-US" sz="2400" dirty="0"/>
              <a:t>Understand how PCP can be used to help a person explore opportunities over time;</a:t>
            </a:r>
            <a:endParaRPr dirty="0"/>
          </a:p>
          <a:p>
            <a:pPr marL="342900" lvl="0" indent="-342900" algn="l" rtl="0">
              <a:spcBef>
                <a:spcPts val="1080"/>
              </a:spcBef>
              <a:spcAft>
                <a:spcPts val="0"/>
              </a:spcAft>
              <a:buClr>
                <a:schemeClr val="dk1"/>
              </a:buClr>
              <a:buSzPts val="2400"/>
              <a:buChar char="•"/>
            </a:pPr>
            <a:r>
              <a:rPr lang="en-US" sz="2400" dirty="0"/>
              <a:t>Major components of an authentic PCP process.</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40">
                                            <p:txEl>
                                              <p:pRg st="0" end="0"/>
                                            </p:txEl>
                                          </p:spTgt>
                                        </p:tgtEl>
                                        <p:attrNameLst>
                                          <p:attrName>style.visibility</p:attrName>
                                        </p:attrNameLst>
                                      </p:cBhvr>
                                      <p:to>
                                        <p:strVal val="visible"/>
                                      </p:to>
                                    </p:set>
                                    <p:anim calcmode="lin" valueType="num">
                                      <p:cBhvr additive="base">
                                        <p:cTn id="7" dur="500"/>
                                        <p:tgtEl>
                                          <p:spTgt spid="340">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340">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40">
                                            <p:txEl>
                                              <p:pRg st="1" end="1"/>
                                            </p:txEl>
                                          </p:spTgt>
                                        </p:tgtEl>
                                        <p:attrNameLst>
                                          <p:attrName>style.visibility</p:attrName>
                                        </p:attrNameLst>
                                      </p:cBhvr>
                                      <p:to>
                                        <p:strVal val="visible"/>
                                      </p:to>
                                    </p:set>
                                    <p:anim calcmode="lin" valueType="num">
                                      <p:cBhvr additive="base">
                                        <p:cTn id="13" dur="500"/>
                                        <p:tgtEl>
                                          <p:spTgt spid="340">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340">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40">
                                            <p:txEl>
                                              <p:pRg st="2" end="2"/>
                                            </p:txEl>
                                          </p:spTgt>
                                        </p:tgtEl>
                                        <p:attrNameLst>
                                          <p:attrName>style.visibility</p:attrName>
                                        </p:attrNameLst>
                                      </p:cBhvr>
                                      <p:to>
                                        <p:strVal val="visible"/>
                                      </p:to>
                                    </p:set>
                                    <p:anim calcmode="lin" valueType="num">
                                      <p:cBhvr additive="base">
                                        <p:cTn id="19" dur="500"/>
                                        <p:tgtEl>
                                          <p:spTgt spid="340">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340">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40">
                                            <p:txEl>
                                              <p:pRg st="3" end="3"/>
                                            </p:txEl>
                                          </p:spTgt>
                                        </p:tgtEl>
                                        <p:attrNameLst>
                                          <p:attrName>style.visibility</p:attrName>
                                        </p:attrNameLst>
                                      </p:cBhvr>
                                      <p:to>
                                        <p:strVal val="visible"/>
                                      </p:to>
                                    </p:set>
                                    <p:anim calcmode="lin" valueType="num">
                                      <p:cBhvr additive="base">
                                        <p:cTn id="25" dur="500"/>
                                        <p:tgtEl>
                                          <p:spTgt spid="340">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340">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40">
                                            <p:txEl>
                                              <p:pRg st="4" end="4"/>
                                            </p:txEl>
                                          </p:spTgt>
                                        </p:tgtEl>
                                        <p:attrNameLst>
                                          <p:attrName>style.visibility</p:attrName>
                                        </p:attrNameLst>
                                      </p:cBhvr>
                                      <p:to>
                                        <p:strVal val="visible"/>
                                      </p:to>
                                    </p:set>
                                    <p:anim calcmode="lin" valueType="num">
                                      <p:cBhvr additive="base">
                                        <p:cTn id="31" dur="500"/>
                                        <p:tgtEl>
                                          <p:spTgt spid="340">
                                            <p:txEl>
                                              <p:pRg st="4" end="4"/>
                                            </p:txEl>
                                          </p:spTgt>
                                        </p:tgtEl>
                                        <p:attrNameLst>
                                          <p:attrName>ppt_w</p:attrName>
                                        </p:attrNameLst>
                                      </p:cBhvr>
                                      <p:tavLst>
                                        <p:tav tm="0">
                                          <p:val>
                                            <p:strVal val="0"/>
                                          </p:val>
                                        </p:tav>
                                        <p:tav tm="100000">
                                          <p:val>
                                            <p:strVal val="#ppt_w"/>
                                          </p:val>
                                        </p:tav>
                                      </p:tavLst>
                                    </p:anim>
                                    <p:anim calcmode="lin" valueType="num">
                                      <p:cBhvr additive="base">
                                        <p:cTn id="32" dur="500"/>
                                        <p:tgtEl>
                                          <p:spTgt spid="340">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340">
                                            <p:txEl>
                                              <p:pRg st="5" end="5"/>
                                            </p:txEl>
                                          </p:spTgt>
                                        </p:tgtEl>
                                        <p:attrNameLst>
                                          <p:attrName>style.visibility</p:attrName>
                                        </p:attrNameLst>
                                      </p:cBhvr>
                                      <p:to>
                                        <p:strVal val="visible"/>
                                      </p:to>
                                    </p:set>
                                    <p:anim calcmode="lin" valueType="num">
                                      <p:cBhvr additive="base">
                                        <p:cTn id="37" dur="500"/>
                                        <p:tgtEl>
                                          <p:spTgt spid="340">
                                            <p:txEl>
                                              <p:pRg st="5" end="5"/>
                                            </p:txEl>
                                          </p:spTgt>
                                        </p:tgtEl>
                                        <p:attrNameLst>
                                          <p:attrName>ppt_w</p:attrName>
                                        </p:attrNameLst>
                                      </p:cBhvr>
                                      <p:tavLst>
                                        <p:tav tm="0">
                                          <p:val>
                                            <p:strVal val="0"/>
                                          </p:val>
                                        </p:tav>
                                        <p:tav tm="100000">
                                          <p:val>
                                            <p:strVal val="#ppt_w"/>
                                          </p:val>
                                        </p:tav>
                                      </p:tavLst>
                                    </p:anim>
                                    <p:anim calcmode="lin" valueType="num">
                                      <p:cBhvr additive="base">
                                        <p:cTn id="38" dur="500"/>
                                        <p:tgtEl>
                                          <p:spTgt spid="340">
                                            <p:txEl>
                                              <p:pRg st="5" end="5"/>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340">
                                            <p:txEl>
                                              <p:pRg st="6" end="6"/>
                                            </p:txEl>
                                          </p:spTgt>
                                        </p:tgtEl>
                                        <p:attrNameLst>
                                          <p:attrName>style.visibility</p:attrName>
                                        </p:attrNameLst>
                                      </p:cBhvr>
                                      <p:to>
                                        <p:strVal val="visible"/>
                                      </p:to>
                                    </p:set>
                                    <p:anim calcmode="lin" valueType="num">
                                      <p:cBhvr additive="base">
                                        <p:cTn id="43" dur="500"/>
                                        <p:tgtEl>
                                          <p:spTgt spid="340">
                                            <p:txEl>
                                              <p:pRg st="6" end="6"/>
                                            </p:txEl>
                                          </p:spTgt>
                                        </p:tgtEl>
                                        <p:attrNameLst>
                                          <p:attrName>ppt_w</p:attrName>
                                        </p:attrNameLst>
                                      </p:cBhvr>
                                      <p:tavLst>
                                        <p:tav tm="0">
                                          <p:val>
                                            <p:strVal val="0"/>
                                          </p:val>
                                        </p:tav>
                                        <p:tav tm="100000">
                                          <p:val>
                                            <p:strVal val="#ppt_w"/>
                                          </p:val>
                                        </p:tav>
                                      </p:tavLst>
                                    </p:anim>
                                    <p:anim calcmode="lin" valueType="num">
                                      <p:cBhvr additive="base">
                                        <p:cTn id="44" dur="500"/>
                                        <p:tgtEl>
                                          <p:spTgt spid="340">
                                            <p:txEl>
                                              <p:pRg st="6" end="6"/>
                                            </p:txEl>
                                          </p:spTgt>
                                        </p:tgtEl>
                                        <p:attrNameLst>
                                          <p:attrName>ppt_h</p:attrName>
                                        </p:attrNameLst>
                                      </p:cBhvr>
                                      <p:tavLst>
                                        <p:tav tm="0">
                                          <p:val>
                                            <p:str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0">
                                            <p:txEl>
                                              <p:pRg st="0" end="0"/>
                                            </p:txEl>
                                          </p:spTgt>
                                        </p:tgtEl>
                                        <p:attrNameLst>
                                          <p:attrName>style.visibility</p:attrName>
                                        </p:attrNameLst>
                                      </p:cBhvr>
                                      <p:to>
                                        <p:strVal val="visible"/>
                                      </p:to>
                                    </p:set>
                                    <p:animEffect transition="in" filter="fade">
                                      <p:cBhvr>
                                        <p:cTn id="49" dur="1000"/>
                                        <p:tgtEl>
                                          <p:spTgt spid="34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40">
                                            <p:txEl>
                                              <p:pRg st="1" end="1"/>
                                            </p:txEl>
                                          </p:spTgt>
                                        </p:tgtEl>
                                        <p:attrNameLst>
                                          <p:attrName>style.visibility</p:attrName>
                                        </p:attrNameLst>
                                      </p:cBhvr>
                                      <p:to>
                                        <p:strVal val="visible"/>
                                      </p:to>
                                    </p:set>
                                    <p:animEffect transition="in" filter="fade">
                                      <p:cBhvr>
                                        <p:cTn id="54" dur="1000"/>
                                        <p:tgtEl>
                                          <p:spTgt spid="34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40">
                                            <p:txEl>
                                              <p:pRg st="2" end="2"/>
                                            </p:txEl>
                                          </p:spTgt>
                                        </p:tgtEl>
                                        <p:attrNameLst>
                                          <p:attrName>style.visibility</p:attrName>
                                        </p:attrNameLst>
                                      </p:cBhvr>
                                      <p:to>
                                        <p:strVal val="visible"/>
                                      </p:to>
                                    </p:set>
                                    <p:animEffect transition="in" filter="fade">
                                      <p:cBhvr>
                                        <p:cTn id="59" dur="1000"/>
                                        <p:tgtEl>
                                          <p:spTgt spid="340">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40">
                                            <p:txEl>
                                              <p:pRg st="3" end="3"/>
                                            </p:txEl>
                                          </p:spTgt>
                                        </p:tgtEl>
                                        <p:attrNameLst>
                                          <p:attrName>style.visibility</p:attrName>
                                        </p:attrNameLst>
                                      </p:cBhvr>
                                      <p:to>
                                        <p:strVal val="visible"/>
                                      </p:to>
                                    </p:set>
                                    <p:animEffect transition="in" filter="fade">
                                      <p:cBhvr>
                                        <p:cTn id="64" dur="1000"/>
                                        <p:tgtEl>
                                          <p:spTgt spid="340">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40">
                                            <p:txEl>
                                              <p:pRg st="4" end="4"/>
                                            </p:txEl>
                                          </p:spTgt>
                                        </p:tgtEl>
                                        <p:attrNameLst>
                                          <p:attrName>style.visibility</p:attrName>
                                        </p:attrNameLst>
                                      </p:cBhvr>
                                      <p:to>
                                        <p:strVal val="visible"/>
                                      </p:to>
                                    </p:set>
                                    <p:animEffect transition="in" filter="fade">
                                      <p:cBhvr>
                                        <p:cTn id="69" dur="1000"/>
                                        <p:tgtEl>
                                          <p:spTgt spid="340">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40">
                                            <p:txEl>
                                              <p:pRg st="5" end="5"/>
                                            </p:txEl>
                                          </p:spTgt>
                                        </p:tgtEl>
                                        <p:attrNameLst>
                                          <p:attrName>style.visibility</p:attrName>
                                        </p:attrNameLst>
                                      </p:cBhvr>
                                      <p:to>
                                        <p:strVal val="visible"/>
                                      </p:to>
                                    </p:set>
                                    <p:animEffect transition="in" filter="fade">
                                      <p:cBhvr>
                                        <p:cTn id="74" dur="1000"/>
                                        <p:tgtEl>
                                          <p:spTgt spid="340">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40">
                                            <p:txEl>
                                              <p:pRg st="6" end="6"/>
                                            </p:txEl>
                                          </p:spTgt>
                                        </p:tgtEl>
                                        <p:attrNameLst>
                                          <p:attrName>style.visibility</p:attrName>
                                        </p:attrNameLst>
                                      </p:cBhvr>
                                      <p:to>
                                        <p:strVal val="visible"/>
                                      </p:to>
                                    </p:set>
                                    <p:animEffect transition="in" filter="fade">
                                      <p:cBhvr>
                                        <p:cTn id="79" dur="1000"/>
                                        <p:tgtEl>
                                          <p:spTgt spid="34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35"/>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Homework</a:t>
            </a:r>
            <a:endParaRPr dirty="0"/>
          </a:p>
        </p:txBody>
      </p:sp>
      <p:sp>
        <p:nvSpPr>
          <p:cNvPr id="347" name="Google Shape;347;p35"/>
          <p:cNvSpPr txBox="1">
            <a:spLocks noGrp="1"/>
          </p:cNvSpPr>
          <p:nvPr>
            <p:ph type="body" idx="1"/>
          </p:nvPr>
        </p:nvSpPr>
        <p:spPr>
          <a:xfrm>
            <a:off x="442912" y="2033337"/>
            <a:ext cx="8243888" cy="40928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dirty="0"/>
              <a:t>Pick one of the following topics:</a:t>
            </a:r>
            <a:endParaRPr dirty="0"/>
          </a:p>
          <a:p>
            <a:pPr marL="342900" lvl="0" indent="-342900" algn="l" rtl="0">
              <a:spcBef>
                <a:spcPts val="560"/>
              </a:spcBef>
              <a:spcAft>
                <a:spcPts val="0"/>
              </a:spcAft>
              <a:buClr>
                <a:schemeClr val="dk1"/>
              </a:buClr>
              <a:buSzPts val="2800"/>
              <a:buFont typeface="Arial"/>
              <a:buChar char="-"/>
            </a:pPr>
            <a:r>
              <a:rPr lang="en-US" dirty="0"/>
              <a:t>My family member’s dreams for the future.</a:t>
            </a:r>
            <a:endParaRPr dirty="0"/>
          </a:p>
          <a:p>
            <a:pPr marL="342900" lvl="0" indent="-342900" algn="l" rtl="0">
              <a:spcBef>
                <a:spcPts val="1760"/>
              </a:spcBef>
              <a:spcAft>
                <a:spcPts val="0"/>
              </a:spcAft>
              <a:buClr>
                <a:schemeClr val="dk1"/>
              </a:buClr>
              <a:buSzPts val="2800"/>
              <a:buFont typeface="Arial"/>
              <a:buChar char="-"/>
            </a:pPr>
            <a:r>
              <a:rPr lang="en-US" dirty="0"/>
              <a:t>An ideal day for my family member as they enter adult life.  (Hour by hour description of what an ideal day would look like.)</a:t>
            </a:r>
            <a:endParaRPr dirty="0"/>
          </a:p>
          <a:p>
            <a:pPr marL="342900" lvl="0" indent="-342900" algn="l" rtl="0">
              <a:spcBef>
                <a:spcPts val="1760"/>
              </a:spcBef>
              <a:spcAft>
                <a:spcPts val="0"/>
              </a:spcAft>
              <a:buClr>
                <a:schemeClr val="dk1"/>
              </a:buClr>
              <a:buSzPts val="2800"/>
              <a:buFont typeface="Arial"/>
              <a:buChar char="-"/>
            </a:pPr>
            <a:r>
              <a:rPr lang="en-US" dirty="0"/>
              <a:t>What works? What doesn’t work?</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6"/>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Works – Doesn’t Work</a:t>
            </a:r>
            <a:endParaRPr dirty="0"/>
          </a:p>
        </p:txBody>
      </p:sp>
      <p:sp>
        <p:nvSpPr>
          <p:cNvPr id="354" name="Google Shape;354;p36"/>
          <p:cNvSpPr txBox="1">
            <a:spLocks noGrp="1"/>
          </p:cNvSpPr>
          <p:nvPr>
            <p:ph type="body" idx="1"/>
          </p:nvPr>
        </p:nvSpPr>
        <p:spPr>
          <a:xfrm>
            <a:off x="457200" y="1637110"/>
            <a:ext cx="4040188"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400"/>
              <a:buNone/>
            </a:pPr>
            <a:r>
              <a:rPr lang="en-US" dirty="0"/>
              <a:t>What Works?</a:t>
            </a:r>
            <a:endParaRPr dirty="0"/>
          </a:p>
        </p:txBody>
      </p:sp>
      <p:sp>
        <p:nvSpPr>
          <p:cNvPr id="355" name="Google Shape;355;p36"/>
          <p:cNvSpPr txBox="1">
            <a:spLocks noGrp="1"/>
          </p:cNvSpPr>
          <p:nvPr>
            <p:ph type="body" idx="2"/>
          </p:nvPr>
        </p:nvSpPr>
        <p:spPr>
          <a:xfrm>
            <a:off x="503548" y="2204864"/>
            <a:ext cx="4040188" cy="403244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dirty="0"/>
              <a:t>Room to move around</a:t>
            </a:r>
            <a:endParaRPr dirty="0"/>
          </a:p>
          <a:p>
            <a:pPr marL="342900" lvl="0" indent="-342900" algn="l" rtl="0">
              <a:spcBef>
                <a:spcPts val="1080"/>
              </a:spcBef>
              <a:spcAft>
                <a:spcPts val="0"/>
              </a:spcAft>
              <a:buClr>
                <a:schemeClr val="dk1"/>
              </a:buClr>
              <a:buSzPts val="2400"/>
              <a:buChar char="•"/>
            </a:pPr>
            <a:r>
              <a:rPr lang="en-US" dirty="0"/>
              <a:t>Classical music</a:t>
            </a:r>
            <a:endParaRPr dirty="0"/>
          </a:p>
          <a:p>
            <a:pPr marL="342900" lvl="0" indent="-342900" algn="l" rtl="0">
              <a:spcBef>
                <a:spcPts val="1080"/>
              </a:spcBef>
              <a:spcAft>
                <a:spcPts val="0"/>
              </a:spcAft>
              <a:buClr>
                <a:schemeClr val="dk1"/>
              </a:buClr>
              <a:buSzPts val="2400"/>
              <a:buChar char="•"/>
            </a:pPr>
            <a:r>
              <a:rPr lang="en-US" dirty="0"/>
              <a:t>Clothes without labels and no turtlenecks</a:t>
            </a:r>
            <a:endParaRPr dirty="0"/>
          </a:p>
          <a:p>
            <a:pPr marL="342900" lvl="0" indent="-342900" algn="l" rtl="0">
              <a:spcBef>
                <a:spcPts val="1080"/>
              </a:spcBef>
              <a:spcAft>
                <a:spcPts val="0"/>
              </a:spcAft>
              <a:buClr>
                <a:schemeClr val="dk1"/>
              </a:buClr>
              <a:buSzPts val="2400"/>
              <a:buChar char="•"/>
            </a:pPr>
            <a:r>
              <a:rPr lang="en-US" dirty="0"/>
              <a:t>Quiet area for me to chill out in – beanbag chair</a:t>
            </a:r>
            <a:endParaRPr dirty="0"/>
          </a:p>
          <a:p>
            <a:pPr marL="342900" lvl="0" indent="-342900" algn="l" rtl="0">
              <a:spcBef>
                <a:spcPts val="1080"/>
              </a:spcBef>
              <a:spcAft>
                <a:spcPts val="0"/>
              </a:spcAft>
              <a:buClr>
                <a:schemeClr val="dk1"/>
              </a:buClr>
              <a:buSzPts val="2400"/>
              <a:buChar char="•"/>
            </a:pPr>
            <a:r>
              <a:rPr lang="en-US" dirty="0"/>
              <a:t>Time to transition to new activity or environment, “10 minute warning”</a:t>
            </a:r>
            <a:endParaRPr dirty="0"/>
          </a:p>
        </p:txBody>
      </p:sp>
      <p:sp>
        <p:nvSpPr>
          <p:cNvPr id="356" name="Google Shape;356;p36"/>
          <p:cNvSpPr txBox="1">
            <a:spLocks noGrp="1"/>
          </p:cNvSpPr>
          <p:nvPr>
            <p:ph type="body" idx="3"/>
          </p:nvPr>
        </p:nvSpPr>
        <p:spPr>
          <a:xfrm>
            <a:off x="4645025" y="1637110"/>
            <a:ext cx="4041775"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400"/>
              <a:buNone/>
            </a:pPr>
            <a:r>
              <a:rPr lang="en-US" dirty="0"/>
              <a:t>What Doesn’t Work?</a:t>
            </a:r>
            <a:endParaRPr dirty="0"/>
          </a:p>
        </p:txBody>
      </p:sp>
      <p:sp>
        <p:nvSpPr>
          <p:cNvPr id="357" name="Google Shape;357;p36"/>
          <p:cNvSpPr txBox="1">
            <a:spLocks noGrp="1"/>
          </p:cNvSpPr>
          <p:nvPr>
            <p:ph type="body" idx="4"/>
          </p:nvPr>
        </p:nvSpPr>
        <p:spPr>
          <a:xfrm>
            <a:off x="4645025" y="2276872"/>
            <a:ext cx="4282442" cy="3693604"/>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dirty="0"/>
              <a:t>Confined and cramped spaces</a:t>
            </a:r>
            <a:endParaRPr dirty="0"/>
          </a:p>
          <a:p>
            <a:pPr marL="342900" lvl="0" indent="-342900" algn="l" rtl="0">
              <a:spcBef>
                <a:spcPts val="0"/>
              </a:spcBef>
              <a:spcAft>
                <a:spcPts val="0"/>
              </a:spcAft>
              <a:buClr>
                <a:schemeClr val="dk1"/>
              </a:buClr>
              <a:buSzPts val="2400"/>
              <a:buChar char="•"/>
            </a:pPr>
            <a:r>
              <a:rPr lang="en-US" dirty="0"/>
              <a:t>Classic rock or elevator music</a:t>
            </a:r>
            <a:endParaRPr dirty="0"/>
          </a:p>
          <a:p>
            <a:pPr marL="342900" lvl="0" indent="-342900" algn="l" rtl="0">
              <a:spcBef>
                <a:spcPts val="0"/>
              </a:spcBef>
              <a:spcAft>
                <a:spcPts val="0"/>
              </a:spcAft>
              <a:buClr>
                <a:schemeClr val="dk1"/>
              </a:buClr>
              <a:buSzPts val="2400"/>
              <a:buChar char="•"/>
            </a:pPr>
            <a:r>
              <a:rPr lang="en-US" dirty="0"/>
              <a:t>Labels, itchy material, turtlenecks</a:t>
            </a:r>
            <a:endParaRPr dirty="0"/>
          </a:p>
          <a:p>
            <a:pPr marL="342900" lvl="0" indent="-342900" algn="l" rtl="0">
              <a:spcBef>
                <a:spcPts val="0"/>
              </a:spcBef>
              <a:spcAft>
                <a:spcPts val="0"/>
              </a:spcAft>
              <a:buClr>
                <a:schemeClr val="dk1"/>
              </a:buClr>
              <a:buSzPts val="2400"/>
              <a:buChar char="•"/>
            </a:pPr>
            <a:r>
              <a:rPr lang="en-US" dirty="0"/>
              <a:t>Large study hall rooms with too many people – uncomfortable metal chairs</a:t>
            </a:r>
            <a:endParaRPr dirty="0"/>
          </a:p>
          <a:p>
            <a:pPr marL="342900" lvl="0" indent="-342900" algn="l" rtl="0">
              <a:spcBef>
                <a:spcPts val="0"/>
              </a:spcBef>
              <a:spcAft>
                <a:spcPts val="0"/>
              </a:spcAft>
              <a:buClr>
                <a:schemeClr val="dk1"/>
              </a:buClr>
              <a:buSzPts val="2400"/>
              <a:buChar char="•"/>
            </a:pPr>
            <a:r>
              <a:rPr lang="en-US" dirty="0"/>
              <a:t>No transition time, makes me upset!</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7"/>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Homework </a:t>
            </a:r>
            <a:r>
              <a:rPr lang="en-US" sz="2800" dirty="0"/>
              <a:t>(b)</a:t>
            </a:r>
            <a:endParaRPr dirty="0"/>
          </a:p>
        </p:txBody>
      </p:sp>
      <p:sp>
        <p:nvSpPr>
          <p:cNvPr id="364" name="Google Shape;364;p37"/>
          <p:cNvSpPr txBox="1">
            <a:spLocks noGrp="1"/>
          </p:cNvSpPr>
          <p:nvPr>
            <p:ph type="body" idx="1"/>
          </p:nvPr>
        </p:nvSpPr>
        <p:spPr>
          <a:xfrm>
            <a:off x="457199" y="1808163"/>
            <a:ext cx="8580783"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Begin to identify: (1) dreams for the future; (2) an ideal day; or (3) What works?/What doesn’t work?</a:t>
            </a:r>
            <a:endParaRPr dirty="0"/>
          </a:p>
          <a:p>
            <a:pPr marL="342900" lvl="0" indent="-342900" algn="l" rtl="0">
              <a:spcBef>
                <a:spcPts val="600"/>
              </a:spcBef>
              <a:spcAft>
                <a:spcPts val="0"/>
              </a:spcAft>
              <a:buClr>
                <a:schemeClr val="dk1"/>
              </a:buClr>
              <a:buSzPts val="2400"/>
              <a:buChar char="•"/>
            </a:pPr>
            <a:r>
              <a:rPr lang="en-US" sz="2400" dirty="0"/>
              <a:t>After you have written down some ideas, consider:</a:t>
            </a:r>
            <a:endParaRPr dirty="0"/>
          </a:p>
          <a:p>
            <a:pPr marL="742950" lvl="1" indent="-285750" algn="l" rtl="0">
              <a:spcBef>
                <a:spcPts val="600"/>
              </a:spcBef>
              <a:spcAft>
                <a:spcPts val="0"/>
              </a:spcAft>
              <a:buClr>
                <a:schemeClr val="dk1"/>
              </a:buClr>
              <a:buSzPts val="2400"/>
              <a:buChar char="–"/>
            </a:pPr>
            <a:r>
              <a:rPr lang="en-US" dirty="0"/>
              <a:t>What kind of support the person for whom you are doing the planning (focus person) would need to contribute more to this process?</a:t>
            </a:r>
            <a:endParaRPr dirty="0"/>
          </a:p>
          <a:p>
            <a:pPr marL="742950" lvl="1" indent="-285750" algn="l" rtl="0">
              <a:spcBef>
                <a:spcPts val="600"/>
              </a:spcBef>
              <a:spcAft>
                <a:spcPts val="0"/>
              </a:spcAft>
              <a:buClr>
                <a:schemeClr val="dk1"/>
              </a:buClr>
              <a:buSzPts val="2400"/>
              <a:buChar char="–"/>
            </a:pPr>
            <a:r>
              <a:rPr lang="en-US" dirty="0"/>
              <a:t>Who else could contribute to this activity (people who know the focus person well or who could help them develop or explore interests)?</a:t>
            </a:r>
            <a:endParaRPr dirty="0"/>
          </a:p>
          <a:p>
            <a:pPr marL="342900" lvl="0" indent="-342900" algn="l" rtl="0">
              <a:spcBef>
                <a:spcPts val="600"/>
              </a:spcBef>
              <a:spcAft>
                <a:spcPts val="0"/>
              </a:spcAft>
              <a:buClr>
                <a:schemeClr val="dk1"/>
              </a:buClr>
              <a:buSzPts val="2400"/>
              <a:buChar char="•"/>
            </a:pPr>
            <a:r>
              <a:rPr lang="en-US" sz="2400" dirty="0"/>
              <a:t>View the </a:t>
            </a:r>
            <a:r>
              <a:rPr lang="en-US" sz="2400" u="sng" dirty="0">
                <a:solidFill>
                  <a:schemeClr val="hlink"/>
                </a:solidFill>
                <a:hlinkClick r:id="rId3"/>
              </a:rPr>
              <a:t>video on military families’ experiences with PCP </a:t>
            </a:r>
            <a:r>
              <a:rPr lang="en-US" sz="2400" dirty="0"/>
              <a:t>at: https://www.youtube.com/watch?v=aN_cHLN6E2Y</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Next Time</a:t>
            </a:r>
            <a:endParaRPr dirty="0"/>
          </a:p>
        </p:txBody>
      </p:sp>
      <p:sp>
        <p:nvSpPr>
          <p:cNvPr id="371" name="Google Shape;371;p38"/>
          <p:cNvSpPr txBox="1">
            <a:spLocks noGrp="1"/>
          </p:cNvSpPr>
          <p:nvPr>
            <p:ph type="body" idx="1"/>
          </p:nvPr>
        </p:nvSpPr>
        <p:spPr>
          <a:xfrm>
            <a:off x="442912" y="1898073"/>
            <a:ext cx="8243888" cy="422809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Review of specific tools that can be used in person-centered planning.</a:t>
            </a:r>
            <a:endParaRPr dirty="0"/>
          </a:p>
          <a:p>
            <a:pPr marL="342900" lvl="0" indent="-342900" algn="l" rtl="0">
              <a:spcBef>
                <a:spcPts val="1160"/>
              </a:spcBef>
              <a:spcAft>
                <a:spcPts val="0"/>
              </a:spcAft>
              <a:buClr>
                <a:schemeClr val="dk1"/>
              </a:buClr>
              <a:buSzPts val="2800"/>
              <a:buChar char="•"/>
            </a:pPr>
            <a:r>
              <a:rPr lang="en-US" dirty="0"/>
              <a:t>Taking action.</a:t>
            </a:r>
            <a:endParaRPr dirty="0"/>
          </a:p>
          <a:p>
            <a:pPr marL="342900" lvl="0" indent="-342900" algn="l" rtl="0">
              <a:spcBef>
                <a:spcPts val="1160"/>
              </a:spcBef>
              <a:spcAft>
                <a:spcPts val="0"/>
              </a:spcAft>
              <a:buClr>
                <a:schemeClr val="dk1"/>
              </a:buClr>
              <a:buSzPts val="2800"/>
              <a:buChar char="•"/>
            </a:pPr>
            <a:r>
              <a:rPr lang="en-US" dirty="0"/>
              <a:t>Person-centered planning as an ongoing exploration.</a:t>
            </a:r>
            <a:endParaRPr dirty="0"/>
          </a:p>
          <a:p>
            <a:pPr marL="342900" lvl="0" indent="-342900" algn="l" rtl="0">
              <a:spcBef>
                <a:spcPts val="1160"/>
              </a:spcBef>
              <a:spcAft>
                <a:spcPts val="0"/>
              </a:spcAft>
              <a:buClr>
                <a:schemeClr val="dk1"/>
              </a:buClr>
              <a:buSzPts val="2800"/>
              <a:buChar char="•"/>
            </a:pPr>
            <a:r>
              <a:rPr lang="en-US" dirty="0"/>
              <a:t>Formal person-centered planning requirements.</a:t>
            </a:r>
            <a:endParaRPr dirty="0"/>
          </a:p>
          <a:p>
            <a:pPr marL="342900" lvl="0" indent="-342900" algn="l" rtl="0">
              <a:spcBef>
                <a:spcPts val="1160"/>
              </a:spcBef>
              <a:spcAft>
                <a:spcPts val="0"/>
              </a:spcAft>
              <a:buClr>
                <a:schemeClr val="dk1"/>
              </a:buClr>
              <a:buSzPts val="2800"/>
              <a:buChar char="•"/>
            </a:pPr>
            <a:r>
              <a:rPr lang="en-US" dirty="0"/>
              <a:t>Overcoming obstacles to authentic person-centered planning.</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9"/>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a:t>
            </a:r>
            <a:endParaRPr dirty="0"/>
          </a:p>
        </p:txBody>
      </p:sp>
      <p:sp>
        <p:nvSpPr>
          <p:cNvPr id="377" name="Google Shape;377;p39"/>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Butterworth, J., Steere, D. E., &amp; Whitney-Thomas, J. (1997). Using person-centered planning to address personal quality of life. </a:t>
            </a:r>
            <a:r>
              <a:rPr lang="en-US" i="1" dirty="0"/>
              <a:t>Quality of life</a:t>
            </a:r>
            <a:r>
              <a:rPr lang="en-US" dirty="0"/>
              <a:t>, </a:t>
            </a:r>
            <a:r>
              <a:rPr lang="en-US" i="1" dirty="0"/>
              <a:t>2</a:t>
            </a:r>
            <a:r>
              <a:rPr lang="en-US" dirty="0"/>
              <a:t>, 5-23. </a:t>
            </a:r>
            <a:endParaRPr dirty="0"/>
          </a:p>
          <a:p>
            <a:pPr marL="342900" lvl="0" indent="-342900" algn="l" rtl="0">
              <a:spcBef>
                <a:spcPts val="560"/>
              </a:spcBef>
              <a:spcAft>
                <a:spcPts val="0"/>
              </a:spcAft>
              <a:buClr>
                <a:schemeClr val="dk1"/>
              </a:buClr>
              <a:buSzPts val="2800"/>
              <a:buChar char="•"/>
            </a:pPr>
            <a:r>
              <a:rPr lang="en-US" dirty="0"/>
              <a:t>Military Families Learning Network (2021). </a:t>
            </a:r>
            <a:r>
              <a:rPr lang="en-US" i="1" dirty="0"/>
              <a:t>Person-centered thinking and planning</a:t>
            </a:r>
            <a:r>
              <a:rPr lang="en-US" dirty="0"/>
              <a:t>.  https://www.youtube.com/watch?v=aN_cHLN6E2Y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None/>
            </a:pPr>
            <a:r>
              <a:rPr lang="en-US" sz="3200" dirty="0"/>
              <a:t>Person-Centered Planning</a:t>
            </a:r>
            <a:endParaRPr dirty="0"/>
          </a:p>
        </p:txBody>
      </p:sp>
      <p:sp>
        <p:nvSpPr>
          <p:cNvPr id="112" name="Google Shape;112;p4"/>
          <p:cNvSpPr txBox="1">
            <a:spLocks noGrp="1"/>
          </p:cNvSpPr>
          <p:nvPr>
            <p:ph type="body" idx="4294967295"/>
          </p:nvPr>
        </p:nvSpPr>
        <p:spPr>
          <a:xfrm>
            <a:off x="290945" y="1941512"/>
            <a:ext cx="3149679" cy="418465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200" dirty="0"/>
              <a:t>Person with a disability meets with friends, family, community members, and professionals to:</a:t>
            </a:r>
            <a:endParaRPr dirty="0"/>
          </a:p>
        </p:txBody>
      </p:sp>
      <p:grpSp>
        <p:nvGrpSpPr>
          <p:cNvPr id="113" name="Google Shape;113;p4"/>
          <p:cNvGrpSpPr/>
          <p:nvPr/>
        </p:nvGrpSpPr>
        <p:grpSpPr>
          <a:xfrm>
            <a:off x="3671455" y="1822842"/>
            <a:ext cx="5181600" cy="4202916"/>
            <a:chOff x="0" y="100405"/>
            <a:chExt cx="5181600" cy="4202916"/>
          </a:xfrm>
        </p:grpSpPr>
        <p:sp>
          <p:nvSpPr>
            <p:cNvPr id="114" name="Google Shape;114;p4"/>
            <p:cNvSpPr/>
            <p:nvPr/>
          </p:nvSpPr>
          <p:spPr>
            <a:xfrm>
              <a:off x="0" y="100405"/>
              <a:ext cx="5181600" cy="794503"/>
            </a:xfrm>
            <a:prstGeom prst="roundRect">
              <a:avLst>
                <a:gd name="adj" fmla="val 16667"/>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p4"/>
            <p:cNvSpPr txBox="1"/>
            <p:nvPr/>
          </p:nvSpPr>
          <p:spPr>
            <a:xfrm>
              <a:off x="38784" y="139189"/>
              <a:ext cx="5104032" cy="71693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Identify personal strengths, interests and goals;</a:t>
              </a:r>
              <a:endParaRPr dirty="0"/>
            </a:p>
          </p:txBody>
        </p:sp>
        <p:sp>
          <p:nvSpPr>
            <p:cNvPr id="116" name="Google Shape;116;p4"/>
            <p:cNvSpPr/>
            <p:nvPr/>
          </p:nvSpPr>
          <p:spPr>
            <a:xfrm>
              <a:off x="0" y="952508"/>
              <a:ext cx="5181600" cy="794503"/>
            </a:xfrm>
            <a:prstGeom prst="roundRect">
              <a:avLst>
                <a:gd name="adj" fmla="val 16667"/>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4"/>
            <p:cNvSpPr txBox="1"/>
            <p:nvPr/>
          </p:nvSpPr>
          <p:spPr>
            <a:xfrm>
              <a:off x="38784" y="991292"/>
              <a:ext cx="5104032" cy="71693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Identify supports needed to achieve goals;</a:t>
              </a:r>
              <a:endParaRPr dirty="0"/>
            </a:p>
          </p:txBody>
        </p:sp>
        <p:sp>
          <p:nvSpPr>
            <p:cNvPr id="118" name="Google Shape;118;p4"/>
            <p:cNvSpPr/>
            <p:nvPr/>
          </p:nvSpPr>
          <p:spPr>
            <a:xfrm>
              <a:off x="0" y="1804611"/>
              <a:ext cx="5181600" cy="794503"/>
            </a:xfrm>
            <a:prstGeom prst="roundRect">
              <a:avLst>
                <a:gd name="adj" fmla="val 16667"/>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4"/>
            <p:cNvSpPr txBox="1"/>
            <p:nvPr/>
          </p:nvSpPr>
          <p:spPr>
            <a:xfrm>
              <a:off x="38784" y="1843395"/>
              <a:ext cx="5104032" cy="71693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Develop a plan to obtain supports needed to achieve goals;  </a:t>
              </a:r>
              <a:endParaRPr dirty="0"/>
            </a:p>
          </p:txBody>
        </p:sp>
        <p:sp>
          <p:nvSpPr>
            <p:cNvPr id="120" name="Google Shape;120;p4"/>
            <p:cNvSpPr/>
            <p:nvPr/>
          </p:nvSpPr>
          <p:spPr>
            <a:xfrm>
              <a:off x="0" y="2656715"/>
              <a:ext cx="5181600" cy="794503"/>
            </a:xfrm>
            <a:prstGeom prst="roundRect">
              <a:avLst>
                <a:gd name="adj" fmla="val 16667"/>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21;p4"/>
            <p:cNvSpPr txBox="1"/>
            <p:nvPr/>
          </p:nvSpPr>
          <p:spPr>
            <a:xfrm>
              <a:off x="38784" y="2695499"/>
              <a:ext cx="5104032" cy="71693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Explore new possibilities so that they can make informed choices about goals and supports; and</a:t>
              </a:r>
              <a:endParaRPr dirty="0"/>
            </a:p>
          </p:txBody>
        </p:sp>
        <p:sp>
          <p:nvSpPr>
            <p:cNvPr id="122" name="Google Shape;122;p4"/>
            <p:cNvSpPr/>
            <p:nvPr/>
          </p:nvSpPr>
          <p:spPr>
            <a:xfrm>
              <a:off x="0" y="3508818"/>
              <a:ext cx="5181600" cy="794503"/>
            </a:xfrm>
            <a:prstGeom prst="roundRect">
              <a:avLst>
                <a:gd name="adj" fmla="val 16667"/>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23;p4"/>
            <p:cNvSpPr txBox="1"/>
            <p:nvPr/>
          </p:nvSpPr>
          <p:spPr>
            <a:xfrm>
              <a:off x="38784" y="3547602"/>
              <a:ext cx="5104032" cy="716935"/>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Community connections are both a goal of PCP and central to the process.</a:t>
              </a:r>
              <a:endParaRPr dirty="0"/>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0"/>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 </a:t>
            </a:r>
            <a:r>
              <a:rPr lang="en-US" sz="2800" dirty="0"/>
              <a:t>(b)</a:t>
            </a:r>
            <a:endParaRPr dirty="0"/>
          </a:p>
        </p:txBody>
      </p:sp>
      <p:sp>
        <p:nvSpPr>
          <p:cNvPr id="383" name="Google Shape;383;p40"/>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National Center on Advancing Person-Centered Practices and Systems (2020).  </a:t>
            </a:r>
            <a:r>
              <a:rPr lang="en-US" i="1" dirty="0"/>
              <a:t>About NCAPPS</a:t>
            </a:r>
            <a:r>
              <a:rPr lang="en-US" dirty="0"/>
              <a:t>.  https://ncapps.acl.gov/about-ncapps.html</a:t>
            </a:r>
            <a:endParaRPr dirty="0"/>
          </a:p>
          <a:p>
            <a:pPr marL="342900" lvl="0" indent="-342900" algn="l" rtl="0">
              <a:spcBef>
                <a:spcPts val="560"/>
              </a:spcBef>
              <a:spcAft>
                <a:spcPts val="0"/>
              </a:spcAft>
              <a:buClr>
                <a:schemeClr val="dk1"/>
              </a:buClr>
              <a:buSzPts val="2800"/>
              <a:buChar char="•"/>
            </a:pPr>
            <a:r>
              <a:rPr lang="en-US" dirty="0"/>
              <a:t>O’Brien, J. &amp; Mount, B. (1998). Telling new stories: The search for capacity.  In J. O’Brien and C.L. O’Brien (Eds.) </a:t>
            </a:r>
            <a:r>
              <a:rPr lang="en-US" i="1" dirty="0"/>
              <a:t>A little book about person-centered planning</a:t>
            </a:r>
            <a:r>
              <a:rPr lang="en-US" dirty="0"/>
              <a:t>. (pp. 105-111). Toronto: Inclusion Press.</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1"/>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 </a:t>
            </a:r>
            <a:r>
              <a:rPr lang="en-US" sz="2800" dirty="0"/>
              <a:t>(c)</a:t>
            </a:r>
            <a:endParaRPr dirty="0"/>
          </a:p>
        </p:txBody>
      </p:sp>
      <p:sp>
        <p:nvSpPr>
          <p:cNvPr id="389" name="Google Shape;389;p41"/>
          <p:cNvSpPr txBox="1">
            <a:spLocks noGrp="1"/>
          </p:cNvSpPr>
          <p:nvPr>
            <p:ph type="body" idx="1"/>
          </p:nvPr>
        </p:nvSpPr>
        <p:spPr>
          <a:xfrm>
            <a:off x="338664" y="1808163"/>
            <a:ext cx="8483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Pacer Parent Center on Transition and Employment (2017, October 5).  </a:t>
            </a:r>
            <a:r>
              <a:rPr lang="en-US" i="1" dirty="0"/>
              <a:t>What is transition &amp; person-centered planning? Making own decisions</a:t>
            </a:r>
            <a:r>
              <a:rPr lang="en-US" dirty="0"/>
              <a:t>. https://www.pacer.org/transition/video/player.asp?video=264 </a:t>
            </a:r>
            <a:endParaRPr dirty="0"/>
          </a:p>
          <a:p>
            <a:pPr marL="342900" lvl="0" indent="-342900" algn="l" rtl="0">
              <a:spcBef>
                <a:spcPts val="560"/>
              </a:spcBef>
              <a:spcAft>
                <a:spcPts val="0"/>
              </a:spcAft>
              <a:buClr>
                <a:schemeClr val="dk1"/>
              </a:buClr>
              <a:buSzPts val="2800"/>
              <a:buChar char="•"/>
            </a:pPr>
            <a:r>
              <a:rPr lang="en-US" dirty="0"/>
              <a:t>Smull, M. (2021).  </a:t>
            </a:r>
            <a:r>
              <a:rPr lang="en-US" i="1" dirty="0"/>
              <a:t>Definitions: What is meant by person-centered approaches, thinking, and planning? </a:t>
            </a:r>
            <a:r>
              <a:rPr lang="en-US" dirty="0"/>
              <a:t>  https://www.youtube.com/watch?v=tvANuym5VXY </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2"/>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References </a:t>
            </a:r>
            <a:r>
              <a:rPr lang="en-US" sz="2800" dirty="0"/>
              <a:t>(d)</a:t>
            </a:r>
            <a:endParaRPr dirty="0"/>
          </a:p>
        </p:txBody>
      </p:sp>
      <p:sp>
        <p:nvSpPr>
          <p:cNvPr id="395" name="Google Shape;395;p42"/>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dirty="0"/>
              <a:t>Walker, P. (2012). Strategies for organizational change from group homes to individualized supports. </a:t>
            </a:r>
            <a:r>
              <a:rPr lang="en-US" i="1" dirty="0"/>
              <a:t>Intellectual and developmental disabilities</a:t>
            </a:r>
            <a:r>
              <a:rPr lang="en-US" dirty="0"/>
              <a:t>, </a:t>
            </a:r>
            <a:r>
              <a:rPr lang="en-US" i="1" dirty="0"/>
              <a:t>50</a:t>
            </a:r>
            <a:r>
              <a:rPr lang="en-US" dirty="0"/>
              <a:t>(5), 403-414. </a:t>
            </a:r>
            <a:endParaRPr dirty="0"/>
          </a:p>
          <a:p>
            <a:pPr marL="342900" lvl="0" indent="-342900" algn="l" rtl="0">
              <a:spcBef>
                <a:spcPts val="560"/>
              </a:spcBef>
              <a:spcAft>
                <a:spcPts val="0"/>
              </a:spcAft>
              <a:buClr>
                <a:schemeClr val="dk1"/>
              </a:buClr>
              <a:buSzPts val="2800"/>
              <a:buChar char="•"/>
            </a:pPr>
            <a:r>
              <a:rPr lang="en-US" dirty="0"/>
              <a:t>Strully, J.L. &amp; Strully, C.F. (1989). Friendship as an educational goal. In S. Stainback, W. Stainback, &amp; M. Forest (Eds.) </a:t>
            </a:r>
            <a:r>
              <a:rPr lang="en-US" i="1" dirty="0"/>
              <a:t>Educating all students in the mainstream of regular education</a:t>
            </a:r>
            <a:r>
              <a:rPr lang="en-US" dirty="0"/>
              <a:t>. (pp. 59-68). Baltimore: Paul H. Brookes. </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3"/>
          <p:cNvSpPr txBox="1">
            <a:spLocks noGrp="1"/>
          </p:cNvSpPr>
          <p:nvPr>
            <p:ph type="body" idx="1"/>
          </p:nvPr>
        </p:nvSpPr>
        <p:spPr>
          <a:xfrm>
            <a:off x="511877" y="1377697"/>
            <a:ext cx="8120245" cy="490448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dirty="0"/>
              <a:t>University of Maine Center for Community Inclusion and Disability Studies © 2022 Some rights reserved.</a:t>
            </a:r>
            <a:endParaRPr dirty="0"/>
          </a:p>
          <a:p>
            <a:pPr marL="0" lvl="0" indent="0" algn="l" rtl="0">
              <a:spcBef>
                <a:spcPts val="400"/>
              </a:spcBef>
              <a:spcAft>
                <a:spcPts val="0"/>
              </a:spcAft>
              <a:buClr>
                <a:schemeClr val="dk1"/>
              </a:buClr>
              <a:buSzPts val="2000"/>
              <a:buNone/>
            </a:pPr>
            <a:r>
              <a:rPr lang="en-US" sz="2000" b="1" dirty="0"/>
              <a:t>Materials may be copied and shared for non-commercial purposes with proper attribution. Materials may not be modified or distributed (i.e., no derivative works) for commercial purposes.</a:t>
            </a:r>
            <a:endParaRPr dirty="0"/>
          </a:p>
          <a:p>
            <a:pPr marL="0" lvl="0" indent="0" algn="l" rtl="0">
              <a:spcBef>
                <a:spcPts val="5472"/>
              </a:spcBef>
              <a:spcAft>
                <a:spcPts val="0"/>
              </a:spcAft>
              <a:buClr>
                <a:schemeClr val="dk1"/>
              </a:buClr>
              <a:buSzPts val="2000"/>
              <a:buNone/>
            </a:pPr>
            <a:r>
              <a:rPr lang="en-US" sz="2000" dirty="0"/>
              <a:t>The Family-Centered Transition Curriculum: Achieving Better Outcomes for Students with Intellectual and Developmental Disabilities was co-developed by Alan Kurtz, Ph.D., J. Richardson (Jay) Collins, M.T.S., M.S.W.; and Janet May, M.Ed., M.S., with UCEDD Administrative Core Funding from the U.S. Department of Health and Human Services, Administration for Community Living, Administration on Disabilities Grant No. 90DDUC0056. Viewpoints expressed in this curriculum are those of the authors and do not represent official Administration for Community Living policy.</a:t>
            </a:r>
            <a:endParaRPr dirty="0"/>
          </a:p>
        </p:txBody>
      </p:sp>
      <p:pic>
        <p:nvPicPr>
          <p:cNvPr id="401" name="Google Shape;401;p43"/>
          <p:cNvPicPr preferRelativeResize="0">
            <a:picLocks noGrp="1"/>
          </p:cNvPicPr>
          <p:nvPr>
            <p:ph type="body" idx="2"/>
          </p:nvPr>
        </p:nvPicPr>
        <p:blipFill rotWithShape="1">
          <a:blip r:embed="rId3">
            <a:alphaModFix/>
          </a:blip>
          <a:srcRect/>
          <a:stretch/>
        </p:blipFill>
        <p:spPr>
          <a:xfrm>
            <a:off x="619924" y="3048946"/>
            <a:ext cx="1521454" cy="53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431800" y="1233487"/>
            <a:ext cx="8243888" cy="466234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Why do you think effective person-centered planning might be especially important during the transition from school to adult life?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306013" y="1398154"/>
            <a:ext cx="4265987" cy="490066"/>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dirty="0"/>
              <a:t>The Cliff</a:t>
            </a:r>
            <a:endParaRPr dirty="0"/>
          </a:p>
        </p:txBody>
      </p:sp>
      <p:pic>
        <p:nvPicPr>
          <p:cNvPr id="136" name="Google Shape;136;p6" descr="Man falling off a cliff."/>
          <p:cNvPicPr preferRelativeResize="0">
            <a:picLocks noGrp="1"/>
          </p:cNvPicPr>
          <p:nvPr>
            <p:ph type="body" idx="2"/>
          </p:nvPr>
        </p:nvPicPr>
        <p:blipFill rotWithShape="1">
          <a:blip r:embed="rId3">
            <a:alphaModFix/>
          </a:blip>
          <a:srcRect/>
          <a:stretch/>
        </p:blipFill>
        <p:spPr>
          <a:xfrm>
            <a:off x="327025" y="2574491"/>
            <a:ext cx="4038600" cy="2885355"/>
          </a:xfrm>
          <a:prstGeom prst="rect">
            <a:avLst/>
          </a:prstGeom>
          <a:noFill/>
          <a:ln>
            <a:noFill/>
          </a:ln>
        </p:spPr>
      </p:pic>
      <p:grpSp>
        <p:nvGrpSpPr>
          <p:cNvPr id="137" name="Google Shape;137;p6"/>
          <p:cNvGrpSpPr/>
          <p:nvPr/>
        </p:nvGrpSpPr>
        <p:grpSpPr>
          <a:xfrm>
            <a:off x="4960961" y="2174030"/>
            <a:ext cx="4038600" cy="3467010"/>
            <a:chOff x="0" y="529476"/>
            <a:chExt cx="4038600" cy="3467010"/>
          </a:xfrm>
        </p:grpSpPr>
        <p:sp>
          <p:nvSpPr>
            <p:cNvPr id="138" name="Google Shape;138;p6"/>
            <p:cNvSpPr/>
            <p:nvPr/>
          </p:nvSpPr>
          <p:spPr>
            <a:xfrm>
              <a:off x="0" y="529476"/>
              <a:ext cx="4038600" cy="1117270"/>
            </a:xfrm>
            <a:prstGeom prst="roundRect">
              <a:avLst>
                <a:gd name="adj" fmla="val 16667"/>
              </a:avLst>
            </a:prstGeom>
            <a:gradFill>
              <a:gsLst>
                <a:gs pos="0">
                  <a:srgbClr val="F2DADA"/>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6"/>
            <p:cNvSpPr txBox="1"/>
            <p:nvPr/>
          </p:nvSpPr>
          <p:spPr>
            <a:xfrm>
              <a:off x="54541" y="584017"/>
              <a:ext cx="3929518" cy="100818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IDEA no longer applies;</a:t>
              </a:r>
              <a:endParaRPr dirty="0"/>
            </a:p>
          </p:txBody>
        </p:sp>
        <p:sp>
          <p:nvSpPr>
            <p:cNvPr id="140" name="Google Shape;140;p6"/>
            <p:cNvSpPr/>
            <p:nvPr/>
          </p:nvSpPr>
          <p:spPr>
            <a:xfrm>
              <a:off x="0" y="1704346"/>
              <a:ext cx="4038600" cy="1117270"/>
            </a:xfrm>
            <a:prstGeom prst="roundRect">
              <a:avLst>
                <a:gd name="adj" fmla="val 16667"/>
              </a:avLst>
            </a:prstGeom>
            <a:gradFill>
              <a:gsLst>
                <a:gs pos="0">
                  <a:srgbClr val="F2DADA"/>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6"/>
            <p:cNvSpPr txBox="1"/>
            <p:nvPr/>
          </p:nvSpPr>
          <p:spPr>
            <a:xfrm>
              <a:off x="54541" y="1758887"/>
              <a:ext cx="3929518" cy="100818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Services, supports, and funding come from multiple sources;</a:t>
              </a:r>
              <a:endParaRPr dirty="0"/>
            </a:p>
          </p:txBody>
        </p:sp>
        <p:sp>
          <p:nvSpPr>
            <p:cNvPr id="142" name="Google Shape;142;p6"/>
            <p:cNvSpPr/>
            <p:nvPr/>
          </p:nvSpPr>
          <p:spPr>
            <a:xfrm>
              <a:off x="0" y="2879216"/>
              <a:ext cx="4038600" cy="1117270"/>
            </a:xfrm>
            <a:prstGeom prst="roundRect">
              <a:avLst>
                <a:gd name="adj" fmla="val 16667"/>
              </a:avLst>
            </a:prstGeom>
            <a:gradFill>
              <a:gsLst>
                <a:gs pos="0">
                  <a:srgbClr val="F2DADA"/>
                </a:gs>
                <a:gs pos="80000">
                  <a:srgbClr val="C83D39"/>
                </a:gs>
                <a:gs pos="100000">
                  <a:srgbClr val="CC3A36"/>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6"/>
            <p:cNvSpPr txBox="1"/>
            <p:nvPr/>
          </p:nvSpPr>
          <p:spPr>
            <a:xfrm>
              <a:off x="54541" y="2933757"/>
              <a:ext cx="3929518" cy="1008188"/>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n-US" sz="2000" dirty="0">
                  <a:solidFill>
                    <a:schemeClr val="lt1"/>
                  </a:solidFill>
                  <a:latin typeface="Calibri"/>
                  <a:ea typeface="Calibri"/>
                  <a:cs typeface="Calibri"/>
                  <a:sym typeface="Calibri"/>
                </a:rPr>
                <a:t>The ”system” does not automatically seek out people with disabilities and provide supports.</a:t>
              </a:r>
              <a:endParaRPr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dirty="0"/>
              <a:t>Better Transition Outcomes</a:t>
            </a:r>
            <a:endParaRPr dirty="0"/>
          </a:p>
        </p:txBody>
      </p:sp>
      <p:sp>
        <p:nvSpPr>
          <p:cNvPr id="150" name="Google Shape;150;p7"/>
          <p:cNvSpPr txBox="1">
            <a:spLocks noGrp="1"/>
          </p:cNvSpPr>
          <p:nvPr>
            <p:ph type="body" idx="1"/>
          </p:nvPr>
        </p:nvSpPr>
        <p:spPr>
          <a:xfrm>
            <a:off x="442912" y="1911927"/>
            <a:ext cx="8243888" cy="4214236"/>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ct val="100000"/>
              <a:buNone/>
            </a:pPr>
            <a:r>
              <a:rPr lang="en-US" dirty="0"/>
              <a:t>PCP can result in:</a:t>
            </a:r>
            <a:endParaRPr dirty="0"/>
          </a:p>
          <a:p>
            <a:pPr marL="342900" lvl="0" indent="-342900" algn="l" rtl="0">
              <a:spcBef>
                <a:spcPts val="1118"/>
              </a:spcBef>
              <a:spcAft>
                <a:spcPts val="0"/>
              </a:spcAft>
              <a:buClr>
                <a:schemeClr val="dk1"/>
              </a:buClr>
              <a:buSzPct val="100000"/>
              <a:buChar char="•"/>
            </a:pPr>
            <a:r>
              <a:rPr lang="en-US" dirty="0"/>
              <a:t>Increased levels of social support and more community inclusion;</a:t>
            </a:r>
            <a:endParaRPr dirty="0"/>
          </a:p>
          <a:p>
            <a:pPr marL="342900" lvl="0" indent="-342900" algn="l" rtl="0">
              <a:spcBef>
                <a:spcPts val="1118"/>
              </a:spcBef>
              <a:spcAft>
                <a:spcPts val="0"/>
              </a:spcAft>
              <a:buClr>
                <a:schemeClr val="dk1"/>
              </a:buClr>
              <a:buSzPct val="100000"/>
              <a:buChar char="•"/>
            </a:pPr>
            <a:r>
              <a:rPr lang="en-US" dirty="0"/>
              <a:t>Greater participation in IEP and other planning meetings;</a:t>
            </a:r>
            <a:endParaRPr dirty="0"/>
          </a:p>
          <a:p>
            <a:pPr marL="342900" lvl="0" indent="-342900" algn="l" rtl="0">
              <a:spcBef>
                <a:spcPts val="1118"/>
              </a:spcBef>
              <a:spcAft>
                <a:spcPts val="0"/>
              </a:spcAft>
              <a:buClr>
                <a:schemeClr val="dk1"/>
              </a:buClr>
              <a:buSzPct val="100000"/>
              <a:buChar char="•"/>
            </a:pPr>
            <a:r>
              <a:rPr lang="en-US" dirty="0"/>
              <a:t>Increase in number of transition goals supported outside the school environment;</a:t>
            </a:r>
            <a:endParaRPr dirty="0"/>
          </a:p>
          <a:p>
            <a:pPr marL="342900" lvl="0" indent="-342900" algn="l" rtl="0">
              <a:spcBef>
                <a:spcPts val="1118"/>
              </a:spcBef>
              <a:spcAft>
                <a:spcPts val="0"/>
              </a:spcAft>
              <a:buClr>
                <a:schemeClr val="dk1"/>
              </a:buClr>
              <a:buSzPct val="100000"/>
              <a:buChar char="•"/>
            </a:pPr>
            <a:r>
              <a:rPr lang="en-US" dirty="0"/>
              <a:t>Higher expectations;</a:t>
            </a:r>
            <a:endParaRPr dirty="0"/>
          </a:p>
          <a:p>
            <a:pPr marL="342900" lvl="0" indent="-342900" algn="l" rtl="0">
              <a:spcBef>
                <a:spcPts val="1118"/>
              </a:spcBef>
              <a:spcAft>
                <a:spcPts val="0"/>
              </a:spcAft>
              <a:buClr>
                <a:schemeClr val="dk1"/>
              </a:buClr>
              <a:buSzPct val="100000"/>
              <a:buChar char="•"/>
            </a:pPr>
            <a:r>
              <a:rPr lang="en-US" dirty="0"/>
              <a:t>Greater levels of self-determination; and</a:t>
            </a:r>
            <a:endParaRPr dirty="0"/>
          </a:p>
          <a:p>
            <a:pPr marL="342900" lvl="0" indent="-342900" algn="l" rtl="0">
              <a:spcBef>
                <a:spcPts val="1118"/>
              </a:spcBef>
              <a:spcAft>
                <a:spcPts val="0"/>
              </a:spcAft>
              <a:buClr>
                <a:schemeClr val="dk1"/>
              </a:buClr>
              <a:buSzPct val="100000"/>
              <a:buChar char="•"/>
            </a:pPr>
            <a:r>
              <a:rPr lang="en-US" dirty="0"/>
              <a:t>Higher quality transition plans.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Video: PCP and Transition</a:t>
            </a:r>
            <a:endParaRPr dirty="0"/>
          </a:p>
        </p:txBody>
      </p:sp>
      <p:sp>
        <p:nvSpPr>
          <p:cNvPr id="157" name="Google Shape;157;p8"/>
          <p:cNvSpPr txBox="1">
            <a:spLocks noGrp="1"/>
          </p:cNvSpPr>
          <p:nvPr>
            <p:ph type="body" idx="1"/>
          </p:nvPr>
        </p:nvSpPr>
        <p:spPr>
          <a:xfrm>
            <a:off x="748144" y="2590800"/>
            <a:ext cx="7938655" cy="35353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sz="3200" i="1" u="sng" dirty="0">
                <a:solidFill>
                  <a:schemeClr val="hlink"/>
                </a:solidFill>
                <a:hlinkClick r:id="rId3"/>
              </a:rPr>
              <a:t>What is transition person-centered planning: Making own decisions</a:t>
            </a:r>
            <a:r>
              <a:rPr lang="en-US" sz="3200" dirty="0"/>
              <a:t>:</a:t>
            </a:r>
            <a:endParaRPr dirty="0"/>
          </a:p>
          <a:p>
            <a:pPr marL="0" lvl="0" indent="0" algn="l" rtl="0">
              <a:spcBef>
                <a:spcPts val="2440"/>
              </a:spcBef>
              <a:spcAft>
                <a:spcPts val="0"/>
              </a:spcAft>
              <a:buClr>
                <a:schemeClr val="dk1"/>
              </a:buClr>
              <a:buSzPts val="3200"/>
              <a:buNone/>
            </a:pPr>
            <a:r>
              <a:rPr lang="en-US" sz="3200" dirty="0"/>
              <a:t>https://www.pacer.org/transition/video/player.asp?video=264</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txBox="1">
            <a:spLocks noGrp="1"/>
          </p:cNvSpPr>
          <p:nvPr>
            <p:ph type="title"/>
          </p:nvPr>
        </p:nvSpPr>
        <p:spPr>
          <a:xfrm>
            <a:off x="431800" y="1233488"/>
            <a:ext cx="8243888" cy="4889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dirty="0"/>
              <a:t>Assumptions of PCP</a:t>
            </a:r>
            <a:endParaRPr dirty="0"/>
          </a:p>
        </p:txBody>
      </p:sp>
      <p:sp>
        <p:nvSpPr>
          <p:cNvPr id="164" name="Google Shape;164;p9"/>
          <p:cNvSpPr txBox="1">
            <a:spLocks noGrp="1"/>
          </p:cNvSpPr>
          <p:nvPr>
            <p:ph type="body" idx="1"/>
          </p:nvPr>
        </p:nvSpPr>
        <p:spPr>
          <a:xfrm>
            <a:off x="457200" y="1808163"/>
            <a:ext cx="8229600" cy="4318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t>The person we are doing the planning for (focus person) is the primary authority on the direction they want their life to go.</a:t>
            </a:r>
            <a:endParaRPr sz="2400" dirty="0"/>
          </a:p>
          <a:p>
            <a:pPr marL="342900" lvl="0" indent="-342900" algn="l" rtl="0">
              <a:spcBef>
                <a:spcPts val="480"/>
              </a:spcBef>
              <a:spcAft>
                <a:spcPts val="0"/>
              </a:spcAft>
              <a:buClr>
                <a:schemeClr val="dk1"/>
              </a:buClr>
              <a:buSzPts val="2400"/>
              <a:buChar char="•"/>
            </a:pPr>
            <a:r>
              <a:rPr lang="en-US" sz="2400" dirty="0"/>
              <a:t>PCP teams build on knowledge gained from close personal connections with the focus person.</a:t>
            </a:r>
            <a:endParaRPr sz="2400" dirty="0"/>
          </a:p>
          <a:p>
            <a:pPr marL="342900" lvl="0" indent="-342900" algn="l" rtl="0">
              <a:spcBef>
                <a:spcPts val="480"/>
              </a:spcBef>
              <a:spcAft>
                <a:spcPts val="0"/>
              </a:spcAft>
              <a:buClr>
                <a:schemeClr val="dk1"/>
              </a:buClr>
              <a:buSzPts val="2400"/>
              <a:buChar char="•"/>
            </a:pPr>
            <a:r>
              <a:rPr lang="en-US" sz="2400" dirty="0"/>
              <a:t>The focus person and her team work together to understand what kind of opportunities are available and to explore new possibilities.</a:t>
            </a:r>
            <a:endParaRPr dirty="0"/>
          </a:p>
          <a:p>
            <a:pPr marL="342900" lvl="0" indent="-342900" algn="l" rtl="0">
              <a:spcBef>
                <a:spcPts val="480"/>
              </a:spcBef>
              <a:spcAft>
                <a:spcPts val="0"/>
              </a:spcAft>
              <a:buClr>
                <a:schemeClr val="dk1"/>
              </a:buClr>
              <a:buSzPts val="2400"/>
              <a:buChar char="•"/>
            </a:pPr>
            <a:r>
              <a:rPr lang="en-US" sz="2400" dirty="0"/>
              <a:t>PCP is about </a:t>
            </a:r>
            <a:r>
              <a:rPr lang="en-US" sz="2400" b="1" dirty="0"/>
              <a:t>changing systems </a:t>
            </a:r>
            <a:r>
              <a:rPr lang="en-US" sz="2400" dirty="0"/>
              <a:t>that limit people's choices and their membership in communities.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CIDS-ppt-template-201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6123</Words>
  <Application>Microsoft Macintosh PowerPoint</Application>
  <PresentationFormat>On-screen Show (4:3)</PresentationFormat>
  <Paragraphs>313</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Times</vt:lpstr>
      <vt:lpstr>CCIDS-ppt-template-2013</vt:lpstr>
      <vt:lpstr>Supporting Transition With Person-Centered Planning Part 1 </vt:lpstr>
      <vt:lpstr>Goals Part 1</vt:lpstr>
      <vt:lpstr>Goals Part 1 (b)</vt:lpstr>
      <vt:lpstr>Person-Centered Planning</vt:lpstr>
      <vt:lpstr>Why do you think effective person-centered planning might be especially important during the transition from school to adult life?</vt:lpstr>
      <vt:lpstr>The Cliff</vt:lpstr>
      <vt:lpstr>Better Transition Outcomes</vt:lpstr>
      <vt:lpstr>Video: PCP and Transition</vt:lpstr>
      <vt:lpstr>Assumptions of PCP</vt:lpstr>
      <vt:lpstr>PCP and Community</vt:lpstr>
      <vt:lpstr>PCP: A Community Celebration and Exploration of Possibilities</vt:lpstr>
      <vt:lpstr>Thinking About the Person in New Ways </vt:lpstr>
      <vt:lpstr>Describing Our Children by Jeff and Cindy Strully</vt:lpstr>
      <vt:lpstr>Focus on the Individual</vt:lpstr>
      <vt:lpstr>Giving the Person Control</vt:lpstr>
      <vt:lpstr>Some Strategies for  Involving the Focus Person</vt:lpstr>
      <vt:lpstr>Some Strategies for  Involving the Focus Person (b)</vt:lpstr>
      <vt:lpstr>Jeff’s Vision</vt:lpstr>
      <vt:lpstr>Person-Centered Thinking</vt:lpstr>
      <vt:lpstr>Person-Centered Thinking Video</vt:lpstr>
      <vt:lpstr>Authentic PCP</vt:lpstr>
      <vt:lpstr>Small Group Discussion - PCP</vt:lpstr>
      <vt:lpstr>Natural Supports – Assumptions</vt:lpstr>
      <vt:lpstr>Jay living his dream</vt:lpstr>
      <vt:lpstr>Using Natural Supports</vt:lpstr>
      <vt:lpstr>Using Personal Connections To Help Get Work Experience</vt:lpstr>
      <vt:lpstr>Sometimes, just asking a person what they want is not enough!</vt:lpstr>
      <vt:lpstr>Exploration</vt:lpstr>
      <vt:lpstr>Preferences Change</vt:lpstr>
      <vt:lpstr>Common Components</vt:lpstr>
      <vt:lpstr>Visual Record</vt:lpstr>
      <vt:lpstr>PowerPoint Presentation</vt:lpstr>
      <vt:lpstr>PowerPoint Presentation</vt:lpstr>
      <vt:lpstr>Reviewing Today’s Goals</vt:lpstr>
      <vt:lpstr>Homework</vt:lpstr>
      <vt:lpstr>What Works – Doesn’t Work</vt:lpstr>
      <vt:lpstr>Homework (b)</vt:lpstr>
      <vt:lpstr>Next Time</vt:lpstr>
      <vt:lpstr>References</vt:lpstr>
      <vt:lpstr>References (b)</vt:lpstr>
      <vt:lpstr>References (c)</vt:lpstr>
      <vt:lpstr>References (d)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Transition With Person-Centered Planning Part 1 </dc:title>
  <dc:creator>Microsoft Office User</dc:creator>
  <cp:lastModifiedBy>Sandra A Horne</cp:lastModifiedBy>
  <cp:revision>1</cp:revision>
  <dcterms:created xsi:type="dcterms:W3CDTF">2018-01-08T16:37:39Z</dcterms:created>
  <dcterms:modified xsi:type="dcterms:W3CDTF">2022-05-16T19:22:37Z</dcterms:modified>
</cp:coreProperties>
</file>