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46" roundtripDataSignature="AMtx7mj6utdE0kqw8GwXLLaq2IewJeLN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customschemas.google.com/relationships/presentationmetadata" Target="metadata"/><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X2ivskCmCHI"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p:nvPr>
            <p:ph idx="2" type="sldImg"/>
          </p:nvPr>
        </p:nvSpPr>
        <p:spPr>
          <a:xfrm>
            <a:off x="990600" y="571500"/>
            <a:ext cx="4724400" cy="3543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 name="Google Shape;64;p1:notes"/>
          <p:cNvSpPr txBox="1"/>
          <p:nvPr>
            <p:ph idx="1" type="body"/>
          </p:nvPr>
        </p:nvSpPr>
        <p:spPr>
          <a:xfrm>
            <a:off x="838200" y="42672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Explain that the purpose of this module is to introduce participants to some new visions for people with IDD.  We will look at various visions of the future for people with disabilities as articulated in vision statements, new regulations, and new opportunities that have become available in recent years.  Included is the Maine DHHS Office of Aging and Disability Services’ list of “Visions and Values,” a description of new requirements for Medicaid Waivers, a vision or “blueprint” for transition supports developed by  the Maine Coalition for Housing and Quality Services, descriptions of Employment First, the ABLE Act, the Workforce Innovation and Opportunity Act, self-directed services, and Supported Decision Making.</a:t>
            </a:r>
            <a:endParaRPr/>
          </a:p>
        </p:txBody>
      </p:sp>
      <p:sp>
        <p:nvSpPr>
          <p:cNvPr id="65" name="Google Shape;65;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Review each of the points.</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Explain that the requirements extend across all Waiver funded services, not just residential.</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Explain why the new rule was create:  The HCBS waivers were created as an alternative to institutional care.  CMS felt that many of the settings in which individuals received waiver supports were similar to institutions.  In particular,  people were isolated from their communities.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Individual exceptions may be allowed if:</a:t>
            </a:r>
            <a:endParaRPr/>
          </a:p>
          <a:p>
            <a:pPr indent="0" lvl="0" marL="0" rtl="0" algn="l">
              <a:lnSpc>
                <a:spcPct val="100000"/>
              </a:lnSpc>
              <a:spcBef>
                <a:spcPts val="360"/>
              </a:spcBef>
              <a:spcAft>
                <a:spcPts val="0"/>
              </a:spcAft>
              <a:buSzPts val="1400"/>
              <a:buNone/>
            </a:pPr>
            <a:r>
              <a:t/>
            </a:r>
            <a:endParaRPr b="0" i="0" sz="1200" u="none" strike="noStrike">
              <a:solidFill>
                <a:schemeClr val="dk1"/>
              </a:solidFill>
              <a:latin typeface="Calibri"/>
              <a:ea typeface="Calibri"/>
              <a:cs typeface="Calibri"/>
              <a:sym typeface="Calibri"/>
            </a:endParaRPr>
          </a:p>
          <a:p>
            <a:pPr indent="-171450" lvl="0" marL="171450" rtl="0" algn="l">
              <a:lnSpc>
                <a:spcPct val="100000"/>
              </a:lnSpc>
              <a:spcBef>
                <a:spcPts val="360"/>
              </a:spcBef>
              <a:spcAft>
                <a:spcPts val="0"/>
              </a:spcAft>
              <a:buClr>
                <a:schemeClr val="dk1"/>
              </a:buClr>
              <a:buSzPts val="1200"/>
              <a:buFont typeface="Arial"/>
              <a:buChar char="•"/>
            </a:pPr>
            <a:r>
              <a:rPr b="0" i="0" lang="en-US" sz="1200" u="none" strike="noStrike">
                <a:solidFill>
                  <a:schemeClr val="dk1"/>
                </a:solidFill>
                <a:latin typeface="Calibri"/>
                <a:ea typeface="Calibri"/>
                <a:cs typeface="Calibri"/>
                <a:sym typeface="Calibri"/>
              </a:rPr>
              <a:t>Supported by a specific assessed need; </a:t>
            </a:r>
            <a:endParaRPr/>
          </a:p>
          <a:p>
            <a:pPr indent="-171450" lvl="0" marL="171450" rtl="0" algn="l">
              <a:lnSpc>
                <a:spcPct val="100000"/>
              </a:lnSpc>
              <a:spcBef>
                <a:spcPts val="360"/>
              </a:spcBef>
              <a:spcAft>
                <a:spcPts val="0"/>
              </a:spcAft>
              <a:buClr>
                <a:schemeClr val="dk1"/>
              </a:buClr>
              <a:buSzPts val="1200"/>
              <a:buFont typeface="Arial"/>
              <a:buChar char="•"/>
            </a:pPr>
            <a:r>
              <a:rPr b="0" i="0" lang="en-US" sz="1200" u="none" strike="noStrike">
                <a:solidFill>
                  <a:schemeClr val="dk1"/>
                </a:solidFill>
                <a:latin typeface="Calibri"/>
                <a:ea typeface="Calibri"/>
                <a:cs typeface="Calibri"/>
                <a:sym typeface="Calibri"/>
              </a:rPr>
              <a:t>Justified in the person-centered service plan; and, </a:t>
            </a:r>
            <a:endParaRPr/>
          </a:p>
          <a:p>
            <a:pPr indent="-171450" lvl="0" marL="171450" rtl="0" algn="l">
              <a:lnSpc>
                <a:spcPct val="100000"/>
              </a:lnSpc>
              <a:spcBef>
                <a:spcPts val="360"/>
              </a:spcBef>
              <a:spcAft>
                <a:spcPts val="0"/>
              </a:spcAft>
              <a:buClr>
                <a:schemeClr val="dk1"/>
              </a:buClr>
              <a:buSzPts val="1200"/>
              <a:buFont typeface="Arial"/>
              <a:buChar char="•"/>
            </a:pPr>
            <a:r>
              <a:rPr b="0" i="0" lang="en-US" sz="1200" u="none" strike="noStrike">
                <a:solidFill>
                  <a:schemeClr val="dk1"/>
                </a:solidFill>
                <a:latin typeface="Calibri"/>
                <a:ea typeface="Calibri"/>
                <a:cs typeface="Calibri"/>
                <a:sym typeface="Calibri"/>
              </a:rPr>
              <a:t>Documented in the person-centered service plan </a:t>
            </a:r>
            <a:endParaRPr/>
          </a:p>
          <a:p>
            <a:pPr indent="-95250" lvl="0" marL="171450" rtl="0" algn="l">
              <a:lnSpc>
                <a:spcPct val="100000"/>
              </a:lnSpc>
              <a:spcBef>
                <a:spcPts val="360"/>
              </a:spcBef>
              <a:spcAft>
                <a:spcPts val="0"/>
              </a:spcAft>
              <a:buClr>
                <a:schemeClr val="dk1"/>
              </a:buClr>
              <a:buSzPts val="1200"/>
              <a:buFont typeface="Arial"/>
              <a:buNone/>
            </a:pPr>
            <a:r>
              <a:t/>
            </a:r>
            <a:endParaRPr/>
          </a:p>
        </p:txBody>
      </p:sp>
      <p:sp>
        <p:nvSpPr>
          <p:cNvPr id="140" name="Google Shape;140;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b="0" i="0" lang="en-US" sz="1200">
                <a:solidFill>
                  <a:schemeClr val="dk1"/>
                </a:solidFill>
                <a:latin typeface="Calibri"/>
                <a:ea typeface="Calibri"/>
                <a:cs typeface="Calibri"/>
                <a:sym typeface="Calibri"/>
              </a:rPr>
              <a:t>Review the points on this slide.</a:t>
            </a:r>
            <a:endParaRPr/>
          </a:p>
          <a:p>
            <a:pPr indent="0" lvl="0" marL="0" rtl="0" algn="l">
              <a:lnSpc>
                <a:spcPct val="100000"/>
              </a:lnSpc>
              <a:spcBef>
                <a:spcPts val="360"/>
              </a:spcBef>
              <a:spcAft>
                <a:spcPts val="0"/>
              </a:spcAft>
              <a:buSzPts val="1400"/>
              <a:buNone/>
            </a:pPr>
            <a:r>
              <a:rPr b="0" i="0" lang="en-US" sz="1200">
                <a:solidFill>
                  <a:schemeClr val="dk1"/>
                </a:solidFill>
                <a:latin typeface="Calibri"/>
                <a:ea typeface="Calibri"/>
                <a:cs typeface="Calibri"/>
                <a:sym typeface="Calibri"/>
              </a:rPr>
              <a:t>After reviewing each point, ask participants what they like about the new requirements and what concerns they may have.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Optional Handout.  Provide participants with the handout: </a:t>
            </a:r>
            <a:r>
              <a:rPr i="1" lang="en-US" sz="1200">
                <a:solidFill>
                  <a:schemeClr val="dk1"/>
                </a:solidFill>
                <a:latin typeface="Calibri"/>
                <a:ea typeface="Calibri"/>
                <a:cs typeface="Calibri"/>
                <a:sym typeface="Calibri"/>
              </a:rPr>
              <a:t>Questions and Answers About The Home and Community Based Services (HCBS) Settings Rules </a:t>
            </a:r>
            <a:r>
              <a:rPr i="0" lang="en-US" sz="1200">
                <a:solidFill>
                  <a:schemeClr val="dk1"/>
                </a:solidFill>
                <a:latin typeface="Calibri"/>
                <a:ea typeface="Calibri"/>
                <a:cs typeface="Calibri"/>
                <a:sym typeface="Calibri"/>
              </a:rPr>
              <a:t>handout.</a:t>
            </a:r>
            <a:endParaRPr/>
          </a:p>
        </p:txBody>
      </p:sp>
      <p:sp>
        <p:nvSpPr>
          <p:cNvPr id="147" name="Google Shape;147;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b="0" i="0" lang="en-US" sz="1200">
                <a:solidFill>
                  <a:schemeClr val="dk1"/>
                </a:solidFill>
                <a:latin typeface="Calibri"/>
                <a:ea typeface="Calibri"/>
                <a:cs typeface="Calibri"/>
                <a:sym typeface="Calibri"/>
              </a:rPr>
              <a:t>Display the slide.  Explain that “employment first is a national initiative to promote employment as the first option for students with disabilities to consider when they leave high school.” </a:t>
            </a:r>
            <a:endParaRPr/>
          </a:p>
        </p:txBody>
      </p:sp>
      <p:sp>
        <p:nvSpPr>
          <p:cNvPr id="154" name="Google Shape;154;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definition of Employment First in this slide.  Tell participants that for all receiving MaineCare Funded services such as Medicaid health insurance, Medicaid-funded waivers, Medicaid-funded case management, the preferred use of funds is for employment services.</a:t>
            </a:r>
            <a:endParaRPr/>
          </a:p>
          <a:p>
            <a:pPr indent="0" lvl="0" marL="0" rtl="0" algn="l">
              <a:lnSpc>
                <a:spcPct val="100000"/>
              </a:lnSpc>
              <a:spcBef>
                <a:spcPts val="360"/>
              </a:spcBef>
              <a:spcAft>
                <a:spcPts val="0"/>
              </a:spcAft>
              <a:buSzPts val="1400"/>
              <a:buNone/>
            </a:pPr>
            <a:r>
              <a:rPr lang="en-US"/>
              <a:t>As such, the first point of consideration in planning is a work-related goal (and relevant work-related services and supports) – employment is preferred as the primary outcome of services.</a:t>
            </a:r>
            <a:endParaRPr/>
          </a:p>
          <a:p>
            <a:pPr indent="0" lvl="0" marL="0" rtl="0" algn="l">
              <a:lnSpc>
                <a:spcPct val="100000"/>
              </a:lnSpc>
              <a:spcBef>
                <a:spcPts val="360"/>
              </a:spcBef>
              <a:spcAft>
                <a:spcPts val="0"/>
              </a:spcAft>
              <a:buSzPts val="1400"/>
              <a:buNone/>
            </a:pPr>
            <a:r>
              <a:rPr lang="en-US"/>
              <a:t>This does not rule out the option for a person to not pursue employment and any employment goals and services must be pursued in the context of person-centered planning.  The choice about working is re-evaluated at least annually and the reasons against clearly documented.</a:t>
            </a:r>
            <a:endParaRPr/>
          </a:p>
          <a:p>
            <a:pPr indent="0" lvl="0" marL="0" rtl="0" algn="l">
              <a:lnSpc>
                <a:spcPct val="100000"/>
              </a:lnSpc>
              <a:spcBef>
                <a:spcPts val="360"/>
              </a:spcBef>
              <a:spcAft>
                <a:spcPts val="0"/>
              </a:spcAft>
              <a:buSzPts val="1400"/>
              <a:buNone/>
            </a:pPr>
            <a:r>
              <a:rPr lang="en-US"/>
              <a:t>Optional Handout: Share </a:t>
            </a:r>
            <a:r>
              <a:rPr i="1" lang="en-US"/>
              <a:t>Statement and Underlying Principles of Employment First (APSE)  </a:t>
            </a:r>
            <a:r>
              <a:rPr i="0" lang="en-US"/>
              <a:t>handout.</a:t>
            </a:r>
            <a:endParaRPr/>
          </a:p>
        </p:txBody>
      </p:sp>
      <p:sp>
        <p:nvSpPr>
          <p:cNvPr id="162" name="Google Shape;162;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b="0" i="0" lang="en-US" sz="1200">
                <a:solidFill>
                  <a:schemeClr val="dk1"/>
                </a:solidFill>
                <a:latin typeface="Calibri"/>
                <a:ea typeface="Calibri"/>
                <a:cs typeface="Calibri"/>
                <a:sym typeface="Calibri"/>
              </a:rPr>
              <a:t>Review the points on the slide.   </a:t>
            </a:r>
            <a:endParaRPr/>
          </a:p>
          <a:p>
            <a:pPr indent="0" lvl="0" marL="0" rtl="0" algn="l">
              <a:lnSpc>
                <a:spcPct val="100000"/>
              </a:lnSpc>
              <a:spcBef>
                <a:spcPts val="960"/>
              </a:spcBef>
              <a:spcAft>
                <a:spcPts val="0"/>
              </a:spcAft>
              <a:buSzPts val="1400"/>
              <a:buNone/>
            </a:pPr>
            <a:r>
              <a:rPr b="0" i="0" lang="en-US" sz="1200">
                <a:solidFill>
                  <a:schemeClr val="dk1"/>
                </a:solidFill>
                <a:latin typeface="Calibri"/>
                <a:ea typeface="Calibri"/>
                <a:cs typeface="Calibri"/>
                <a:sym typeface="Calibri"/>
              </a:rPr>
              <a:t>Engage participants in a discussion of the implications of an employment first approach for their family members with disabilities.   </a:t>
            </a:r>
            <a:endParaRPr/>
          </a:p>
          <a:p>
            <a:pPr indent="0" lvl="0" marL="0" rtl="0" algn="l">
              <a:lnSpc>
                <a:spcPct val="100000"/>
              </a:lnSpc>
              <a:spcBef>
                <a:spcPts val="960"/>
              </a:spcBef>
              <a:spcAft>
                <a:spcPts val="0"/>
              </a:spcAft>
              <a:buSzPts val="1400"/>
              <a:buNone/>
            </a:pPr>
            <a:r>
              <a:rPr b="0" i="0" lang="en-US" sz="1200">
                <a:solidFill>
                  <a:schemeClr val="dk1"/>
                </a:solidFill>
                <a:latin typeface="Calibri"/>
                <a:ea typeface="Calibri"/>
                <a:cs typeface="Calibri"/>
                <a:sym typeface="Calibri"/>
              </a:rPr>
              <a:t>Ask: What needs to be done during the transition process for this to be a reality for your child and for other children with disabilities? </a:t>
            </a:r>
            <a:endParaRPr/>
          </a:p>
        </p:txBody>
      </p:sp>
      <p:sp>
        <p:nvSpPr>
          <p:cNvPr id="169" name="Google Shape;169;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1" name="Google Shape;181;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slide.  Explain that participants can learn more about Employment First Maine at these sites.</a:t>
            </a:r>
            <a:endParaRPr/>
          </a:p>
        </p:txBody>
      </p:sp>
      <p:sp>
        <p:nvSpPr>
          <p:cNvPr id="182" name="Google Shape;182;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a:t>
            </a:r>
            <a:r>
              <a:rPr lang="en-US" sz="1200">
                <a:solidFill>
                  <a:schemeClr val="dk1"/>
                </a:solidFill>
                <a:latin typeface="Calibri"/>
                <a:ea typeface="Calibri"/>
                <a:cs typeface="Calibri"/>
                <a:sym typeface="Calibri"/>
              </a:rPr>
              <a:t>Explain that you are going to talk about a piece of federal legislation called the Achieving of Better Life Experience (ABLE) Act of 2014.</a:t>
            </a:r>
            <a:endParaRPr/>
          </a:p>
          <a:p>
            <a:pPr indent="0" lvl="0" marL="0" rtl="0" algn="l">
              <a:lnSpc>
                <a:spcPct val="100000"/>
              </a:lnSpc>
              <a:spcBef>
                <a:spcPts val="360"/>
              </a:spcBef>
              <a:spcAft>
                <a:spcPts val="0"/>
              </a:spcAft>
              <a:buSzPts val="1400"/>
              <a:buNone/>
            </a:pPr>
            <a:r>
              <a:t/>
            </a:r>
            <a:endParaRPr/>
          </a:p>
        </p:txBody>
      </p:sp>
      <p:sp>
        <p:nvSpPr>
          <p:cNvPr id="189" name="Google Shape;189;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slide  </a:t>
            </a:r>
            <a:r>
              <a:rPr b="0" i="0" lang="en-US" sz="1200">
                <a:solidFill>
                  <a:schemeClr val="dk1"/>
                </a:solidFill>
                <a:latin typeface="Calibri"/>
                <a:ea typeface="Calibri"/>
                <a:cs typeface="Calibri"/>
                <a:sym typeface="Calibri"/>
              </a:rPr>
              <a:t>“How much money can a person who collects social security benefits accumulate?” Read the question out loud.  Ask participants if they know wat the limit is.  (In the past, the limit has been $2000.)    Ask participants what that limit means if a person is trying to save money for a house, a car, or education.</a:t>
            </a:r>
            <a:r>
              <a:rPr lang="en-US"/>
              <a:t>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Explain that the Able Act allows people to get around that limit.</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View video at:  </a:t>
            </a:r>
            <a:r>
              <a:rPr lang="en-US" u="sng">
                <a:solidFill>
                  <a:schemeClr val="hlink"/>
                </a:solidFill>
                <a:hlinkClick r:id="rId2"/>
              </a:rPr>
              <a:t>https://www.youtube.com/watch?v=X2ivskCmCHI</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t/>
            </a:r>
            <a:endParaRPr/>
          </a:p>
        </p:txBody>
      </p:sp>
      <p:sp>
        <p:nvSpPr>
          <p:cNvPr id="196" name="Google Shape;196;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this slide. </a:t>
            </a:r>
            <a:r>
              <a:rPr b="0" i="0" lang="en-US" sz="1200">
                <a:solidFill>
                  <a:schemeClr val="dk1"/>
                </a:solidFill>
                <a:latin typeface="Calibri"/>
                <a:ea typeface="Calibri"/>
                <a:cs typeface="Calibri"/>
                <a:sym typeface="Calibri"/>
              </a:rPr>
              <a:t>Explain that the ABLE Act allows people to save money beyond the $2000 limit for qualified disability expenses.   Review the points on the slide. (When you are presenting this information, Maine may have already implemented the ABLE Act.  Provide participants with up-to-date information on the status of ABLE in Maine and the financial institutions providing ABLE accounts.) </a:t>
            </a:r>
            <a:endParaRPr/>
          </a:p>
        </p:txBody>
      </p:sp>
      <p:sp>
        <p:nvSpPr>
          <p:cNvPr id="202" name="Google Shape;202;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6" name="Google Shape;216;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this slide and the meaning of “qualified disability expense” as described in the first point.  Ask participants if they can think of anything their family member might need that could not be fit into one of these categories.</a:t>
            </a:r>
            <a:endParaRPr/>
          </a:p>
          <a:p>
            <a:pPr indent="0" lvl="0" marL="0" rtl="0" algn="l">
              <a:lnSpc>
                <a:spcPct val="100000"/>
              </a:lnSpc>
              <a:spcBef>
                <a:spcPts val="960"/>
              </a:spcBef>
              <a:spcAft>
                <a:spcPts val="0"/>
              </a:spcAft>
              <a:buSzPts val="1400"/>
              <a:buNone/>
            </a:pPr>
            <a:r>
              <a:rPr lang="en-US"/>
              <a:t>Review the second point on limits.</a:t>
            </a:r>
            <a:endParaRPr/>
          </a:p>
          <a:p>
            <a:pPr indent="0" lvl="0" marL="0" rtl="0" algn="l">
              <a:lnSpc>
                <a:spcPct val="100000"/>
              </a:lnSpc>
              <a:spcBef>
                <a:spcPts val="960"/>
              </a:spcBef>
              <a:spcAft>
                <a:spcPts val="0"/>
              </a:spcAft>
              <a:buSzPts val="1400"/>
              <a:buNone/>
            </a:pPr>
            <a:r>
              <a:rPr lang="en-US"/>
              <a:t>Provide and example of someone who use the ABLE ACT.  You can use the following example or provide one of your own:</a:t>
            </a:r>
            <a:endParaRPr/>
          </a:p>
          <a:p>
            <a:pPr indent="0" lvl="0" marL="0" rtl="0" algn="l">
              <a:lnSpc>
                <a:spcPct val="100000"/>
              </a:lnSpc>
              <a:spcBef>
                <a:spcPts val="960"/>
              </a:spcBef>
              <a:spcAft>
                <a:spcPts val="0"/>
              </a:spcAft>
              <a:buSzPts val="1400"/>
              <a:buNone/>
            </a:pPr>
            <a:r>
              <a:rPr lang="en-US"/>
              <a:t> Example:  </a:t>
            </a:r>
            <a:r>
              <a:rPr i="1" lang="en-US"/>
              <a:t>Zach, who has an autism spectrum disorder,  was accepted into a one-year postsecondary education certificate program.  This program included a 13,000 stipend for participants in the program to be used to pay for various educational expenses including tuition, travel, and costs for attending a national conference.  Zach was collecting SSI each month and was appropriately concerned about going over the $2000 asset limit at the beginning of each semester when he would receive his stipend.  With help from a Maine Med Benefits Specialist, he established an ABLE account in another state (because Maine had not yet established an ABLE program.)  Zach was able to use a debit card to pay for his educational expenses, including buying a new laptop that he would need to participate in online meetings and to access course materials.</a:t>
            </a:r>
            <a:r>
              <a:rPr lang="en-US"/>
              <a:t>  </a:t>
            </a:r>
            <a:endParaRPr/>
          </a:p>
          <a:p>
            <a:pPr indent="0" lvl="0" marL="0" rtl="0" algn="l">
              <a:lnSpc>
                <a:spcPct val="100000"/>
              </a:lnSpc>
              <a:spcBef>
                <a:spcPts val="960"/>
              </a:spcBef>
              <a:spcAft>
                <a:spcPts val="0"/>
              </a:spcAft>
              <a:buSzPts val="1400"/>
              <a:buNone/>
            </a:pPr>
            <a:r>
              <a:t/>
            </a:r>
            <a:endParaRPr/>
          </a:p>
          <a:p>
            <a:pPr indent="0" lvl="0" marL="0" rtl="0" algn="l">
              <a:lnSpc>
                <a:spcPct val="100000"/>
              </a:lnSpc>
              <a:spcBef>
                <a:spcPts val="960"/>
              </a:spcBef>
              <a:spcAft>
                <a:spcPts val="0"/>
              </a:spcAft>
              <a:buSzPts val="1400"/>
              <a:buNone/>
            </a:pPr>
            <a:r>
              <a:t/>
            </a:r>
            <a:endParaRPr/>
          </a:p>
        </p:txBody>
      </p:sp>
      <p:sp>
        <p:nvSpPr>
          <p:cNvPr id="217" name="Google Shape;217;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1" name="Google Shape;71;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Briefly explain each of the points:</a:t>
            </a:r>
            <a:endParaRPr/>
          </a:p>
          <a:p>
            <a:pPr indent="-171450" lvl="0" marL="171450" rtl="0" algn="l">
              <a:lnSpc>
                <a:spcPct val="100000"/>
              </a:lnSpc>
              <a:spcBef>
                <a:spcPts val="360"/>
              </a:spcBef>
              <a:spcAft>
                <a:spcPts val="0"/>
              </a:spcAft>
              <a:buClr>
                <a:schemeClr val="dk1"/>
              </a:buClr>
              <a:buSzPts val="1200"/>
              <a:buFont typeface="Arial"/>
              <a:buChar char="•"/>
            </a:pPr>
            <a:r>
              <a:rPr i="1" lang="en-US"/>
              <a:t>From institutions to community living </a:t>
            </a:r>
            <a:r>
              <a:rPr lang="en-US"/>
              <a:t>– From the 1960s onward there has been a decline in support to people with intellectual and developmental disabilities (IDD) in large institutions.  Maine closed its state institution for people with IDD in 1996.</a:t>
            </a:r>
            <a:endParaRPr/>
          </a:p>
          <a:p>
            <a:pPr indent="-171450" lvl="0" marL="171450" rtl="0" algn="l">
              <a:lnSpc>
                <a:spcPct val="100000"/>
              </a:lnSpc>
              <a:spcBef>
                <a:spcPts val="360"/>
              </a:spcBef>
              <a:spcAft>
                <a:spcPts val="0"/>
              </a:spcAft>
              <a:buClr>
                <a:schemeClr val="dk1"/>
              </a:buClr>
              <a:buSzPts val="1200"/>
              <a:buFont typeface="Arial"/>
              <a:buChar char="•"/>
            </a:pPr>
            <a:r>
              <a:rPr i="1" lang="en-US"/>
              <a:t>From community presence to community partic</a:t>
            </a:r>
            <a:r>
              <a:rPr lang="en-US"/>
              <a:t>ipation - Over time, there has been a movement from simply supporting people with IDD in community settings to supporting their participation as active members of their community.</a:t>
            </a:r>
            <a:endParaRPr/>
          </a:p>
          <a:p>
            <a:pPr indent="-171450" lvl="0" marL="171450" rtl="0" algn="l">
              <a:lnSpc>
                <a:spcPct val="100000"/>
              </a:lnSpc>
              <a:spcBef>
                <a:spcPts val="360"/>
              </a:spcBef>
              <a:spcAft>
                <a:spcPts val="0"/>
              </a:spcAft>
              <a:buClr>
                <a:schemeClr val="dk1"/>
              </a:buClr>
              <a:buSzPts val="1200"/>
              <a:buFont typeface="Arial"/>
              <a:buChar char="•"/>
            </a:pPr>
            <a:r>
              <a:rPr i="1" lang="en-US"/>
              <a:t>From separate settings to inclusive opportunities </a:t>
            </a:r>
            <a:r>
              <a:rPr lang="en-US"/>
              <a:t>– Increasingly, individuals with IDD are moving from separate, disability-specific programs to support for participation in typical activities for people with and without disabilities.  For example, more people with IDD are being supported to work in competitive jobs while fewer are spending days in sheltered workshops.</a:t>
            </a:r>
            <a:endParaRPr/>
          </a:p>
          <a:p>
            <a:pPr indent="-171450" lvl="0" marL="171450" rtl="0" algn="l">
              <a:lnSpc>
                <a:spcPct val="100000"/>
              </a:lnSpc>
              <a:spcBef>
                <a:spcPts val="360"/>
              </a:spcBef>
              <a:spcAft>
                <a:spcPts val="0"/>
              </a:spcAft>
              <a:buClr>
                <a:schemeClr val="dk1"/>
              </a:buClr>
              <a:buSzPts val="1200"/>
              <a:buFont typeface="Arial"/>
              <a:buChar char="•"/>
            </a:pPr>
            <a:r>
              <a:rPr i="1" lang="en-US"/>
              <a:t>From fitting people into existing programs to customized supports </a:t>
            </a:r>
            <a:r>
              <a:rPr lang="en-US"/>
              <a:t>– Over time, services have become more person-centered so that instead of identifying the right program for a person, we look for the specific and individualized supports they need to achieve their goals.</a:t>
            </a:r>
            <a:endParaRPr/>
          </a:p>
          <a:p>
            <a:pPr indent="-171450" lvl="0" marL="171450" rtl="0" algn="l">
              <a:lnSpc>
                <a:spcPct val="100000"/>
              </a:lnSpc>
              <a:spcBef>
                <a:spcPts val="360"/>
              </a:spcBef>
              <a:spcAft>
                <a:spcPts val="0"/>
              </a:spcAft>
              <a:buClr>
                <a:schemeClr val="dk1"/>
              </a:buClr>
              <a:buSzPts val="1200"/>
              <a:buFont typeface="Arial"/>
              <a:buChar char="•"/>
            </a:pPr>
            <a:r>
              <a:rPr i="1" lang="en-US"/>
              <a:t>From control by professionals to self-determination</a:t>
            </a:r>
            <a:r>
              <a:rPr lang="en-US"/>
              <a:t> – As we begin to provide more individualized supports, individuals with IDD, their family members, and others who are close to them play much larger role in determining what kinds of supports and services the person will receive.</a:t>
            </a:r>
            <a:endParaRPr/>
          </a:p>
        </p:txBody>
      </p:sp>
      <p:sp>
        <p:nvSpPr>
          <p:cNvPr id="72" name="Google Shape;72;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3" name="Google Shape;223;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this slide and the meaning of “qualified disability expense” as described in the first point.  Ask participants if they can think of anything their family member might need that could not be fit into one of these categories.</a:t>
            </a:r>
            <a:endParaRPr/>
          </a:p>
          <a:p>
            <a:pPr indent="0" lvl="0" marL="0" rtl="0" algn="l">
              <a:lnSpc>
                <a:spcPct val="100000"/>
              </a:lnSpc>
              <a:spcBef>
                <a:spcPts val="960"/>
              </a:spcBef>
              <a:spcAft>
                <a:spcPts val="0"/>
              </a:spcAft>
              <a:buSzPts val="1400"/>
              <a:buNone/>
            </a:pPr>
            <a:r>
              <a:rPr lang="en-US"/>
              <a:t>Review the second point on limits.</a:t>
            </a:r>
            <a:endParaRPr/>
          </a:p>
          <a:p>
            <a:pPr indent="0" lvl="0" marL="0" rtl="0" algn="l">
              <a:lnSpc>
                <a:spcPct val="100000"/>
              </a:lnSpc>
              <a:spcBef>
                <a:spcPts val="960"/>
              </a:spcBef>
              <a:spcAft>
                <a:spcPts val="0"/>
              </a:spcAft>
              <a:buSzPts val="1400"/>
              <a:buNone/>
            </a:pPr>
            <a:r>
              <a:rPr lang="en-US"/>
              <a:t>Provide and example of someone who use the ABLE ACT.  You can use the following example or provide one of your own:</a:t>
            </a:r>
            <a:endParaRPr/>
          </a:p>
          <a:p>
            <a:pPr indent="0" lvl="0" marL="0" rtl="0" algn="l">
              <a:lnSpc>
                <a:spcPct val="100000"/>
              </a:lnSpc>
              <a:spcBef>
                <a:spcPts val="960"/>
              </a:spcBef>
              <a:spcAft>
                <a:spcPts val="0"/>
              </a:spcAft>
              <a:buSzPts val="1400"/>
              <a:buNone/>
            </a:pPr>
            <a:r>
              <a:rPr lang="en-US"/>
              <a:t> Example:  </a:t>
            </a:r>
            <a:r>
              <a:rPr i="1" lang="en-US"/>
              <a:t>Zach, who has an Autism Spectrum Disorder,  was accepted into a one-year postsecondary education certificate program.  This program included a 13,000 stipend for participants in the program to be used to pay for various educational expenses including tuition, travel, and costs for attending a national conference.  Zach was collecting SSI each month and appropriately concerned about going over the $2000 asset limit at the beginning of each semester when he would receive his stipend.  With help from a Maine Med Benefits Specialist, he established an Able Account in another state (because Maine had not yet established an ABLE program.)  Zach was able to use a debit card to pay for his educational expenses, including buying a new laptop that he would need to participate in online meetings and to access course materials.</a:t>
            </a:r>
            <a:r>
              <a:rPr lang="en-US"/>
              <a:t>  </a:t>
            </a:r>
            <a:endParaRPr/>
          </a:p>
          <a:p>
            <a:pPr indent="0" lvl="0" marL="0" rtl="0" algn="l">
              <a:lnSpc>
                <a:spcPct val="100000"/>
              </a:lnSpc>
              <a:spcBef>
                <a:spcPts val="960"/>
              </a:spcBef>
              <a:spcAft>
                <a:spcPts val="0"/>
              </a:spcAft>
              <a:buSzPts val="1400"/>
              <a:buNone/>
            </a:pPr>
            <a:r>
              <a:t/>
            </a:r>
            <a:endParaRPr/>
          </a:p>
          <a:p>
            <a:pPr indent="0" lvl="0" marL="0" rtl="0" algn="l">
              <a:lnSpc>
                <a:spcPct val="100000"/>
              </a:lnSpc>
              <a:spcBef>
                <a:spcPts val="960"/>
              </a:spcBef>
              <a:spcAft>
                <a:spcPts val="0"/>
              </a:spcAft>
              <a:buSzPts val="1400"/>
              <a:buNone/>
            </a:pPr>
            <a:r>
              <a:t/>
            </a:r>
            <a:endParaRPr/>
          </a:p>
        </p:txBody>
      </p:sp>
      <p:sp>
        <p:nvSpPr>
          <p:cNvPr id="224" name="Google Shape;224;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1:notes"/>
          <p:cNvSpPr/>
          <p:nvPr>
            <p:ph idx="2" type="sldImg"/>
          </p:nvPr>
        </p:nvSpPr>
        <p:spPr>
          <a:xfrm>
            <a:off x="1143000" y="801688"/>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this slide.  Explain that participants can get additional information about ABLE accounts at these sites.</a:t>
            </a:r>
            <a:endParaRPr/>
          </a:p>
        </p:txBody>
      </p:sp>
      <p:sp>
        <p:nvSpPr>
          <p:cNvPr id="231" name="Google Shape;231;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a:t>
            </a:r>
            <a:r>
              <a:rPr b="0" i="0" lang="en-US" sz="1200">
                <a:solidFill>
                  <a:schemeClr val="dk1"/>
                </a:solidFill>
                <a:latin typeface="Calibri"/>
                <a:ea typeface="Calibri"/>
                <a:cs typeface="Calibri"/>
                <a:sym typeface="Calibri"/>
              </a:rPr>
              <a:t>Explain that Self-Directed Services has been used very little with individuals with IDD in Maine.  In other states, such as New Hampshire, it has been used a great deal..  In Maine, it has been used primarily with individuals who are elderly and collecting Medicaid so that they can obtain Consumer Directed Attendant Care in their homes and not in nursing homes.</a:t>
            </a:r>
            <a:r>
              <a:rPr lang="en-US"/>
              <a:t> We are talking about it here because it is something that has begun to be promoted for people with IDD in Maine who wish to go this route. </a:t>
            </a:r>
            <a:endParaRPr/>
          </a:p>
        </p:txBody>
      </p:sp>
      <p:sp>
        <p:nvSpPr>
          <p:cNvPr id="238" name="Google Shape;238;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3" name="Google Shape;243;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Review the Medicaid definition of self-directed services.</a:t>
            </a:r>
            <a:endParaRPr/>
          </a:p>
        </p:txBody>
      </p:sp>
      <p:sp>
        <p:nvSpPr>
          <p:cNvPr id="244" name="Google Shape;244;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0" name="Google Shape;250;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each of the points on the slide. Review the points on this slide.  Explain that currently, the Office of Aging and Disability Services is exploring new possibilities for making self-directed services more available to the IDD population for those who want them.</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t/>
            </a:r>
            <a:endParaRPr/>
          </a:p>
        </p:txBody>
      </p:sp>
      <p:sp>
        <p:nvSpPr>
          <p:cNvPr id="251" name="Google Shape;251;p2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7" name="Google Shape;257;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Display Slide 25: “A Maine Parent’s Perspective on Self-Directed Services.” Follow the link to show a 4 minute video, “Rock Life: A Better Life Using HCBS Self-Directed Services and Self-Determination” featuring parent, Maggie Hoffman and her son, Jake.</a:t>
            </a:r>
            <a:endParaRPr/>
          </a:p>
        </p:txBody>
      </p:sp>
      <p:sp>
        <p:nvSpPr>
          <p:cNvPr id="258" name="Google Shape;258;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slides, Point out there are several  sites where they can learn more about self-directed services.  </a:t>
            </a:r>
            <a:endParaRPr/>
          </a:p>
          <a:p>
            <a:pPr indent="0" lvl="0" marL="0" rtl="0" algn="l">
              <a:lnSpc>
                <a:spcPct val="100000"/>
              </a:lnSpc>
              <a:spcBef>
                <a:spcPts val="360"/>
              </a:spcBef>
              <a:spcAft>
                <a:spcPts val="0"/>
              </a:spcAft>
              <a:buSzPts val="1400"/>
              <a:buNone/>
            </a:pPr>
            <a:r>
              <a:rPr lang="en-US"/>
              <a:t> </a:t>
            </a:r>
            <a:endParaRPr/>
          </a:p>
          <a:p>
            <a:pPr indent="0" lvl="0" marL="0" rtl="0" algn="l">
              <a:lnSpc>
                <a:spcPct val="100000"/>
              </a:lnSpc>
              <a:spcBef>
                <a:spcPts val="360"/>
              </a:spcBef>
              <a:spcAft>
                <a:spcPts val="0"/>
              </a:spcAft>
              <a:buSzPts val="1400"/>
              <a:buNone/>
            </a:pPr>
            <a:r>
              <a:t/>
            </a:r>
            <a:endParaRPr/>
          </a:p>
        </p:txBody>
      </p:sp>
      <p:sp>
        <p:nvSpPr>
          <p:cNvPr id="265" name="Google Shape;265;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1" name="Google Shape;271;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Use this slide to let people know about this new book on self-directed services.</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Point out that self-directed services are not for everyone.  It is something you should be aware of because it may be used more in the future. Ask participants to discuss some of the pros and cons of self-directed services.  Ask if they think it might be something that they and their family member might want to use.</a:t>
            </a:r>
            <a:endParaRPr/>
          </a:p>
          <a:p>
            <a:pPr indent="0" lvl="0" marL="0" rtl="0" algn="l">
              <a:lnSpc>
                <a:spcPct val="100000"/>
              </a:lnSpc>
              <a:spcBef>
                <a:spcPts val="360"/>
              </a:spcBef>
              <a:spcAft>
                <a:spcPts val="0"/>
              </a:spcAft>
              <a:buSzPts val="1400"/>
              <a:buNone/>
            </a:pPr>
            <a:r>
              <a:t/>
            </a:r>
            <a:endParaRPr/>
          </a:p>
        </p:txBody>
      </p:sp>
      <p:sp>
        <p:nvSpPr>
          <p:cNvPr id="272" name="Google Shape;272;p2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9" name="Google Shape;279;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Display the slide.  Review the definition of SDM in the slide.  Explain that full guardianship means that the person literally has no legal rights.  Supported Decision-Making is an alternative to guardianship that can preserve the right of some individuals with IDD to make important decisions in their life while providing them with the support they need to make important decisions.</a:t>
            </a:r>
            <a:endParaRPr/>
          </a:p>
          <a:p>
            <a:pPr indent="0" lvl="0" marL="0" rtl="0" algn="l">
              <a:lnSpc>
                <a:spcPct val="100000"/>
              </a:lnSpc>
              <a:spcBef>
                <a:spcPts val="360"/>
              </a:spcBef>
              <a:spcAft>
                <a:spcPts val="0"/>
              </a:spcAft>
              <a:buSzPts val="1400"/>
              <a:buNone/>
            </a:pPr>
            <a:r>
              <a:t/>
            </a:r>
            <a:endParaRPr/>
          </a:p>
        </p:txBody>
      </p:sp>
      <p:sp>
        <p:nvSpPr>
          <p:cNvPr id="280" name="Google Shape;280;p2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6" name="Google Shape;286;p2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points on the slide.  </a:t>
            </a:r>
            <a:endParaRPr/>
          </a:p>
          <a:p>
            <a:pPr indent="0" lvl="0" marL="0" rtl="0" algn="l">
              <a:lnSpc>
                <a:spcPct val="100000"/>
              </a:lnSpc>
              <a:spcBef>
                <a:spcPts val="360"/>
              </a:spcBef>
              <a:spcAft>
                <a:spcPts val="0"/>
              </a:spcAft>
              <a:buSzPts val="1400"/>
              <a:buNone/>
            </a:pPr>
            <a:r>
              <a:rPr lang="en-US"/>
              <a:t>Explain that SDM is still relatively new in Maine and that procedures for implementing it are still being developed.  Refer them to the Disabilities Rights website for up-to-date information on SDM and on less restrictive alternatives to full guardianship.</a:t>
            </a:r>
            <a:endParaRPr/>
          </a:p>
          <a:p>
            <a:pPr indent="0" lvl="0" marL="0" rtl="0" algn="l">
              <a:lnSpc>
                <a:spcPct val="100000"/>
              </a:lnSpc>
              <a:spcBef>
                <a:spcPts val="360"/>
              </a:spcBef>
              <a:spcAft>
                <a:spcPts val="0"/>
              </a:spcAft>
              <a:buSzPts val="1400"/>
              <a:buNone/>
            </a:pPr>
            <a:r>
              <a:rPr lang="en-US"/>
              <a:t>Ask participants if they think SDM or other forms of more limited guardianship seem as though they might be something their child could use </a:t>
            </a:r>
            <a:endParaRPr/>
          </a:p>
        </p:txBody>
      </p:sp>
      <p:sp>
        <p:nvSpPr>
          <p:cNvPr id="287" name="Google Shape;287;p2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8" name="Google Shape;8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b="0" i="0" lang="en-US" sz="1200">
                <a:solidFill>
                  <a:schemeClr val="dk1"/>
                </a:solidFill>
                <a:latin typeface="Calibri"/>
                <a:ea typeface="Calibri"/>
                <a:cs typeface="Calibri"/>
                <a:sym typeface="Calibri"/>
              </a:rPr>
              <a:t>Display the slide.  Explain that you are going to briefly examine the vision statements of two organizations and discuss the visions they have articulated for people with IDD.  The first will be the Maine Coalition for Housing and Quality Services.  The second is the Maine Office of Aging and Disability Services. </a:t>
            </a:r>
            <a:endParaRPr/>
          </a:p>
        </p:txBody>
      </p:sp>
      <p:sp>
        <p:nvSpPr>
          <p:cNvPr id="89" name="Google Shape;8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3" name="Google Shape;293;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Ask participants to think about the “new visions” that they have talked about today and identify “new visions that they are excited about.” Record their answers on chart paper, a white board, or project on a screen.</a:t>
            </a:r>
            <a:endParaRPr/>
          </a:p>
          <a:p>
            <a:pPr indent="0" lvl="0" marL="0" marR="0" rtl="0" algn="l">
              <a:lnSpc>
                <a:spcPct val="100000"/>
              </a:lnSpc>
              <a:spcBef>
                <a:spcPts val="36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Ask participants to identify anything that worries them about the new directions in services and supports for young people with IDD. Record their answers on chart paper, a white board, or project on a screen.</a:t>
            </a:r>
            <a:endParaRPr/>
          </a:p>
          <a:p>
            <a:pPr indent="0" lvl="0" marL="0" rtl="0" algn="l">
              <a:lnSpc>
                <a:spcPct val="100000"/>
              </a:lnSpc>
              <a:spcBef>
                <a:spcPts val="360"/>
              </a:spcBef>
              <a:spcAft>
                <a:spcPts val="0"/>
              </a:spcAft>
              <a:buSzPts val="1400"/>
              <a:buNone/>
            </a:pPr>
            <a:r>
              <a:t/>
            </a:r>
            <a:endParaRPr/>
          </a:p>
        </p:txBody>
      </p:sp>
      <p:sp>
        <p:nvSpPr>
          <p:cNvPr id="294" name="Google Shape;294;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99" name="Google Shape;299;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05" name="Google Shape;305;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11" name="Google Shape;311;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17" name="Google Shape;317;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23" name="Google Shape;323;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29" name="Google Shape;329;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3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35" name="Google Shape;335;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41" name="Google Shape;341;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47" name="Google Shape;347;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points on the slide.  </a:t>
            </a:r>
            <a:r>
              <a:rPr b="0" i="0" lang="en-US" sz="1200">
                <a:solidFill>
                  <a:schemeClr val="dk1"/>
                </a:solidFill>
                <a:latin typeface="Calibri"/>
                <a:ea typeface="Calibri"/>
                <a:cs typeface="Calibri"/>
                <a:sym typeface="Calibri"/>
              </a:rPr>
              <a:t>Point out that participants have already reviewed this if they participated in the Introductory module, but this slide is used to summarize some of the basic information shared in the Coalition’s White Paper, “Blueprint for Effective Transition.” </a:t>
            </a:r>
            <a:endParaRPr/>
          </a:p>
          <a:p>
            <a:pPr indent="0" lvl="0" marL="0" rtl="0" algn="l">
              <a:lnSpc>
                <a:spcPct val="100000"/>
              </a:lnSpc>
              <a:spcBef>
                <a:spcPts val="360"/>
              </a:spcBef>
              <a:spcAft>
                <a:spcPts val="0"/>
              </a:spcAft>
              <a:buSzPts val="1400"/>
              <a:buNone/>
            </a:pPr>
            <a:r>
              <a:t/>
            </a:r>
            <a:endParaRPr b="0" i="0" sz="1200">
              <a:solidFill>
                <a:schemeClr val="dk1"/>
              </a:solidFill>
              <a:latin typeface="Calibri"/>
              <a:ea typeface="Calibri"/>
              <a:cs typeface="Calibri"/>
              <a:sym typeface="Calibri"/>
            </a:endParaRPr>
          </a:p>
          <a:p>
            <a:pPr indent="0" lvl="0" marL="0" rtl="0" algn="l">
              <a:lnSpc>
                <a:spcPct val="100000"/>
              </a:lnSpc>
              <a:spcBef>
                <a:spcPts val="360"/>
              </a:spcBef>
              <a:spcAft>
                <a:spcPts val="0"/>
              </a:spcAft>
              <a:buSzPts val="1400"/>
              <a:buNone/>
            </a:pPr>
            <a:r>
              <a:rPr lang="en-US"/>
              <a:t>You may need to define “natural supports.”  The Arc of Indiana defines natural supports as follows: “</a:t>
            </a:r>
            <a:r>
              <a:rPr b="1" lang="en-US"/>
              <a:t>Natural supports</a:t>
            </a:r>
            <a:r>
              <a:rPr lang="en-US"/>
              <a:t> usually involve family members, friends, co-workers, neighbors and acquaintances. Individuals with </a:t>
            </a:r>
            <a:r>
              <a:rPr b="1" lang="en-US"/>
              <a:t>intellectual and developmental disabilities</a:t>
            </a:r>
            <a:r>
              <a:rPr lang="en-US"/>
              <a:t> often need help in developing these connections, but once they do these “</a:t>
            </a:r>
            <a:r>
              <a:rPr b="1" lang="en-US"/>
              <a:t>natural</a:t>
            </a:r>
            <a:r>
              <a:rPr lang="en-US"/>
              <a:t> systems of </a:t>
            </a:r>
            <a:r>
              <a:rPr b="1" lang="en-US"/>
              <a:t>support</a:t>
            </a:r>
            <a:r>
              <a:rPr lang="en-US"/>
              <a:t>” become an important part of their life in the community.”</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t/>
            </a:r>
            <a:endParaRPr/>
          </a:p>
        </p:txBody>
      </p:sp>
      <p:sp>
        <p:nvSpPr>
          <p:cNvPr id="95" name="Google Shape;95;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353" name="Google Shape;353;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b="0" i="0" lang="en-US" sz="1200">
                <a:solidFill>
                  <a:schemeClr val="dk1"/>
                </a:solidFill>
                <a:latin typeface="Calibri"/>
                <a:ea typeface="Calibri"/>
                <a:cs typeface="Calibri"/>
                <a:sym typeface="Calibri"/>
              </a:rPr>
              <a:t>Display the slide.  Explain that you are going to review what OADS has articulated as their vision for individuals with IDD.</a:t>
            </a:r>
            <a:endParaRPr/>
          </a:p>
        </p:txBody>
      </p:sp>
      <p:sp>
        <p:nvSpPr>
          <p:cNvPr id="104" name="Google Shape;104;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9" name="Google Shape;109;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points on this slide.</a:t>
            </a:r>
            <a:endParaRPr/>
          </a:p>
        </p:txBody>
      </p:sp>
      <p:sp>
        <p:nvSpPr>
          <p:cNvPr id="110" name="Google Shape;110;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Review the points on this side.  Explain that </a:t>
            </a:r>
            <a:r>
              <a:rPr i="1" lang="en-US"/>
              <a:t>conflict-free person-centered planning </a:t>
            </a:r>
            <a:r>
              <a:rPr b="0" lang="en-US"/>
              <a:t>means that there is no conflict of interest for those coordinating the plan.  In other words, the case manager is not a provider of services.</a:t>
            </a:r>
            <a:endParaRPr/>
          </a:p>
          <a:p>
            <a:pPr indent="0" lvl="0" marL="0" rtl="0" algn="l">
              <a:lnSpc>
                <a:spcPct val="100000"/>
              </a:lnSpc>
              <a:spcBef>
                <a:spcPts val="360"/>
              </a:spcBef>
              <a:spcAft>
                <a:spcPts val="0"/>
              </a:spcAft>
              <a:buSzPts val="1400"/>
              <a:buNone/>
            </a:pPr>
            <a:r>
              <a:t/>
            </a:r>
            <a:endParaRPr b="0"/>
          </a:p>
          <a:p>
            <a:pPr indent="0" lvl="0" marL="0" rtl="0" algn="l">
              <a:lnSpc>
                <a:spcPct val="100000"/>
              </a:lnSpc>
              <a:spcBef>
                <a:spcPts val="360"/>
              </a:spcBef>
              <a:spcAft>
                <a:spcPts val="0"/>
              </a:spcAft>
              <a:buSzPts val="1400"/>
              <a:buNone/>
            </a:pPr>
            <a:r>
              <a:rPr b="0" lang="en-US"/>
              <a:t>Explain for the second point that this is often referred to as “natural supports.”  It has been a “best practice” for many years and although it could potentially reduce the cost of services in some cases, that is not the goal.  We have known since the 1980s that natural supports were often a more effective way to provide employment supports than supports provided exclusively by a paid provider.</a:t>
            </a:r>
            <a:endParaRPr/>
          </a:p>
          <a:p>
            <a:pPr indent="0" lvl="0" marL="0" rtl="0" algn="l">
              <a:lnSpc>
                <a:spcPct val="100000"/>
              </a:lnSpc>
              <a:spcBef>
                <a:spcPts val="360"/>
              </a:spcBef>
              <a:spcAft>
                <a:spcPts val="0"/>
              </a:spcAft>
              <a:buSzPts val="1400"/>
              <a:buNone/>
            </a:pPr>
            <a:r>
              <a:t/>
            </a:r>
            <a:endParaRPr/>
          </a:p>
          <a:p>
            <a:pPr indent="0" lvl="0" marL="0" rtl="0" algn="l">
              <a:lnSpc>
                <a:spcPct val="100000"/>
              </a:lnSpc>
              <a:spcBef>
                <a:spcPts val="360"/>
              </a:spcBef>
              <a:spcAft>
                <a:spcPts val="0"/>
              </a:spcAft>
              <a:buSzPts val="1400"/>
              <a:buNone/>
            </a:pPr>
            <a:r>
              <a:rPr lang="en-US"/>
              <a:t>Ask participants to discuss how each of these visions - The CHMS Blueprint and the OADS Visions and Values - match up with their own vision for their family-member’s future.  Additional questions to guide the discussion can include:</a:t>
            </a:r>
            <a:endParaRPr/>
          </a:p>
          <a:p>
            <a:pPr indent="0" lvl="1" marL="457200" rtl="0" algn="l">
              <a:lnSpc>
                <a:spcPct val="100000"/>
              </a:lnSpc>
              <a:spcBef>
                <a:spcPts val="360"/>
              </a:spcBef>
              <a:spcAft>
                <a:spcPts val="0"/>
              </a:spcAft>
              <a:buSzPts val="1400"/>
              <a:buNone/>
            </a:pPr>
            <a:r>
              <a:rPr lang="en-US"/>
              <a:t>What would you add?  </a:t>
            </a:r>
            <a:endParaRPr/>
          </a:p>
          <a:p>
            <a:pPr indent="0" lvl="1" marL="457200" rtl="0" algn="l">
              <a:lnSpc>
                <a:spcPct val="100000"/>
              </a:lnSpc>
              <a:spcBef>
                <a:spcPts val="360"/>
              </a:spcBef>
              <a:spcAft>
                <a:spcPts val="0"/>
              </a:spcAft>
              <a:buSzPts val="1400"/>
              <a:buNone/>
            </a:pPr>
            <a:r>
              <a:rPr lang="en-US"/>
              <a:t>What are you concerned about?</a:t>
            </a:r>
            <a:endParaRPr/>
          </a:p>
          <a:p>
            <a:pPr indent="0" lvl="1" marL="457200" rtl="0" algn="l">
              <a:lnSpc>
                <a:spcPct val="100000"/>
              </a:lnSpc>
              <a:spcBef>
                <a:spcPts val="360"/>
              </a:spcBef>
              <a:spcAft>
                <a:spcPts val="0"/>
              </a:spcAft>
              <a:buSzPts val="1400"/>
              <a:buNone/>
            </a:pPr>
            <a:r>
              <a:rPr lang="en-US"/>
              <a:t>Does this make you think about any priorities that you need to address as part of the transition planning process for your family member?</a:t>
            </a:r>
            <a:endParaRPr/>
          </a:p>
          <a:p>
            <a:pPr indent="0" lvl="0" marL="0" rtl="0" algn="l">
              <a:lnSpc>
                <a:spcPct val="100000"/>
              </a:lnSpc>
              <a:spcBef>
                <a:spcPts val="360"/>
              </a:spcBef>
              <a:spcAft>
                <a:spcPts val="0"/>
              </a:spcAft>
              <a:buSzPts val="1400"/>
              <a:buNone/>
            </a:pPr>
            <a:r>
              <a:rPr lang="en-US"/>
              <a:t> </a:t>
            </a:r>
            <a:endParaRPr/>
          </a:p>
          <a:p>
            <a:pPr indent="0" lvl="0" marL="0" rtl="0" algn="l">
              <a:lnSpc>
                <a:spcPct val="100000"/>
              </a:lnSpc>
              <a:spcBef>
                <a:spcPts val="360"/>
              </a:spcBef>
              <a:spcAft>
                <a:spcPts val="0"/>
              </a:spcAft>
              <a:buSzPts val="1400"/>
              <a:buNone/>
            </a:pPr>
            <a:r>
              <a:rPr lang="en-US"/>
              <a:t>Record participants’ answers on chart paper, a white board, or on a projected image.</a:t>
            </a:r>
            <a:endParaRPr/>
          </a:p>
          <a:p>
            <a:pPr indent="0" lvl="0" marL="0" rtl="0" algn="l">
              <a:lnSpc>
                <a:spcPct val="100000"/>
              </a:lnSpc>
              <a:spcBef>
                <a:spcPts val="360"/>
              </a:spcBef>
              <a:spcAft>
                <a:spcPts val="0"/>
              </a:spcAft>
              <a:buSzPts val="1400"/>
              <a:buNone/>
            </a:pPr>
            <a:r>
              <a:t/>
            </a:r>
            <a:endParaRPr b="0"/>
          </a:p>
        </p:txBody>
      </p:sp>
      <p:sp>
        <p:nvSpPr>
          <p:cNvPr id="119" name="Google Shape;119;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Explain that the biggest source of funding for adults with IDD is from Medicaid (MaineCare) Home and Community Based Waivers.  Waivers are used to provide funding for individuals who might otherwise be eligible for institutional, nursing home, or hospital care.  They will be discussing waivers in more detail in later modules.</a:t>
            </a:r>
            <a:endParaRPr/>
          </a:p>
          <a:p>
            <a:pPr indent="0" lvl="0" marL="0" rtl="0" algn="l">
              <a:lnSpc>
                <a:spcPct val="100000"/>
              </a:lnSpc>
              <a:spcBef>
                <a:spcPts val="360"/>
              </a:spcBef>
              <a:spcAft>
                <a:spcPts val="0"/>
              </a:spcAft>
              <a:buSzPts val="1400"/>
              <a:buNone/>
            </a:pPr>
            <a:r>
              <a:t/>
            </a:r>
            <a:endParaRPr/>
          </a:p>
        </p:txBody>
      </p:sp>
      <p:sp>
        <p:nvSpPr>
          <p:cNvPr id="127" name="Google Shape;127;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rPr lang="en-US"/>
              <a:t>Explain briefly what a waiver is.  Also indicate that you will be explaining the specific waivers in more detail later.</a:t>
            </a:r>
            <a:endParaRPr/>
          </a:p>
        </p:txBody>
      </p:sp>
      <p:sp>
        <p:nvSpPr>
          <p:cNvPr id="133" name="Google Shape;133;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4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8" name="Google Shape;18;p4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560"/>
              </a:spcBef>
              <a:spcAft>
                <a:spcPts val="0"/>
              </a:spcAft>
              <a:buClr>
                <a:srgbClr val="888888"/>
              </a:buClr>
              <a:buSzPts val="2800"/>
              <a:buNone/>
              <a:defRPr>
                <a:solidFill>
                  <a:srgbClr val="888888"/>
                </a:solidFill>
              </a:defRPr>
            </a:lvl1pPr>
            <a:lvl2pPr lvl="1" algn="ctr">
              <a:lnSpc>
                <a:spcPct val="100000"/>
              </a:lnSpc>
              <a:spcBef>
                <a:spcPts val="480"/>
              </a:spcBef>
              <a:spcAft>
                <a:spcPts val="0"/>
              </a:spcAft>
              <a:buClr>
                <a:srgbClr val="888888"/>
              </a:buClr>
              <a:buSzPts val="2400"/>
              <a:buNone/>
              <a:defRPr>
                <a:solidFill>
                  <a:srgbClr val="888888"/>
                </a:solidFill>
              </a:defRPr>
            </a:lvl2pPr>
            <a:lvl3pPr lvl="2" algn="ctr">
              <a:lnSpc>
                <a:spcPct val="100000"/>
              </a:lnSpc>
              <a:spcBef>
                <a:spcPts val="400"/>
              </a:spcBef>
              <a:spcAft>
                <a:spcPts val="0"/>
              </a:spcAft>
              <a:buClr>
                <a:srgbClr val="888888"/>
              </a:buClr>
              <a:buSzPts val="2000"/>
              <a:buNone/>
              <a:defRPr>
                <a:solidFill>
                  <a:srgbClr val="888888"/>
                </a:solidFill>
              </a:defRPr>
            </a:lvl3pPr>
            <a:lvl4pPr lvl="3" algn="ctr">
              <a:lnSpc>
                <a:spcPct val="100000"/>
              </a:lnSpc>
              <a:spcBef>
                <a:spcPts val="360"/>
              </a:spcBef>
              <a:spcAft>
                <a:spcPts val="0"/>
              </a:spcAft>
              <a:buClr>
                <a:srgbClr val="888888"/>
              </a:buClr>
              <a:buSzPts val="1800"/>
              <a:buNone/>
              <a:defRPr>
                <a:solidFill>
                  <a:srgbClr val="888888"/>
                </a:solidFill>
              </a:defRPr>
            </a:lvl4pPr>
            <a:lvl5pPr lvl="4" algn="ctr">
              <a:lnSpc>
                <a:spcPct val="100000"/>
              </a:lnSpc>
              <a:spcBef>
                <a:spcPts val="360"/>
              </a:spcBef>
              <a:spcAft>
                <a:spcPts val="0"/>
              </a:spcAft>
              <a:buClr>
                <a:srgbClr val="888888"/>
              </a:buClr>
              <a:buSzPts val="18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5" name="Shape 45"/>
        <p:cNvGrpSpPr/>
        <p:nvPr/>
      </p:nvGrpSpPr>
      <p:grpSpPr>
        <a:xfrm>
          <a:off x="0" y="0"/>
          <a:ext cx="0" cy="0"/>
          <a:chOff x="0" y="0"/>
          <a:chExt cx="0" cy="0"/>
        </a:xfrm>
      </p:grpSpPr>
      <p:sp>
        <p:nvSpPr>
          <p:cNvPr id="46" name="Google Shape;46;p51"/>
          <p:cNvSpPr txBox="1"/>
          <p:nvPr>
            <p:ph type="title"/>
          </p:nvPr>
        </p:nvSpPr>
        <p:spPr>
          <a:xfrm>
            <a:off x="457200" y="1196752"/>
            <a:ext cx="3008313" cy="5400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7" name="Google Shape;47;p51"/>
          <p:cNvSpPr txBox="1"/>
          <p:nvPr>
            <p:ph idx="1" type="body"/>
          </p:nvPr>
        </p:nvSpPr>
        <p:spPr>
          <a:xfrm>
            <a:off x="3575050" y="1196752"/>
            <a:ext cx="5111750" cy="4929411"/>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48" name="Google Shape;48;p51"/>
          <p:cNvSpPr txBox="1"/>
          <p:nvPr>
            <p:ph idx="2" type="body"/>
          </p:nvPr>
        </p:nvSpPr>
        <p:spPr>
          <a:xfrm>
            <a:off x="457200" y="1772816"/>
            <a:ext cx="3008313" cy="4353347"/>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9" name="Shape 49"/>
        <p:cNvGrpSpPr/>
        <p:nvPr/>
      </p:nvGrpSpPr>
      <p:grpSpPr>
        <a:xfrm>
          <a:off x="0" y="0"/>
          <a:ext cx="0" cy="0"/>
          <a:chOff x="0" y="0"/>
          <a:chExt cx="0" cy="0"/>
        </a:xfrm>
      </p:grpSpPr>
      <p:sp>
        <p:nvSpPr>
          <p:cNvPr id="50" name="Google Shape;50;p5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1" name="Google Shape;51;p52"/>
          <p:cNvSpPr/>
          <p:nvPr>
            <p:ph idx="2" type="pic"/>
          </p:nvPr>
        </p:nvSpPr>
        <p:spPr>
          <a:xfrm>
            <a:off x="1792288" y="1088739"/>
            <a:ext cx="5486400" cy="3638835"/>
          </a:xfrm>
          <a:prstGeom prst="rect">
            <a:avLst/>
          </a:prstGeom>
          <a:noFill/>
          <a:ln>
            <a:noFill/>
          </a:ln>
        </p:spPr>
      </p:sp>
      <p:sp>
        <p:nvSpPr>
          <p:cNvPr id="52" name="Google Shape;52;p5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3" name="Google Shape;53;p52"/>
          <p:cNvSpPr txBox="1"/>
          <p:nvPr>
            <p:ph idx="11" type="ftr"/>
          </p:nvPr>
        </p:nvSpPr>
        <p:spPr>
          <a:xfrm>
            <a:off x="2484438" y="6345238"/>
            <a:ext cx="464343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4" name="Shape 54"/>
        <p:cNvGrpSpPr/>
        <p:nvPr/>
      </p:nvGrpSpPr>
      <p:grpSpPr>
        <a:xfrm>
          <a:off x="0" y="0"/>
          <a:ext cx="0" cy="0"/>
          <a:chOff x="0" y="0"/>
          <a:chExt cx="0" cy="0"/>
        </a:xfrm>
      </p:grpSpPr>
      <p:sp>
        <p:nvSpPr>
          <p:cNvPr id="55" name="Google Shape;55;p5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6" name="Google Shape;56;p53"/>
          <p:cNvSpPr txBox="1"/>
          <p:nvPr>
            <p:ph idx="1" type="body"/>
          </p:nvPr>
        </p:nvSpPr>
        <p:spPr>
          <a:xfrm rot="5400000">
            <a:off x="2413000" y="-147637"/>
            <a:ext cx="4318000"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57" name="Google Shape;57;p53"/>
          <p:cNvSpPr txBox="1"/>
          <p:nvPr>
            <p:ph idx="11" type="ftr"/>
          </p:nvPr>
        </p:nvSpPr>
        <p:spPr>
          <a:xfrm>
            <a:off x="2484438" y="6345238"/>
            <a:ext cx="464343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8" name="Shape 58"/>
        <p:cNvGrpSpPr/>
        <p:nvPr/>
      </p:nvGrpSpPr>
      <p:grpSpPr>
        <a:xfrm>
          <a:off x="0" y="0"/>
          <a:ext cx="0" cy="0"/>
          <a:chOff x="0" y="0"/>
          <a:chExt cx="0" cy="0"/>
        </a:xfrm>
      </p:grpSpPr>
      <p:sp>
        <p:nvSpPr>
          <p:cNvPr id="59" name="Google Shape;59;p54"/>
          <p:cNvSpPr txBox="1"/>
          <p:nvPr>
            <p:ph type="title"/>
          </p:nvPr>
        </p:nvSpPr>
        <p:spPr>
          <a:xfrm rot="5400000">
            <a:off x="5247401" y="2686763"/>
            <a:ext cx="4821399"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0" name="Google Shape;60;p54"/>
          <p:cNvSpPr txBox="1"/>
          <p:nvPr>
            <p:ph idx="1" type="body"/>
          </p:nvPr>
        </p:nvSpPr>
        <p:spPr>
          <a:xfrm rot="5400000">
            <a:off x="1056401" y="705563"/>
            <a:ext cx="4821399"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54"/>
          <p:cNvSpPr txBox="1"/>
          <p:nvPr>
            <p:ph idx="11" type="ftr"/>
          </p:nvPr>
        </p:nvSpPr>
        <p:spPr>
          <a:xfrm>
            <a:off x="2484438" y="6345238"/>
            <a:ext cx="464343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4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1" name="Google Shape;21;p43"/>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0"/>
              </a:spcBef>
              <a:spcAft>
                <a:spcPts val="0"/>
              </a:spcAft>
              <a:buClr>
                <a:schemeClr val="dk1"/>
              </a:buClr>
              <a:buSzPts val="2800"/>
              <a:buChar char="•"/>
              <a:defRPr/>
            </a:lvl1pPr>
            <a:lvl2pPr indent="-342900" lvl="1" marL="914400" algn="l">
              <a:lnSpc>
                <a:spcPct val="100000"/>
              </a:lnSpc>
              <a:spcBef>
                <a:spcPts val="60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4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4" name="Google Shape;24;p4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 name="Shape 25"/>
        <p:cNvGrpSpPr/>
        <p:nvPr/>
      </p:nvGrpSpPr>
      <p:grpSpPr>
        <a:xfrm>
          <a:off x="0" y="0"/>
          <a:ext cx="0" cy="0"/>
          <a:chOff x="0" y="0"/>
          <a:chExt cx="0" cy="0"/>
        </a:xfrm>
      </p:grpSpPr>
      <p:sp>
        <p:nvSpPr>
          <p:cNvPr id="26" name="Google Shape;26;p45"/>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7" name="Google Shape;27;p4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0"/>
              </a:spcBef>
              <a:spcAft>
                <a:spcPts val="0"/>
              </a:spcAft>
              <a:buClr>
                <a:schemeClr val="dk1"/>
              </a:buClr>
              <a:buSzPts val="2800"/>
              <a:buChar char="•"/>
              <a:defRPr sz="2800"/>
            </a:lvl1pPr>
            <a:lvl2pPr indent="-381000" lvl="1" marL="914400" algn="l">
              <a:lnSpc>
                <a:spcPct val="100000"/>
              </a:lnSpc>
              <a:spcBef>
                <a:spcPts val="600"/>
              </a:spcBef>
              <a:spcAft>
                <a:spcPts val="0"/>
              </a:spcAft>
              <a:buClr>
                <a:schemeClr val="dk1"/>
              </a:buClr>
              <a:buSzPts val="2400"/>
              <a:buChar char="–"/>
              <a:defRPr sz="2400"/>
            </a:lvl2pPr>
            <a:lvl3pPr indent="-355600" lvl="2" marL="1371600" algn="l">
              <a:lnSpc>
                <a:spcPct val="100000"/>
              </a:lnSpc>
              <a:spcBef>
                <a:spcPts val="600"/>
              </a:spcBef>
              <a:spcAft>
                <a:spcPts val="0"/>
              </a:spcAft>
              <a:buClr>
                <a:schemeClr val="dk1"/>
              </a:buClr>
              <a:buSzPts val="2000"/>
              <a:buChar char="•"/>
              <a:defRPr sz="2000"/>
            </a:lvl3pPr>
            <a:lvl4pPr indent="-342900" lvl="3" marL="1828800" algn="l">
              <a:lnSpc>
                <a:spcPct val="100000"/>
              </a:lnSpc>
              <a:spcBef>
                <a:spcPts val="600"/>
              </a:spcBef>
              <a:spcAft>
                <a:spcPts val="0"/>
              </a:spcAft>
              <a:buClr>
                <a:schemeClr val="dk1"/>
              </a:buClr>
              <a:buSzPts val="1800"/>
              <a:buChar char="–"/>
              <a:defRPr sz="1800"/>
            </a:lvl4pPr>
            <a:lvl5pPr indent="-342900" lvl="4" marL="2286000" algn="l">
              <a:lnSpc>
                <a:spcPct val="100000"/>
              </a:lnSpc>
              <a:spcBef>
                <a:spcPts val="600"/>
              </a:spcBef>
              <a:spcAft>
                <a:spcPts val="0"/>
              </a:spcAft>
              <a:buClr>
                <a:schemeClr val="dk1"/>
              </a:buClr>
              <a:buSzPts val="1800"/>
              <a:buChar char="»"/>
              <a:defRPr sz="1800"/>
            </a:lvl5pPr>
            <a:lvl6pPr indent="-342900" lvl="5" marL="2743200" algn="l">
              <a:lnSpc>
                <a:spcPct val="100000"/>
              </a:lnSpc>
              <a:spcBef>
                <a:spcPts val="60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8" name="Google Shape;28;p4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0"/>
              </a:spcBef>
              <a:spcAft>
                <a:spcPts val="0"/>
              </a:spcAft>
              <a:buClr>
                <a:schemeClr val="dk1"/>
              </a:buClr>
              <a:buSzPts val="2800"/>
              <a:buChar char="•"/>
              <a:defRPr sz="2800"/>
            </a:lvl1pPr>
            <a:lvl2pPr indent="-381000" lvl="1" marL="914400" algn="l">
              <a:lnSpc>
                <a:spcPct val="100000"/>
              </a:lnSpc>
              <a:spcBef>
                <a:spcPts val="600"/>
              </a:spcBef>
              <a:spcAft>
                <a:spcPts val="0"/>
              </a:spcAft>
              <a:buClr>
                <a:schemeClr val="dk1"/>
              </a:buClr>
              <a:buSzPts val="2400"/>
              <a:buChar char="–"/>
              <a:defRPr sz="2400"/>
            </a:lvl2pPr>
            <a:lvl3pPr indent="-355600" lvl="2" marL="1371600" algn="l">
              <a:lnSpc>
                <a:spcPct val="100000"/>
              </a:lnSpc>
              <a:spcBef>
                <a:spcPts val="600"/>
              </a:spcBef>
              <a:spcAft>
                <a:spcPts val="0"/>
              </a:spcAft>
              <a:buClr>
                <a:schemeClr val="dk1"/>
              </a:buClr>
              <a:buSzPts val="2000"/>
              <a:buChar char="•"/>
              <a:defRPr sz="2000"/>
            </a:lvl3pPr>
            <a:lvl4pPr indent="-342900" lvl="3" marL="1828800" algn="l">
              <a:lnSpc>
                <a:spcPct val="100000"/>
              </a:lnSpc>
              <a:spcBef>
                <a:spcPts val="600"/>
              </a:spcBef>
              <a:spcAft>
                <a:spcPts val="0"/>
              </a:spcAft>
              <a:buClr>
                <a:schemeClr val="dk1"/>
              </a:buClr>
              <a:buSzPts val="1800"/>
              <a:buChar char="–"/>
              <a:defRPr sz="1800"/>
            </a:lvl4pPr>
            <a:lvl5pPr indent="-342900" lvl="4" marL="2286000" algn="l">
              <a:lnSpc>
                <a:spcPct val="100000"/>
              </a:lnSpc>
              <a:spcBef>
                <a:spcPts val="600"/>
              </a:spcBef>
              <a:spcAft>
                <a:spcPts val="0"/>
              </a:spcAft>
              <a:buClr>
                <a:schemeClr val="dk1"/>
              </a:buClr>
              <a:buSzPts val="1800"/>
              <a:buChar char="»"/>
              <a:defRPr sz="1800"/>
            </a:lvl5pPr>
            <a:lvl6pPr indent="-342900" lvl="5" marL="2743200" algn="l">
              <a:lnSpc>
                <a:spcPct val="100000"/>
              </a:lnSpc>
              <a:spcBef>
                <a:spcPts val="60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4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 Logo Layout" showMasterSp="0">
  <p:cSld name="No Logo Layout">
    <p:spTree>
      <p:nvGrpSpPr>
        <p:cNvPr id="31" name="Shape 31"/>
        <p:cNvGrpSpPr/>
        <p:nvPr/>
      </p:nvGrpSpPr>
      <p:grpSpPr>
        <a:xfrm>
          <a:off x="0" y="0"/>
          <a:ext cx="0" cy="0"/>
          <a:chOff x="0" y="0"/>
          <a:chExt cx="0" cy="0"/>
        </a:xfrm>
      </p:grpSpPr>
      <p:sp>
        <p:nvSpPr>
          <p:cNvPr id="32" name="Google Shape;32;p47"/>
          <p:cNvSpPr txBox="1"/>
          <p:nvPr>
            <p:ph type="title"/>
          </p:nvPr>
        </p:nvSpPr>
        <p:spPr>
          <a:xfrm>
            <a:off x="431800" y="332656"/>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3" name="Google Shape;33;p47"/>
          <p:cNvSpPr txBox="1"/>
          <p:nvPr>
            <p:ph idx="1" type="body"/>
          </p:nvPr>
        </p:nvSpPr>
        <p:spPr>
          <a:xfrm>
            <a:off x="539552" y="1124744"/>
            <a:ext cx="8135938" cy="51482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lum Layout" showMasterSp="0">
  <p:cSld name="2 colum Layout">
    <p:spTree>
      <p:nvGrpSpPr>
        <p:cNvPr id="34" name="Shape 34"/>
        <p:cNvGrpSpPr/>
        <p:nvPr/>
      </p:nvGrpSpPr>
      <p:grpSpPr>
        <a:xfrm>
          <a:off x="0" y="0"/>
          <a:ext cx="0" cy="0"/>
          <a:chOff x="0" y="0"/>
          <a:chExt cx="0" cy="0"/>
        </a:xfrm>
      </p:grpSpPr>
      <p:sp>
        <p:nvSpPr>
          <p:cNvPr id="35" name="Google Shape;35;p48"/>
          <p:cNvSpPr txBox="1"/>
          <p:nvPr>
            <p:ph type="title"/>
          </p:nvPr>
        </p:nvSpPr>
        <p:spPr>
          <a:xfrm>
            <a:off x="431540" y="476672"/>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6" name="Google Shape;36;p48"/>
          <p:cNvSpPr txBox="1"/>
          <p:nvPr>
            <p:ph idx="1" type="body"/>
          </p:nvPr>
        </p:nvSpPr>
        <p:spPr>
          <a:xfrm>
            <a:off x="467544" y="1268760"/>
            <a:ext cx="3996444" cy="5004556"/>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7" name="Google Shape;37;p48"/>
          <p:cNvSpPr txBox="1"/>
          <p:nvPr>
            <p:ph idx="2" type="body"/>
          </p:nvPr>
        </p:nvSpPr>
        <p:spPr>
          <a:xfrm>
            <a:off x="4752020" y="1304764"/>
            <a:ext cx="3996444" cy="496855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4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0" name="Google Shape;40;p49"/>
          <p:cNvSpPr txBox="1"/>
          <p:nvPr>
            <p:ph idx="1" type="body"/>
          </p:nvPr>
        </p:nvSpPr>
        <p:spPr>
          <a:xfrm>
            <a:off x="457200" y="1637110"/>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1" name="Google Shape;41;p49"/>
          <p:cNvSpPr txBox="1"/>
          <p:nvPr>
            <p:ph idx="2" type="body"/>
          </p:nvPr>
        </p:nvSpPr>
        <p:spPr>
          <a:xfrm>
            <a:off x="457200" y="2420888"/>
            <a:ext cx="4040188" cy="3657600"/>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2" name="Google Shape;42;p49"/>
          <p:cNvSpPr txBox="1"/>
          <p:nvPr>
            <p:ph idx="3" type="body"/>
          </p:nvPr>
        </p:nvSpPr>
        <p:spPr>
          <a:xfrm>
            <a:off x="4645025" y="1637110"/>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49"/>
          <p:cNvSpPr txBox="1"/>
          <p:nvPr>
            <p:ph idx="4" type="body"/>
          </p:nvPr>
        </p:nvSpPr>
        <p:spPr>
          <a:xfrm>
            <a:off x="4645025" y="2399692"/>
            <a:ext cx="4041775" cy="3657600"/>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4" name="Shape 4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2.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 name="Google Shape;11;p41"/>
          <p:cNvSpPr/>
          <p:nvPr/>
        </p:nvSpPr>
        <p:spPr>
          <a:xfrm>
            <a:off x="933450" y="368300"/>
            <a:ext cx="8020050" cy="576263"/>
          </a:xfrm>
          <a:prstGeom prst="rect">
            <a:avLst/>
          </a:prstGeom>
          <a:gradFill>
            <a:gsLst>
              <a:gs pos="0">
                <a:srgbClr val="66A7CF"/>
              </a:gs>
              <a:gs pos="60000">
                <a:schemeClr val="lt1"/>
              </a:gs>
              <a:gs pos="99000">
                <a:schemeClr val="lt1"/>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600"/>
              <a:buFont typeface="Arial"/>
              <a:buNone/>
            </a:pPr>
            <a:r>
              <a:rPr b="0" i="0" lang="en-US" sz="2600" u="none" cap="none" strike="noStrike">
                <a:solidFill>
                  <a:srgbClr val="000000"/>
                </a:solidFill>
                <a:latin typeface="Arial"/>
                <a:ea typeface="Arial"/>
                <a:cs typeface="Arial"/>
                <a:sym typeface="Arial"/>
              </a:rPr>
              <a:t>Center for Community Inclusion &amp; Disability Studies</a:t>
            </a:r>
            <a:endParaRPr b="0" i="0" sz="1400" u="none" cap="none" strike="noStrike">
              <a:solidFill>
                <a:srgbClr val="000000"/>
              </a:solidFill>
              <a:latin typeface="Arial"/>
              <a:ea typeface="Arial"/>
              <a:cs typeface="Arial"/>
              <a:sym typeface="Arial"/>
            </a:endParaRPr>
          </a:p>
        </p:txBody>
      </p:sp>
      <p:sp>
        <p:nvSpPr>
          <p:cNvPr id="12" name="Google Shape;12;p41"/>
          <p:cNvSpPr/>
          <p:nvPr/>
        </p:nvSpPr>
        <p:spPr>
          <a:xfrm>
            <a:off x="935038" y="163513"/>
            <a:ext cx="7980362" cy="171450"/>
          </a:xfrm>
          <a:prstGeom prst="rect">
            <a:avLst/>
          </a:prstGeom>
          <a:gradFill>
            <a:gsLst>
              <a:gs pos="0">
                <a:srgbClr val="001934"/>
              </a:gs>
              <a:gs pos="60000">
                <a:schemeClr val="lt1"/>
              </a:gs>
              <a:gs pos="99000">
                <a:schemeClr val="lt1"/>
              </a:gs>
              <a:gs pos="100000">
                <a:schemeClr val="lt1"/>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 name="Google Shape;13;p4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3600" u="none" cap="none" strike="noStrike">
                <a:solidFill>
                  <a:schemeClr val="dk1"/>
                </a:solidFill>
                <a:latin typeface="Arial"/>
                <a:ea typeface="Arial"/>
                <a:cs typeface="Arial"/>
                <a:sym typeface="Arial"/>
              </a:defRPr>
            </a:lvl9pPr>
          </a:lstStyle>
          <a:p/>
        </p:txBody>
      </p:sp>
      <p:pic>
        <p:nvPicPr>
          <p:cNvPr descr="MAINE_crest2C_MAC.eps" id="14" name="Google Shape;14;p41"/>
          <p:cNvPicPr preferRelativeResize="0"/>
          <p:nvPr/>
        </p:nvPicPr>
        <p:blipFill rotWithShape="1">
          <a:blip r:embed="rId1">
            <a:alphaModFix/>
          </a:blip>
          <a:srcRect b="0" l="0" r="0" t="0"/>
          <a:stretch/>
        </p:blipFill>
        <p:spPr>
          <a:xfrm>
            <a:off x="142875" y="138113"/>
            <a:ext cx="828675" cy="1106487"/>
          </a:xfrm>
          <a:prstGeom prst="rect">
            <a:avLst/>
          </a:prstGeom>
          <a:noFill/>
          <a:ln>
            <a:noFill/>
          </a:ln>
        </p:spPr>
      </p:pic>
      <p:sp>
        <p:nvSpPr>
          <p:cNvPr id="15" name="Google Shape;15;p4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employmentfirstmaine.org/" TargetMode="External"/><Relationship Id="rId4" Type="http://schemas.openxmlformats.org/officeDocument/2006/relationships/hyperlink" Target="https://employmentfirstmaine.org/assets/efm/MaineEFM.pdf" TargetMode="External"/><Relationship Id="rId5" Type="http://schemas.openxmlformats.org/officeDocument/2006/relationships/hyperlink" Target="https://employmentfirstmaine.org/assets/efm/MaineEFM.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vimeo.com/467901662" TargetMode="External"/><Relationship Id="rId4" Type="http://schemas.openxmlformats.org/officeDocument/2006/relationships/hyperlink" Target="https://www.youtube.com/watch?v=itcH6EamqCw" TargetMode="External"/><Relationship Id="rId5" Type="http://schemas.openxmlformats.org/officeDocument/2006/relationships/hyperlink" Target="https://www.youtube.com/watch?v=Tv8kIdAovOQ" TargetMode="External"/><Relationship Id="rId6" Type="http://schemas.openxmlformats.org/officeDocument/2006/relationships/hyperlink" Target="https://www.ablenrc.org/get-started/what-is-abl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youtu.be/fKe444xYO5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hyperlink" Target="https://www.maineddc.org/index.php/2-uncategorised/106-projects-self-directed-option" TargetMode="External"/><Relationship Id="rId4" Type="http://schemas.openxmlformats.org/officeDocument/2006/relationships/hyperlink" Target="https://www.medicaid.gov/medicaid/long-term-services-supports/self-directed-services/index.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 Id="rId3" Type="http://schemas.openxmlformats.org/officeDocument/2006/relationships/hyperlink" Target="https://www.amazon.com/Self-Direction-Revolution-Services-Valerie-Bradley/dp/1438483430/?_d&amp;fbclid=IwAR2h7x9IxixHKWkCnxu0uMc3vSeeG-tstGjPV945CCNPQh_TxDBAONlmuhs" TargetMode="External"/><Relationship Id="rId4" Type="http://schemas.openxmlformats.org/officeDocument/2006/relationships/image" Target="../media/image4.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hyperlink" Target="http://www.supportmydecision.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0.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www.maine.gov/dhhs/sites/maine.gov.dhhs/files/documents/OADSBiennialPlanforSvstoAdultswithIDorAutism2017.2018.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ctrTitle"/>
          </p:nvPr>
        </p:nvSpPr>
        <p:spPr>
          <a:xfrm>
            <a:off x="114300" y="1303021"/>
            <a:ext cx="8721089" cy="2199754"/>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35353"/>
              <a:buNone/>
            </a:pPr>
            <a:r>
              <a:rPr lang="en-US" sz="4400"/>
              <a:t>Visions of Support</a:t>
            </a:r>
            <a:br>
              <a:rPr lang="en-US" sz="3600"/>
            </a:br>
            <a:r>
              <a:rPr lang="en-US" sz="3100"/>
              <a:t>Maine Coalition for Housing and Quality Services, OADS, CMS, Employment First, ABLE Act,  Self-Directed Services, Supported Decision-Making</a:t>
            </a:r>
            <a:br>
              <a:rPr lang="en-US" sz="3100"/>
            </a:br>
            <a:endParaRPr sz="3100"/>
          </a:p>
        </p:txBody>
      </p:sp>
      <p:sp>
        <p:nvSpPr>
          <p:cNvPr id="68" name="Google Shape;68;p1"/>
          <p:cNvSpPr txBox="1"/>
          <p:nvPr>
            <p:ph idx="1" type="subTitle"/>
          </p:nvPr>
        </p:nvSpPr>
        <p:spPr>
          <a:xfrm>
            <a:off x="285749" y="3886200"/>
            <a:ext cx="8549639" cy="198882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888888"/>
              </a:buClr>
              <a:buSzPts val="2800"/>
              <a:buNone/>
            </a:pPr>
            <a:r>
              <a:rPr lang="en-US"/>
              <a:t>Co-authors:</a:t>
            </a:r>
            <a:endParaRPr/>
          </a:p>
          <a:p>
            <a:pPr indent="0" lvl="0" marL="0" rtl="0" algn="ctr">
              <a:lnSpc>
                <a:spcPct val="100000"/>
              </a:lnSpc>
              <a:spcBef>
                <a:spcPts val="560"/>
              </a:spcBef>
              <a:spcAft>
                <a:spcPts val="0"/>
              </a:spcAft>
              <a:buClr>
                <a:srgbClr val="888888"/>
              </a:buClr>
              <a:buSzPts val="2800"/>
              <a:buNone/>
            </a:pPr>
            <a:r>
              <a:rPr lang="en-US"/>
              <a:t>Alan Kurtz, Ph.D., </a:t>
            </a:r>
            <a:br>
              <a:rPr lang="en-US"/>
            </a:br>
            <a:r>
              <a:rPr lang="en-US"/>
              <a:t>J. Richardson (Jay) Collins, M.T.W., M.S.W., </a:t>
            </a:r>
            <a:br>
              <a:rPr lang="en-US"/>
            </a:br>
            <a:r>
              <a:rPr lang="en-US"/>
              <a:t>and Janet May, M.Ed., M.S.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3209"/>
              <a:buNone/>
            </a:pPr>
            <a:r>
              <a:rPr lang="en-US"/>
              <a:t>CMS Requirements</a:t>
            </a:r>
            <a:endParaRPr/>
          </a:p>
        </p:txBody>
      </p:sp>
      <p:sp>
        <p:nvSpPr>
          <p:cNvPr id="143" name="Google Shape;143;p10"/>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2800"/>
              <a:buChar char="•"/>
            </a:pPr>
            <a:r>
              <a:rPr lang="en-US"/>
              <a:t>The setting is integrated in and supports full access to the greater community;</a:t>
            </a:r>
            <a:endParaRPr/>
          </a:p>
          <a:p>
            <a:pPr indent="-342900" lvl="0" marL="342900" rtl="0" algn="l">
              <a:lnSpc>
                <a:spcPct val="100000"/>
              </a:lnSpc>
              <a:spcBef>
                <a:spcPts val="1200"/>
              </a:spcBef>
              <a:spcAft>
                <a:spcPts val="0"/>
              </a:spcAft>
              <a:buClr>
                <a:schemeClr val="dk1"/>
              </a:buClr>
              <a:buSzPts val="2800"/>
              <a:buChar char="•"/>
            </a:pPr>
            <a:r>
              <a:rPr lang="en-US"/>
              <a:t>The setting is selected by the individual from among setting options;</a:t>
            </a:r>
            <a:endParaRPr/>
          </a:p>
          <a:p>
            <a:pPr indent="-342900" lvl="0" marL="342900" rtl="0" algn="l">
              <a:lnSpc>
                <a:spcPct val="100000"/>
              </a:lnSpc>
              <a:spcBef>
                <a:spcPts val="1200"/>
              </a:spcBef>
              <a:spcAft>
                <a:spcPts val="0"/>
              </a:spcAft>
              <a:buClr>
                <a:schemeClr val="dk1"/>
              </a:buClr>
              <a:buSzPts val="2800"/>
              <a:buChar char="•"/>
            </a:pPr>
            <a:r>
              <a:rPr lang="en-US"/>
              <a:t>The individual rights of privacy, dignity and respect, and freedom from coercion and restraint are ensured;</a:t>
            </a:r>
            <a:endParaRPr/>
          </a:p>
          <a:p>
            <a:pPr indent="-342900" lvl="0" marL="342900" rtl="0" algn="l">
              <a:lnSpc>
                <a:spcPct val="100000"/>
              </a:lnSpc>
              <a:spcBef>
                <a:spcPts val="1200"/>
              </a:spcBef>
              <a:spcAft>
                <a:spcPts val="0"/>
              </a:spcAft>
              <a:buClr>
                <a:schemeClr val="dk1"/>
              </a:buClr>
              <a:buSzPts val="2800"/>
              <a:buChar char="•"/>
            </a:pPr>
            <a:r>
              <a:rPr lang="en-US"/>
              <a:t>Autonomy and independence in making life choices are optimized;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CMS Requirements (2)</a:t>
            </a:r>
            <a:endParaRPr/>
          </a:p>
        </p:txBody>
      </p:sp>
      <p:sp>
        <p:nvSpPr>
          <p:cNvPr id="150" name="Google Shape;150;p1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Choice regarding services and who provides them is facilitated; </a:t>
            </a:r>
            <a:endParaRPr/>
          </a:p>
          <a:p>
            <a:pPr indent="-342900" lvl="0" marL="342900" rtl="0" algn="l">
              <a:lnSpc>
                <a:spcPct val="100000"/>
              </a:lnSpc>
              <a:spcBef>
                <a:spcPts val="600"/>
              </a:spcBef>
              <a:spcAft>
                <a:spcPts val="0"/>
              </a:spcAft>
              <a:buClr>
                <a:schemeClr val="dk1"/>
              </a:buClr>
              <a:buSzPts val="2800"/>
              <a:buChar char="•"/>
            </a:pPr>
            <a:r>
              <a:rPr lang="en-US" sz="2800"/>
              <a:t>The individual has privacy in their unit including lockable doors, choice of roommates and freedom to furnish or decorate the unit; </a:t>
            </a:r>
            <a:endParaRPr/>
          </a:p>
          <a:p>
            <a:pPr indent="-342900" lvl="0" marL="342900" rtl="0" algn="l">
              <a:lnSpc>
                <a:spcPct val="100000"/>
              </a:lnSpc>
              <a:spcBef>
                <a:spcPts val="600"/>
              </a:spcBef>
              <a:spcAft>
                <a:spcPts val="0"/>
              </a:spcAft>
              <a:buClr>
                <a:schemeClr val="dk1"/>
              </a:buClr>
              <a:buSzPts val="2800"/>
              <a:buChar char="•"/>
            </a:pPr>
            <a:r>
              <a:rPr lang="en-US" sz="2800"/>
              <a:t>The individual controls his/her own schedule including access to food at any time; </a:t>
            </a:r>
            <a:endParaRPr/>
          </a:p>
          <a:p>
            <a:pPr indent="-342900" lvl="0" marL="342900" rtl="0" algn="l">
              <a:lnSpc>
                <a:spcPct val="100000"/>
              </a:lnSpc>
              <a:spcBef>
                <a:spcPts val="600"/>
              </a:spcBef>
              <a:spcAft>
                <a:spcPts val="0"/>
              </a:spcAft>
              <a:buClr>
                <a:schemeClr val="dk1"/>
              </a:buClr>
              <a:buSzPts val="2800"/>
              <a:buChar char="•"/>
            </a:pPr>
            <a:r>
              <a:rPr lang="en-US" sz="2800"/>
              <a:t>The individual can have visitors at any time; and </a:t>
            </a:r>
            <a:endParaRPr/>
          </a:p>
          <a:p>
            <a:pPr indent="-342900" lvl="0" marL="342900" rtl="0" algn="l">
              <a:lnSpc>
                <a:spcPct val="100000"/>
              </a:lnSpc>
              <a:spcBef>
                <a:spcPts val="600"/>
              </a:spcBef>
              <a:spcAft>
                <a:spcPts val="0"/>
              </a:spcAft>
              <a:buClr>
                <a:schemeClr val="dk1"/>
              </a:buClr>
              <a:buSzPts val="2800"/>
              <a:buChar char="•"/>
            </a:pPr>
            <a:r>
              <a:rPr lang="en-US" sz="2800"/>
              <a:t>The setting is physically accessible.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2"/>
          <p:cNvSpPr txBox="1"/>
          <p:nvPr>
            <p:ph type="title"/>
          </p:nvPr>
        </p:nvSpPr>
        <p:spPr>
          <a:xfrm>
            <a:off x="594791" y="4731094"/>
            <a:ext cx="7754053" cy="1166123"/>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sz="4800"/>
              <a:t>Employment First</a:t>
            </a:r>
            <a:endParaRPr/>
          </a:p>
        </p:txBody>
      </p:sp>
      <p:pic>
        <p:nvPicPr>
          <p:cNvPr id="157" name="Google Shape;157;p12"/>
          <p:cNvPicPr preferRelativeResize="0"/>
          <p:nvPr>
            <p:ph idx="1" type="body"/>
          </p:nvPr>
        </p:nvPicPr>
        <p:blipFill rotWithShape="1">
          <a:blip r:embed="rId3">
            <a:alphaModFix/>
          </a:blip>
          <a:srcRect b="0" l="0" r="0" t="0"/>
          <a:stretch/>
        </p:blipFill>
        <p:spPr>
          <a:xfrm>
            <a:off x="1295400" y="1570727"/>
            <a:ext cx="2299252" cy="2299252"/>
          </a:xfrm>
          <a:prstGeom prst="rect">
            <a:avLst/>
          </a:prstGeom>
          <a:noFill/>
          <a:ln>
            <a:noFill/>
          </a:ln>
        </p:spPr>
      </p:pic>
      <p:pic>
        <p:nvPicPr>
          <p:cNvPr id="158" name="Google Shape;158;p12"/>
          <p:cNvPicPr preferRelativeResize="0"/>
          <p:nvPr>
            <p:ph idx="2" type="body"/>
          </p:nvPr>
        </p:nvPicPr>
        <p:blipFill rotWithShape="1">
          <a:blip r:embed="rId4">
            <a:alphaModFix/>
          </a:blip>
          <a:srcRect b="0" l="0" r="0" t="0"/>
          <a:stretch/>
        </p:blipFill>
        <p:spPr>
          <a:xfrm>
            <a:off x="5430079" y="1843881"/>
            <a:ext cx="2026098" cy="202609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“Employment First” (EF)</a:t>
            </a:r>
            <a:endParaRPr/>
          </a:p>
        </p:txBody>
      </p:sp>
      <p:sp>
        <p:nvSpPr>
          <p:cNvPr id="165" name="Google Shape;165;p13"/>
          <p:cNvSpPr txBox="1"/>
          <p:nvPr>
            <p:ph idx="1" type="body"/>
          </p:nvPr>
        </p:nvSpPr>
        <p:spPr>
          <a:xfrm>
            <a:off x="609600" y="2209799"/>
            <a:ext cx="8077200" cy="39163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i="1" lang="en-US"/>
              <a:t>“Employment in the general workforce is the first and preferred outcome in the provision of publicly funded services for all working age citizens with disabilities, regardless of level of disability.”</a:t>
            </a:r>
            <a:endParaRPr/>
          </a:p>
          <a:p>
            <a:pPr indent="-285750" lvl="1" marL="742950" rtl="0" algn="l">
              <a:lnSpc>
                <a:spcPct val="100000"/>
              </a:lnSpc>
              <a:spcBef>
                <a:spcPts val="1680"/>
              </a:spcBef>
              <a:spcAft>
                <a:spcPts val="0"/>
              </a:spcAft>
              <a:buClr>
                <a:schemeClr val="dk1"/>
              </a:buClr>
              <a:buSzPts val="2400"/>
              <a:buFont typeface="Arial"/>
              <a:buChar char="•"/>
            </a:pPr>
            <a:r>
              <a:rPr i="1" lang="en-US" sz="2400"/>
              <a:t>Statement and Underlying Principles of Employment First </a:t>
            </a:r>
            <a:r>
              <a:rPr lang="en-US" sz="2400"/>
              <a:t>(2010), Association of People Supporting Employment First (APSE)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1400"/>
              <a:buNone/>
            </a:pPr>
            <a:r>
              <a:rPr lang="en-US" sz="4000"/>
              <a:t>EF in Practice</a:t>
            </a:r>
            <a:endParaRPr/>
          </a:p>
        </p:txBody>
      </p:sp>
      <p:grpSp>
        <p:nvGrpSpPr>
          <p:cNvPr id="172" name="Google Shape;172;p14"/>
          <p:cNvGrpSpPr/>
          <p:nvPr/>
        </p:nvGrpSpPr>
        <p:grpSpPr>
          <a:xfrm>
            <a:off x="457200" y="1839564"/>
            <a:ext cx="8229600" cy="4255197"/>
            <a:chOff x="0" y="31401"/>
            <a:chExt cx="8229600" cy="4255197"/>
          </a:xfrm>
        </p:grpSpPr>
        <p:sp>
          <p:nvSpPr>
            <p:cNvPr id="173" name="Google Shape;173;p14"/>
            <p:cNvSpPr/>
            <p:nvPr/>
          </p:nvSpPr>
          <p:spPr>
            <a:xfrm>
              <a:off x="0" y="31401"/>
              <a:ext cx="8229600" cy="741597"/>
            </a:xfrm>
            <a:prstGeom prst="roundRect">
              <a:avLst>
                <a:gd fmla="val 16667" name="adj"/>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4"/>
            <p:cNvSpPr txBox="1"/>
            <p:nvPr/>
          </p:nvSpPr>
          <p:spPr>
            <a:xfrm>
              <a:off x="36202" y="67603"/>
              <a:ext cx="8157196" cy="669193"/>
            </a:xfrm>
            <a:prstGeom prst="rect">
              <a:avLst/>
            </a:prstGeom>
            <a:noFill/>
            <a:ln>
              <a:noFill/>
            </a:ln>
          </p:spPr>
          <p:txBody>
            <a:bodyPr anchorCtr="0" anchor="ctr" bIns="106675" lIns="106675" spcFirstLastPara="1" rIns="106675" wrap="square" tIns="106675">
              <a:noAutofit/>
            </a:bodyPr>
            <a:lstStyle/>
            <a:p>
              <a:pPr indent="0" lvl="0" marL="0" marR="0" rtl="0" algn="l">
                <a:lnSpc>
                  <a:spcPct val="90000"/>
                </a:lnSpc>
                <a:spcBef>
                  <a:spcPts val="0"/>
                </a:spcBef>
                <a:spcAft>
                  <a:spcPts val="0"/>
                </a:spcAft>
                <a:buClr>
                  <a:schemeClr val="dk1"/>
                </a:buClr>
                <a:buSzPts val="2800"/>
                <a:buFont typeface="Calibri"/>
                <a:buNone/>
              </a:pPr>
              <a:r>
                <a:rPr b="0" i="0" lang="en-US" sz="2800" u="none" cap="none" strike="noStrike">
                  <a:solidFill>
                    <a:schemeClr val="dk1"/>
                  </a:solidFill>
                  <a:latin typeface="Calibri"/>
                  <a:ea typeface="Calibri"/>
                  <a:cs typeface="Calibri"/>
                  <a:sym typeface="Calibri"/>
                </a:rPr>
                <a:t>Maine is an Employment First State.</a:t>
              </a:r>
              <a:endParaRPr b="0" i="0" sz="1400" u="none" cap="none" strike="noStrike">
                <a:solidFill>
                  <a:srgbClr val="000000"/>
                </a:solidFill>
                <a:latin typeface="Arial"/>
                <a:ea typeface="Arial"/>
                <a:cs typeface="Arial"/>
                <a:sym typeface="Arial"/>
              </a:endParaRPr>
            </a:p>
          </p:txBody>
        </p:sp>
        <p:sp>
          <p:nvSpPr>
            <p:cNvPr id="175" name="Google Shape;175;p14"/>
            <p:cNvSpPr/>
            <p:nvPr/>
          </p:nvSpPr>
          <p:spPr>
            <a:xfrm>
              <a:off x="0" y="957318"/>
              <a:ext cx="8229600" cy="1572480"/>
            </a:xfrm>
            <a:prstGeom prst="roundRect">
              <a:avLst>
                <a:gd fmla="val 16667" name="adj"/>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14"/>
            <p:cNvSpPr txBox="1"/>
            <p:nvPr/>
          </p:nvSpPr>
          <p:spPr>
            <a:xfrm>
              <a:off x="76762" y="1034080"/>
              <a:ext cx="8076076" cy="1418956"/>
            </a:xfrm>
            <a:prstGeom prst="rect">
              <a:avLst/>
            </a:prstGeom>
            <a:noFill/>
            <a:ln>
              <a:noFill/>
            </a:ln>
          </p:spPr>
          <p:txBody>
            <a:bodyPr anchorCtr="0" anchor="ctr" bIns="106675" lIns="106675" spcFirstLastPara="1" rIns="106675" wrap="square" tIns="106675">
              <a:noAutofit/>
            </a:bodyPr>
            <a:lstStyle/>
            <a:p>
              <a:pPr indent="0" lvl="0" marL="0" marR="0" rtl="0" algn="l">
                <a:lnSpc>
                  <a:spcPct val="90000"/>
                </a:lnSpc>
                <a:spcBef>
                  <a:spcPts val="0"/>
                </a:spcBef>
                <a:spcAft>
                  <a:spcPts val="0"/>
                </a:spcAft>
                <a:buClr>
                  <a:schemeClr val="dk1"/>
                </a:buClr>
                <a:buSzPts val="2800"/>
                <a:buFont typeface="Calibri"/>
                <a:buNone/>
              </a:pPr>
              <a:r>
                <a:rPr b="0" i="0" lang="en-US" sz="2800" u="none" cap="none" strike="noStrike">
                  <a:solidFill>
                    <a:schemeClr val="dk1"/>
                  </a:solidFill>
                  <a:latin typeface="Calibri"/>
                  <a:ea typeface="Calibri"/>
                  <a:cs typeface="Calibri"/>
                  <a:sym typeface="Calibri"/>
                </a:rPr>
                <a:t>The term Employment First does not alone reflect practice of the principles. Entities using the term may or may not be practicing Employment First.</a:t>
              </a:r>
              <a:endParaRPr b="0" i="0" sz="1400" u="none" cap="none" strike="noStrike">
                <a:solidFill>
                  <a:srgbClr val="000000"/>
                </a:solidFill>
                <a:latin typeface="Arial"/>
                <a:ea typeface="Arial"/>
                <a:cs typeface="Arial"/>
                <a:sym typeface="Arial"/>
              </a:endParaRPr>
            </a:p>
          </p:txBody>
        </p:sp>
        <p:sp>
          <p:nvSpPr>
            <p:cNvPr id="177" name="Google Shape;177;p14"/>
            <p:cNvSpPr/>
            <p:nvPr/>
          </p:nvSpPr>
          <p:spPr>
            <a:xfrm>
              <a:off x="0" y="2714118"/>
              <a:ext cx="8229600" cy="1572480"/>
            </a:xfrm>
            <a:prstGeom prst="roundRect">
              <a:avLst>
                <a:gd fmla="val 16667" name="adj"/>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14"/>
            <p:cNvSpPr txBox="1"/>
            <p:nvPr/>
          </p:nvSpPr>
          <p:spPr>
            <a:xfrm>
              <a:off x="76762" y="2790880"/>
              <a:ext cx="8076076" cy="1418956"/>
            </a:xfrm>
            <a:prstGeom prst="rect">
              <a:avLst/>
            </a:prstGeom>
            <a:noFill/>
            <a:ln>
              <a:noFill/>
            </a:ln>
          </p:spPr>
          <p:txBody>
            <a:bodyPr anchorCtr="0" anchor="ctr" bIns="106675" lIns="106675" spcFirstLastPara="1" rIns="106675" wrap="square" tIns="106675">
              <a:noAutofit/>
            </a:bodyPr>
            <a:lstStyle/>
            <a:p>
              <a:pPr indent="0" lvl="0" marL="0" marR="0" rtl="0" algn="l">
                <a:lnSpc>
                  <a:spcPct val="90000"/>
                </a:lnSpc>
                <a:spcBef>
                  <a:spcPts val="0"/>
                </a:spcBef>
                <a:spcAft>
                  <a:spcPts val="0"/>
                </a:spcAft>
                <a:buClr>
                  <a:schemeClr val="dk1"/>
                </a:buClr>
                <a:buSzPts val="2800"/>
                <a:buFont typeface="Calibri"/>
                <a:buNone/>
              </a:pPr>
              <a:r>
                <a:rPr b="0" i="0" lang="en-US" sz="2800" u="none" cap="none" strike="noStrike">
                  <a:solidFill>
                    <a:schemeClr val="dk1"/>
                  </a:solidFill>
                  <a:latin typeface="Calibri"/>
                  <a:ea typeface="Calibri"/>
                  <a:cs typeface="Calibri"/>
                  <a:sym typeface="Calibri"/>
                </a:rPr>
                <a:t>Maine has a coalition (Employment First Maine, EFM) working to build capacity for EF among service providers.</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lang="en-US" sz="2800"/>
              <a:t>Learn More About EFM</a:t>
            </a:r>
            <a:endParaRPr/>
          </a:p>
        </p:txBody>
      </p:sp>
      <p:sp>
        <p:nvSpPr>
          <p:cNvPr id="185" name="Google Shape;185;p1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2800"/>
              <a:buChar char="•"/>
            </a:pPr>
            <a:r>
              <a:rPr lang="en-US" u="sng">
                <a:solidFill>
                  <a:schemeClr val="hlink"/>
                </a:solidFill>
                <a:hlinkClick r:id="rId3"/>
              </a:rPr>
              <a:t>EFM Coalition website</a:t>
            </a:r>
            <a:endParaRPr/>
          </a:p>
          <a:p>
            <a:pPr indent="-285750" lvl="1" marL="742950" rtl="0" algn="l">
              <a:lnSpc>
                <a:spcPct val="100000"/>
              </a:lnSpc>
              <a:spcBef>
                <a:spcPts val="1760"/>
              </a:spcBef>
              <a:spcAft>
                <a:spcPts val="0"/>
              </a:spcAft>
              <a:buClr>
                <a:schemeClr val="dk1"/>
              </a:buClr>
              <a:buSzPts val="2800"/>
              <a:buChar char="–"/>
            </a:pPr>
            <a:r>
              <a:rPr lang="en-US" sz="2800"/>
              <a:t>https://employmentfirstmaine.org/</a:t>
            </a:r>
            <a:endParaRPr/>
          </a:p>
          <a:p>
            <a:pPr indent="-342900" lvl="0" marL="342900" rtl="0" algn="l">
              <a:lnSpc>
                <a:spcPct val="100000"/>
              </a:lnSpc>
              <a:spcBef>
                <a:spcPts val="1200"/>
              </a:spcBef>
              <a:spcAft>
                <a:spcPts val="0"/>
              </a:spcAft>
              <a:buClr>
                <a:schemeClr val="dk1"/>
              </a:buClr>
              <a:buSzPts val="2800"/>
              <a:buChar char="•"/>
            </a:pPr>
            <a:r>
              <a:rPr i="1" lang="en-US" u="sng">
                <a:solidFill>
                  <a:schemeClr val="hlink"/>
                </a:solidFill>
                <a:hlinkClick r:id="rId4"/>
              </a:rPr>
              <a:t>About Employment First Maine</a:t>
            </a:r>
            <a:r>
              <a:rPr lang="en-US" u="sng">
                <a:solidFill>
                  <a:schemeClr val="hlink"/>
                </a:solidFill>
                <a:hlinkClick r:id="rId5"/>
              </a:rPr>
              <a:t> - PowerPoint Presentation</a:t>
            </a:r>
            <a:endParaRPr/>
          </a:p>
          <a:p>
            <a:pPr indent="-285750" lvl="1" marL="742950" rtl="0" algn="l">
              <a:lnSpc>
                <a:spcPct val="100000"/>
              </a:lnSpc>
              <a:spcBef>
                <a:spcPts val="1760"/>
              </a:spcBef>
              <a:spcAft>
                <a:spcPts val="0"/>
              </a:spcAft>
              <a:buClr>
                <a:schemeClr val="dk1"/>
              </a:buClr>
              <a:buSzPts val="2800"/>
              <a:buChar char="–"/>
            </a:pPr>
            <a:r>
              <a:rPr lang="en-US" sz="2800"/>
              <a:t>https://employmentfirstmaine.org/assets/efm/MaineEFM.pdf</a:t>
            </a:r>
            <a:endParaRPr sz="2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6"/>
          <p:cNvSpPr txBox="1"/>
          <p:nvPr>
            <p:ph type="title"/>
          </p:nvPr>
        </p:nvSpPr>
        <p:spPr>
          <a:xfrm>
            <a:off x="736600" y="5115339"/>
            <a:ext cx="8243888" cy="1010824"/>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b="1" lang="en-US" sz="5400"/>
              <a:t>The ABLE Act</a:t>
            </a:r>
            <a:endParaRPr/>
          </a:p>
        </p:txBody>
      </p:sp>
      <p:pic>
        <p:nvPicPr>
          <p:cNvPr id="192" name="Google Shape;192;p16"/>
          <p:cNvPicPr preferRelativeResize="0"/>
          <p:nvPr>
            <p:ph idx="1" type="body"/>
          </p:nvPr>
        </p:nvPicPr>
        <p:blipFill rotWithShape="1">
          <a:blip r:embed="rId3">
            <a:alphaModFix/>
          </a:blip>
          <a:srcRect b="0" l="0" r="0" t="0"/>
          <a:stretch/>
        </p:blipFill>
        <p:spPr>
          <a:xfrm>
            <a:off x="3051342" y="1535447"/>
            <a:ext cx="3041316" cy="304131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7"/>
          <p:cNvSpPr txBox="1"/>
          <p:nvPr>
            <p:ph type="title"/>
          </p:nvPr>
        </p:nvSpPr>
        <p:spPr>
          <a:xfrm>
            <a:off x="722313" y="2362200"/>
            <a:ext cx="7772400" cy="34067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0" lang="en-US"/>
              <a:t>How much money can a person who collects Social Security benefits accumulate?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1400"/>
              <a:buNone/>
            </a:pPr>
            <a:r>
              <a:rPr lang="en-US" sz="4000"/>
              <a:t>ABLE Act</a:t>
            </a:r>
            <a:endParaRPr/>
          </a:p>
        </p:txBody>
      </p:sp>
      <p:grpSp>
        <p:nvGrpSpPr>
          <p:cNvPr id="205" name="Google Shape;205;p18"/>
          <p:cNvGrpSpPr/>
          <p:nvPr/>
        </p:nvGrpSpPr>
        <p:grpSpPr>
          <a:xfrm>
            <a:off x="597678" y="1809921"/>
            <a:ext cx="7948641" cy="4920587"/>
            <a:chOff x="718063" y="1759"/>
            <a:chExt cx="7948641" cy="4920587"/>
          </a:xfrm>
        </p:grpSpPr>
        <p:sp>
          <p:nvSpPr>
            <p:cNvPr id="206" name="Google Shape;206;p18"/>
            <p:cNvSpPr/>
            <p:nvPr/>
          </p:nvSpPr>
          <p:spPr>
            <a:xfrm>
              <a:off x="718063" y="1759"/>
              <a:ext cx="3785067" cy="227104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 name="Google Shape;207;p18"/>
            <p:cNvSpPr txBox="1"/>
            <p:nvPr/>
          </p:nvSpPr>
          <p:spPr>
            <a:xfrm>
              <a:off x="718063" y="1759"/>
              <a:ext cx="3785067" cy="2271040"/>
            </a:xfrm>
            <a:prstGeom prst="rect">
              <a:avLst/>
            </a:prstGeom>
            <a:noFill/>
            <a:ln>
              <a:noFill/>
            </a:ln>
          </p:spPr>
          <p:txBody>
            <a:bodyPr anchorCtr="0" anchor="ctr" bIns="68575" lIns="68575" spcFirstLastPara="1" rIns="68575" wrap="square" tIns="68575">
              <a:noAutofit/>
            </a:bodyPr>
            <a:lstStyle/>
            <a:p>
              <a:pPr indent="0" lvl="0" marL="0" marR="0" rtl="0" algn="ctr">
                <a:lnSpc>
                  <a:spcPct val="90000"/>
                </a:lnSpc>
                <a:spcBef>
                  <a:spcPts val="0"/>
                </a:spcBef>
                <a:spcAft>
                  <a:spcPts val="0"/>
                </a:spcAft>
                <a:buClr>
                  <a:schemeClr val="lt1"/>
                </a:buClr>
                <a:buSzPts val="1800"/>
                <a:buFont typeface="Calibri"/>
                <a:buNone/>
              </a:pPr>
              <a:r>
                <a:rPr b="0" i="0" lang="en-US" sz="1800" u="none" cap="none" strike="noStrike">
                  <a:solidFill>
                    <a:schemeClr val="lt1"/>
                  </a:solidFill>
                  <a:latin typeface="Calibri"/>
                  <a:ea typeface="Calibri"/>
                  <a:cs typeface="Calibri"/>
                  <a:sym typeface="Calibri"/>
                </a:rPr>
                <a:t>ABLE accounts give people with disabilities the opportunity to manage a modest bank account without penalty against their eligibility for SSI, Medicaid, or other government benefits.  ABLE Accounts were made possible by the federal ABLE ACT (Achieving a Better Life Experience Act) passed in 2014.</a:t>
              </a:r>
              <a:endParaRPr b="0" i="0" sz="1400" u="none" cap="none" strike="noStrike">
                <a:solidFill>
                  <a:srgbClr val="000000"/>
                </a:solidFill>
                <a:latin typeface="Arial"/>
                <a:ea typeface="Arial"/>
                <a:cs typeface="Arial"/>
                <a:sym typeface="Arial"/>
              </a:endParaRPr>
            </a:p>
          </p:txBody>
        </p:sp>
        <p:sp>
          <p:nvSpPr>
            <p:cNvPr id="208" name="Google Shape;208;p18"/>
            <p:cNvSpPr/>
            <p:nvPr/>
          </p:nvSpPr>
          <p:spPr>
            <a:xfrm>
              <a:off x="4881637" y="1759"/>
              <a:ext cx="3785067" cy="227104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18"/>
            <p:cNvSpPr txBox="1"/>
            <p:nvPr/>
          </p:nvSpPr>
          <p:spPr>
            <a:xfrm>
              <a:off x="4881637" y="1759"/>
              <a:ext cx="3785067" cy="2271040"/>
            </a:xfrm>
            <a:prstGeom prst="rect">
              <a:avLst/>
            </a:prstGeom>
            <a:noFill/>
            <a:ln>
              <a:noFill/>
            </a:ln>
          </p:spPr>
          <p:txBody>
            <a:bodyPr anchorCtr="0" anchor="ctr" bIns="110475" lIns="110475" spcFirstLastPara="1" rIns="110475" wrap="square" tIns="110475">
              <a:noAutofit/>
            </a:bodyPr>
            <a:lstStyle/>
            <a:p>
              <a:pPr indent="0" lvl="0" marL="0" marR="0" rtl="0" algn="ctr">
                <a:lnSpc>
                  <a:spcPct val="90000"/>
                </a:lnSpc>
                <a:spcBef>
                  <a:spcPts val="0"/>
                </a:spcBef>
                <a:spcAft>
                  <a:spcPts val="0"/>
                </a:spcAft>
                <a:buClr>
                  <a:schemeClr val="lt1"/>
                </a:buClr>
                <a:buSzPts val="2900"/>
                <a:buFont typeface="Calibri"/>
                <a:buNone/>
              </a:pPr>
              <a:r>
                <a:rPr b="0" i="0" lang="en-US" sz="2900" u="none" cap="none" strike="noStrike">
                  <a:solidFill>
                    <a:schemeClr val="lt1"/>
                  </a:solidFill>
                  <a:latin typeface="Calibri"/>
                  <a:ea typeface="Calibri"/>
                  <a:cs typeface="Calibri"/>
                  <a:sym typeface="Calibri"/>
                </a:rPr>
                <a:t>States are responsible for establishing rules for ABLE Accounts.</a:t>
              </a:r>
              <a:endParaRPr b="0" i="0" sz="1400" u="none" cap="none" strike="noStrike">
                <a:solidFill>
                  <a:srgbClr val="000000"/>
                </a:solidFill>
                <a:latin typeface="Arial"/>
                <a:ea typeface="Arial"/>
                <a:cs typeface="Arial"/>
                <a:sym typeface="Arial"/>
              </a:endParaRPr>
            </a:p>
          </p:txBody>
        </p:sp>
        <p:sp>
          <p:nvSpPr>
            <p:cNvPr id="210" name="Google Shape;210;p18"/>
            <p:cNvSpPr/>
            <p:nvPr/>
          </p:nvSpPr>
          <p:spPr>
            <a:xfrm>
              <a:off x="718063" y="2651306"/>
              <a:ext cx="3785067" cy="227104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18"/>
            <p:cNvSpPr txBox="1"/>
            <p:nvPr/>
          </p:nvSpPr>
          <p:spPr>
            <a:xfrm>
              <a:off x="718063" y="2651306"/>
              <a:ext cx="3785067" cy="2271040"/>
            </a:xfrm>
            <a:prstGeom prst="rect">
              <a:avLst/>
            </a:prstGeom>
            <a:noFill/>
            <a:ln>
              <a:noFill/>
            </a:ln>
          </p:spPr>
          <p:txBody>
            <a:bodyPr anchorCtr="0" anchor="ctr" bIns="110475" lIns="110475" spcFirstLastPara="1" rIns="110475" wrap="square" tIns="110475">
              <a:noAutofit/>
            </a:bodyPr>
            <a:lstStyle/>
            <a:p>
              <a:pPr indent="0" lvl="0" marL="0" marR="0" rtl="0" algn="ctr">
                <a:lnSpc>
                  <a:spcPct val="90000"/>
                </a:lnSpc>
                <a:spcBef>
                  <a:spcPts val="0"/>
                </a:spcBef>
                <a:spcAft>
                  <a:spcPts val="0"/>
                </a:spcAft>
                <a:buClr>
                  <a:schemeClr val="lt1"/>
                </a:buClr>
                <a:buSzPts val="2900"/>
                <a:buFont typeface="Calibri"/>
                <a:buNone/>
              </a:pPr>
              <a:r>
                <a:rPr b="0" i="0" lang="en-US" sz="2900" u="none" cap="none" strike="noStrike">
                  <a:solidFill>
                    <a:schemeClr val="lt1"/>
                  </a:solidFill>
                  <a:latin typeface="Calibri"/>
                  <a:ea typeface="Calibri"/>
                  <a:cs typeface="Calibri"/>
                  <a:sym typeface="Calibri"/>
                </a:rPr>
                <a:t>ABLE Accounts are available in over 40 states, </a:t>
              </a:r>
              <a:r>
                <a:rPr lang="en-US" sz="2900">
                  <a:solidFill>
                    <a:schemeClr val="lt1"/>
                  </a:solidFill>
                  <a:latin typeface="Calibri"/>
                  <a:ea typeface="Calibri"/>
                  <a:cs typeface="Calibri"/>
                  <a:sym typeface="Calibri"/>
                </a:rPr>
                <a:t>including ME now</a:t>
              </a:r>
              <a:r>
                <a:rPr b="0" i="0" lang="en-US" sz="2900" u="none" cap="none" strike="noStrike">
                  <a:solidFill>
                    <a:schemeClr val="lt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p:txBody>
        </p:sp>
        <p:sp>
          <p:nvSpPr>
            <p:cNvPr id="212" name="Google Shape;212;p18"/>
            <p:cNvSpPr/>
            <p:nvPr/>
          </p:nvSpPr>
          <p:spPr>
            <a:xfrm>
              <a:off x="4881637" y="2651306"/>
              <a:ext cx="3785067" cy="227104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p18"/>
            <p:cNvSpPr txBox="1"/>
            <p:nvPr/>
          </p:nvSpPr>
          <p:spPr>
            <a:xfrm>
              <a:off x="4881637" y="2651306"/>
              <a:ext cx="3785067" cy="2271040"/>
            </a:xfrm>
            <a:prstGeom prst="rect">
              <a:avLst/>
            </a:prstGeom>
            <a:noFill/>
            <a:ln>
              <a:noFill/>
            </a:ln>
          </p:spPr>
          <p:txBody>
            <a:bodyPr anchorCtr="0" anchor="ctr" bIns="110475" lIns="110475" spcFirstLastPara="1" rIns="110475" wrap="square" tIns="110475">
              <a:noAutofit/>
            </a:bodyPr>
            <a:lstStyle/>
            <a:p>
              <a:pPr indent="0" lvl="0" marL="0" marR="0" rtl="0" algn="ctr">
                <a:lnSpc>
                  <a:spcPct val="90000"/>
                </a:lnSpc>
                <a:spcBef>
                  <a:spcPts val="0"/>
                </a:spcBef>
                <a:spcAft>
                  <a:spcPts val="0"/>
                </a:spcAft>
                <a:buClr>
                  <a:schemeClr val="lt1"/>
                </a:buClr>
                <a:buSzPts val="2900"/>
                <a:buFont typeface="Calibri"/>
                <a:buNone/>
              </a:pPr>
              <a:r>
                <a:rPr b="0" i="0" lang="en-US" sz="2900" u="none" cap="none" strike="noStrike">
                  <a:solidFill>
                    <a:schemeClr val="lt1"/>
                  </a:solidFill>
                  <a:latin typeface="Calibri"/>
                  <a:ea typeface="Calibri"/>
                  <a:cs typeface="Calibri"/>
                  <a:sym typeface="Calibri"/>
                </a:rPr>
                <a:t>People in states without ABLE plans can access ABLE plans in other states.</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How an ABLE Account Can be Used</a:t>
            </a:r>
            <a:endParaRPr/>
          </a:p>
        </p:txBody>
      </p:sp>
      <p:sp>
        <p:nvSpPr>
          <p:cNvPr id="220" name="Google Shape;220;p19"/>
          <p:cNvSpPr txBox="1"/>
          <p:nvPr>
            <p:ph idx="1" type="body"/>
          </p:nvPr>
        </p:nvSpPr>
        <p:spPr>
          <a:xfrm>
            <a:off x="457200" y="1808163"/>
            <a:ext cx="844677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A "qualified disability expense" means any expense related to the designated beneficiary as a result of living a life with disabilities. These may include </a:t>
            </a:r>
            <a:r>
              <a:rPr b="1" lang="en-US"/>
              <a:t>education,</a:t>
            </a:r>
            <a:r>
              <a:rPr lang="en-US"/>
              <a:t> </a:t>
            </a:r>
            <a:r>
              <a:rPr b="1" lang="en-US"/>
              <a:t>housing, transportation, employment training and support, assistive technology, personal support services, health care expenses, financial management and administrative services and other expenses which help improve health, independence, and/or quality of life.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lang="en-US" sz="2800"/>
              <a:t>Historical Trends</a:t>
            </a:r>
            <a:endParaRPr/>
          </a:p>
        </p:txBody>
      </p:sp>
      <p:grpSp>
        <p:nvGrpSpPr>
          <p:cNvPr id="75" name="Google Shape;75;p2"/>
          <p:cNvGrpSpPr/>
          <p:nvPr/>
        </p:nvGrpSpPr>
        <p:grpSpPr>
          <a:xfrm>
            <a:off x="457200" y="2295525"/>
            <a:ext cx="8229598" cy="3343275"/>
            <a:chOff x="0" y="487362"/>
            <a:chExt cx="8229598" cy="3343275"/>
          </a:xfrm>
        </p:grpSpPr>
        <p:sp>
          <p:nvSpPr>
            <p:cNvPr id="76" name="Google Shape;76;p2"/>
            <p:cNvSpPr/>
            <p:nvPr/>
          </p:nvSpPr>
          <p:spPr>
            <a:xfrm>
              <a:off x="0" y="487362"/>
              <a:ext cx="2571749" cy="154305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2"/>
            <p:cNvSpPr txBox="1"/>
            <p:nvPr/>
          </p:nvSpPr>
          <p:spPr>
            <a:xfrm>
              <a:off x="0" y="487362"/>
              <a:ext cx="2571749" cy="1543050"/>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Clr>
                  <a:schemeClr val="lt1"/>
                </a:buClr>
                <a:buSzPts val="2100"/>
                <a:buFont typeface="Calibri"/>
                <a:buNone/>
              </a:pPr>
              <a:r>
                <a:rPr b="0" i="0" lang="en-US" sz="2100" u="none" cap="none" strike="noStrike">
                  <a:solidFill>
                    <a:schemeClr val="lt1"/>
                  </a:solidFill>
                  <a:latin typeface="Calibri"/>
                  <a:ea typeface="Calibri"/>
                  <a:cs typeface="Calibri"/>
                  <a:sym typeface="Calibri"/>
                </a:rPr>
                <a:t>From institutions to community living.</a:t>
              </a:r>
              <a:endParaRPr b="0" i="0" sz="1400" u="none" cap="none" strike="noStrike">
                <a:solidFill>
                  <a:srgbClr val="000000"/>
                </a:solidFill>
                <a:latin typeface="Arial"/>
                <a:ea typeface="Arial"/>
                <a:cs typeface="Arial"/>
                <a:sym typeface="Arial"/>
              </a:endParaRPr>
            </a:p>
          </p:txBody>
        </p:sp>
        <p:sp>
          <p:nvSpPr>
            <p:cNvPr id="78" name="Google Shape;78;p2"/>
            <p:cNvSpPr/>
            <p:nvPr/>
          </p:nvSpPr>
          <p:spPr>
            <a:xfrm>
              <a:off x="2828925" y="487362"/>
              <a:ext cx="2571749" cy="154305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2"/>
            <p:cNvSpPr txBox="1"/>
            <p:nvPr/>
          </p:nvSpPr>
          <p:spPr>
            <a:xfrm>
              <a:off x="2828925" y="487362"/>
              <a:ext cx="2571749" cy="1543050"/>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Clr>
                  <a:schemeClr val="lt1"/>
                </a:buClr>
                <a:buSzPts val="2100"/>
                <a:buFont typeface="Calibri"/>
                <a:buNone/>
              </a:pPr>
              <a:r>
                <a:rPr b="0" i="0" lang="en-US" sz="2100" u="none" cap="none" strike="noStrike">
                  <a:solidFill>
                    <a:schemeClr val="lt1"/>
                  </a:solidFill>
                  <a:latin typeface="Calibri"/>
                  <a:ea typeface="Calibri"/>
                  <a:cs typeface="Calibri"/>
                  <a:sym typeface="Calibri"/>
                </a:rPr>
                <a:t>From community presence to community participation.</a:t>
              </a:r>
              <a:endParaRPr b="0" i="0" sz="1400" u="none" cap="none" strike="noStrike">
                <a:solidFill>
                  <a:srgbClr val="000000"/>
                </a:solidFill>
                <a:latin typeface="Arial"/>
                <a:ea typeface="Arial"/>
                <a:cs typeface="Arial"/>
                <a:sym typeface="Arial"/>
              </a:endParaRPr>
            </a:p>
          </p:txBody>
        </p:sp>
        <p:sp>
          <p:nvSpPr>
            <p:cNvPr id="80" name="Google Shape;80;p2"/>
            <p:cNvSpPr/>
            <p:nvPr/>
          </p:nvSpPr>
          <p:spPr>
            <a:xfrm>
              <a:off x="5657849" y="487362"/>
              <a:ext cx="2571749" cy="154305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2"/>
            <p:cNvSpPr txBox="1"/>
            <p:nvPr/>
          </p:nvSpPr>
          <p:spPr>
            <a:xfrm>
              <a:off x="5657849" y="487362"/>
              <a:ext cx="2571749" cy="1543050"/>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Clr>
                  <a:schemeClr val="lt1"/>
                </a:buClr>
                <a:buSzPts val="2100"/>
                <a:buFont typeface="Calibri"/>
                <a:buNone/>
              </a:pPr>
              <a:r>
                <a:rPr b="0" i="0" lang="en-US" sz="2100" u="none" cap="none" strike="noStrike">
                  <a:solidFill>
                    <a:schemeClr val="lt1"/>
                  </a:solidFill>
                  <a:latin typeface="Calibri"/>
                  <a:ea typeface="Calibri"/>
                  <a:cs typeface="Calibri"/>
                  <a:sym typeface="Calibri"/>
                </a:rPr>
                <a:t>From separate settings to inclusive opportunities.</a:t>
              </a:r>
              <a:endParaRPr b="0" i="0" sz="1400" u="none" cap="none" strike="noStrike">
                <a:solidFill>
                  <a:srgbClr val="000000"/>
                </a:solidFill>
                <a:latin typeface="Arial"/>
                <a:ea typeface="Arial"/>
                <a:cs typeface="Arial"/>
                <a:sym typeface="Arial"/>
              </a:endParaRPr>
            </a:p>
          </p:txBody>
        </p:sp>
        <p:sp>
          <p:nvSpPr>
            <p:cNvPr id="82" name="Google Shape;82;p2"/>
            <p:cNvSpPr/>
            <p:nvPr/>
          </p:nvSpPr>
          <p:spPr>
            <a:xfrm>
              <a:off x="1414462" y="2287587"/>
              <a:ext cx="2571749" cy="154305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2"/>
            <p:cNvSpPr txBox="1"/>
            <p:nvPr/>
          </p:nvSpPr>
          <p:spPr>
            <a:xfrm>
              <a:off x="1414462" y="2287587"/>
              <a:ext cx="2571749" cy="1543050"/>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Clr>
                  <a:schemeClr val="lt1"/>
                </a:buClr>
                <a:buSzPts val="2100"/>
                <a:buFont typeface="Calibri"/>
                <a:buNone/>
              </a:pPr>
              <a:r>
                <a:rPr b="0" i="0" lang="en-US" sz="2100" u="none" cap="none" strike="noStrike">
                  <a:solidFill>
                    <a:schemeClr val="lt1"/>
                  </a:solidFill>
                  <a:latin typeface="Calibri"/>
                  <a:ea typeface="Calibri"/>
                  <a:cs typeface="Calibri"/>
                  <a:sym typeface="Calibri"/>
                </a:rPr>
                <a:t>From fitting people into existing programs to customized supports.</a:t>
              </a:r>
              <a:endParaRPr b="0" i="0" sz="1400" u="none" cap="none" strike="noStrike">
                <a:solidFill>
                  <a:srgbClr val="000000"/>
                </a:solidFill>
                <a:latin typeface="Arial"/>
                <a:ea typeface="Arial"/>
                <a:cs typeface="Arial"/>
                <a:sym typeface="Arial"/>
              </a:endParaRPr>
            </a:p>
          </p:txBody>
        </p:sp>
        <p:sp>
          <p:nvSpPr>
            <p:cNvPr id="84" name="Google Shape;84;p2"/>
            <p:cNvSpPr/>
            <p:nvPr/>
          </p:nvSpPr>
          <p:spPr>
            <a:xfrm>
              <a:off x="4243387" y="2287587"/>
              <a:ext cx="2571749" cy="1543050"/>
            </a:xfrm>
            <a:prstGeom prst="rect">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2"/>
            <p:cNvSpPr txBox="1"/>
            <p:nvPr/>
          </p:nvSpPr>
          <p:spPr>
            <a:xfrm>
              <a:off x="4243387" y="2287587"/>
              <a:ext cx="2571749" cy="1543050"/>
            </a:xfrm>
            <a:prstGeom prst="rect">
              <a:avLst/>
            </a:prstGeom>
            <a:noFill/>
            <a:ln>
              <a:noFill/>
            </a:ln>
          </p:spPr>
          <p:txBody>
            <a:bodyPr anchorCtr="0" anchor="ctr" bIns="80000" lIns="80000" spcFirstLastPara="1" rIns="80000" wrap="square" tIns="80000">
              <a:noAutofit/>
            </a:bodyPr>
            <a:lstStyle/>
            <a:p>
              <a:pPr indent="0" lvl="0" marL="0" marR="0" rtl="0" algn="ctr">
                <a:lnSpc>
                  <a:spcPct val="90000"/>
                </a:lnSpc>
                <a:spcBef>
                  <a:spcPts val="0"/>
                </a:spcBef>
                <a:spcAft>
                  <a:spcPts val="0"/>
                </a:spcAft>
                <a:buClr>
                  <a:schemeClr val="lt1"/>
                </a:buClr>
                <a:buSzPts val="2100"/>
                <a:buFont typeface="Calibri"/>
                <a:buNone/>
              </a:pPr>
              <a:r>
                <a:rPr b="0" i="0" lang="en-US" sz="2100" u="none" cap="none" strike="noStrike">
                  <a:solidFill>
                    <a:schemeClr val="lt1"/>
                  </a:solidFill>
                  <a:latin typeface="Calibri"/>
                  <a:ea typeface="Calibri"/>
                  <a:cs typeface="Calibri"/>
                  <a:sym typeface="Calibri"/>
                </a:rPr>
                <a:t>From control by professionals to self-determination.</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How an ABLE Account can be Used (2)</a:t>
            </a:r>
            <a:endParaRPr/>
          </a:p>
        </p:txBody>
      </p:sp>
      <p:sp>
        <p:nvSpPr>
          <p:cNvPr id="227" name="Google Shape;227;p20"/>
          <p:cNvSpPr txBox="1"/>
          <p:nvPr>
            <p:ph idx="1" type="body"/>
          </p:nvPr>
        </p:nvSpPr>
        <p:spPr>
          <a:xfrm>
            <a:off x="431800" y="1919488"/>
            <a:ext cx="8446800" cy="43179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Limits:  </a:t>
            </a:r>
            <a:endParaRPr/>
          </a:p>
          <a:p>
            <a:pPr indent="-285750" lvl="1" marL="742950" rtl="0" algn="l">
              <a:lnSpc>
                <a:spcPct val="100000"/>
              </a:lnSpc>
              <a:spcBef>
                <a:spcPts val="1080"/>
              </a:spcBef>
              <a:spcAft>
                <a:spcPts val="0"/>
              </a:spcAft>
              <a:buClr>
                <a:schemeClr val="dk1"/>
              </a:buClr>
              <a:buSzPts val="2400"/>
              <a:buChar char="–"/>
            </a:pPr>
            <a:r>
              <a:rPr lang="en-US"/>
              <a:t>$14,000 contribution a year from individual, friends, and family. Maine’s yearly contribution is $17,000 for 2023.</a:t>
            </a:r>
            <a:endParaRPr/>
          </a:p>
          <a:p>
            <a:pPr indent="-285750" lvl="1" marL="742950" rtl="0" algn="l">
              <a:lnSpc>
                <a:spcPct val="100000"/>
              </a:lnSpc>
              <a:spcBef>
                <a:spcPts val="1080"/>
              </a:spcBef>
              <a:spcAft>
                <a:spcPts val="0"/>
              </a:spcAft>
              <a:buClr>
                <a:schemeClr val="dk1"/>
              </a:buClr>
              <a:buSzPts val="2400"/>
              <a:buChar char="–"/>
            </a:pPr>
            <a:r>
              <a:rPr lang="en-US"/>
              <a:t>Some states have set limit at $300,000. Maine’s limit is $500,000.</a:t>
            </a:r>
            <a:endParaRPr/>
          </a:p>
          <a:p>
            <a:pPr indent="-285750" lvl="1" marL="742950" rtl="0" algn="l">
              <a:lnSpc>
                <a:spcPct val="100000"/>
              </a:lnSpc>
              <a:spcBef>
                <a:spcPts val="1080"/>
              </a:spcBef>
              <a:spcAft>
                <a:spcPts val="0"/>
              </a:spcAft>
              <a:buClr>
                <a:schemeClr val="dk1"/>
              </a:buClr>
              <a:buSzPts val="2400"/>
              <a:buChar char="–"/>
            </a:pPr>
            <a:r>
              <a:rPr lang="en-US"/>
              <a:t>Account can reach $100,000 before SSI cash benefit is suspended. (Normally, there is a $2,000 limit on resources for SSI beneficiaries.)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Additional ABLE Resources</a:t>
            </a:r>
            <a:endParaRPr/>
          </a:p>
        </p:txBody>
      </p:sp>
      <p:sp>
        <p:nvSpPr>
          <p:cNvPr id="234" name="Google Shape;234;p2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u="sng">
                <a:solidFill>
                  <a:schemeClr val="hlink"/>
                </a:solidFill>
                <a:hlinkClick r:id="rId3"/>
              </a:rPr>
              <a:t>A Primer on ABLE Accounts</a:t>
            </a:r>
            <a:r>
              <a:rPr lang="en-US" sz="2400"/>
              <a:t>: https://vimeo.com/467901662</a:t>
            </a:r>
            <a:endParaRPr/>
          </a:p>
          <a:p>
            <a:pPr indent="-342900" lvl="0" marL="342900" rtl="0" algn="l">
              <a:lnSpc>
                <a:spcPct val="100000"/>
              </a:lnSpc>
              <a:spcBef>
                <a:spcPts val="1200"/>
              </a:spcBef>
              <a:spcAft>
                <a:spcPts val="0"/>
              </a:spcAft>
              <a:buClr>
                <a:schemeClr val="dk1"/>
              </a:buClr>
              <a:buSzPts val="2400"/>
              <a:buChar char="•"/>
            </a:pPr>
            <a:r>
              <a:rPr lang="en-US" sz="2400" u="sng">
                <a:solidFill>
                  <a:schemeClr val="hlink"/>
                </a:solidFill>
                <a:hlinkClick r:id="rId4"/>
              </a:rPr>
              <a:t>ABLE Act – How to Understand the 2015 Able Act</a:t>
            </a:r>
            <a:r>
              <a:rPr lang="en-US" sz="2400"/>
              <a:t>: https://www.youtube.com/watch?v=itcH6EamqCw</a:t>
            </a:r>
            <a:endParaRPr/>
          </a:p>
          <a:p>
            <a:pPr indent="-342900" lvl="0" marL="342900" rtl="0" algn="l">
              <a:lnSpc>
                <a:spcPct val="100000"/>
              </a:lnSpc>
              <a:spcBef>
                <a:spcPts val="1200"/>
              </a:spcBef>
              <a:spcAft>
                <a:spcPts val="0"/>
              </a:spcAft>
              <a:buClr>
                <a:schemeClr val="dk1"/>
              </a:buClr>
              <a:buSzPts val="2400"/>
              <a:buChar char="•"/>
            </a:pPr>
            <a:r>
              <a:rPr lang="en-US" sz="2400" u="sng">
                <a:solidFill>
                  <a:schemeClr val="hlink"/>
                </a:solidFill>
                <a:hlinkClick r:id="rId5"/>
              </a:rPr>
              <a:t>Ten Things You Must Know about ABLE Accounts</a:t>
            </a:r>
            <a:r>
              <a:rPr lang="en-US" sz="2400"/>
              <a:t>: https://www.youtube.com/watch?v=Tv8kIdAovOQ</a:t>
            </a:r>
            <a:endParaRPr/>
          </a:p>
          <a:p>
            <a:pPr indent="-342900" lvl="0" marL="342900" rtl="0" algn="l">
              <a:lnSpc>
                <a:spcPct val="100000"/>
              </a:lnSpc>
              <a:spcBef>
                <a:spcPts val="1200"/>
              </a:spcBef>
              <a:spcAft>
                <a:spcPts val="0"/>
              </a:spcAft>
              <a:buClr>
                <a:schemeClr val="dk1"/>
              </a:buClr>
              <a:buSzPts val="2400"/>
              <a:buChar char="•"/>
            </a:pPr>
            <a:r>
              <a:rPr lang="en-US" sz="2400" u="sng">
                <a:solidFill>
                  <a:schemeClr val="hlink"/>
                </a:solidFill>
                <a:hlinkClick r:id="rId6"/>
              </a:rPr>
              <a:t>ABLE National Resource Center</a:t>
            </a:r>
            <a:r>
              <a:rPr lang="en-US" sz="2400"/>
              <a:t>: https://www.ablenrc.org/get-started/what-is-able/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Self-Directed Services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Medicaid Definition of </a:t>
            </a:r>
            <a:br>
              <a:rPr lang="en-US"/>
            </a:br>
            <a:r>
              <a:rPr lang="en-US"/>
              <a:t>Self-Directed Services</a:t>
            </a:r>
            <a:endParaRPr/>
          </a:p>
        </p:txBody>
      </p:sp>
      <p:sp>
        <p:nvSpPr>
          <p:cNvPr id="247" name="Google Shape;247;p23"/>
          <p:cNvSpPr txBox="1"/>
          <p:nvPr>
            <p:ph idx="1" type="body"/>
          </p:nvPr>
        </p:nvSpPr>
        <p:spPr>
          <a:xfrm>
            <a:off x="431800" y="2209799"/>
            <a:ext cx="8255000" cy="391636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400"/>
              <a:buNone/>
            </a:pPr>
            <a:r>
              <a:rPr lang="en-US" sz="2400"/>
              <a:t>Self-directed Medicaid services means that participants, or their representatives if applicable, have decision-making authority over certain services and take direct responsibility to manage their services with the assistance of a system of available supports. The self-directed service delivery model is an alternative to traditionally delivered and managed services, such as an agency delivery model. Self-direction of services allows participants to have the responsibility for managing all aspects of service delivery in a person-centered planning process</a:t>
            </a:r>
            <a:r>
              <a:rPr lang="en-US"/>
              <a: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2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Self-Directed Services (2)</a:t>
            </a:r>
            <a:endParaRPr/>
          </a:p>
        </p:txBody>
      </p:sp>
      <p:sp>
        <p:nvSpPr>
          <p:cNvPr id="254" name="Google Shape;254;p24"/>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2400"/>
              <a:buChar char="•"/>
            </a:pPr>
            <a:r>
              <a:rPr lang="en-US" sz="2400"/>
              <a:t>“Self-direction has emerged as a game-changing strategy in organizing and delivering Medicaid-funded services, a means of affording people with disabilities enhanced opportunities to live fulfilling lives of their own choice in local communities.” (National Association of State Directors of Developmental Disability Services)</a:t>
            </a:r>
            <a:endParaRPr/>
          </a:p>
          <a:p>
            <a:pPr indent="-342900" lvl="0" marL="342900" rtl="0" algn="l">
              <a:lnSpc>
                <a:spcPct val="100000"/>
              </a:lnSpc>
              <a:spcBef>
                <a:spcPts val="600"/>
              </a:spcBef>
              <a:spcAft>
                <a:spcPts val="0"/>
              </a:spcAft>
              <a:buClr>
                <a:schemeClr val="dk1"/>
              </a:buClr>
              <a:buSzPts val="2400"/>
              <a:buChar char="•"/>
            </a:pPr>
            <a:r>
              <a:rPr lang="en-US" sz="2400"/>
              <a:t>Individual budget under the control of the participant and their allies.</a:t>
            </a:r>
            <a:endParaRPr/>
          </a:p>
          <a:p>
            <a:pPr indent="-342900" lvl="0" marL="342900" rtl="0" algn="l">
              <a:lnSpc>
                <a:spcPct val="100000"/>
              </a:lnSpc>
              <a:spcBef>
                <a:spcPts val="600"/>
              </a:spcBef>
              <a:spcAft>
                <a:spcPts val="0"/>
              </a:spcAft>
              <a:buClr>
                <a:schemeClr val="dk1"/>
              </a:buClr>
              <a:buSzPts val="2400"/>
              <a:buChar char="•"/>
            </a:pPr>
            <a:r>
              <a:rPr lang="en-US" sz="2400"/>
              <a:t>Supports are identified with a person-centered planning process that must be directed by the person receiving assistance, with or without the assistance of a representative(s) selected by the individual.</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5"/>
          <p:cNvSpPr txBox="1"/>
          <p:nvPr>
            <p:ph type="title"/>
          </p:nvPr>
        </p:nvSpPr>
        <p:spPr>
          <a:xfrm>
            <a:off x="431800" y="1233487"/>
            <a:ext cx="8243888" cy="118698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 Maine Parent’s Perspective on </a:t>
            </a:r>
            <a:br>
              <a:rPr lang="en-US"/>
            </a:br>
            <a:r>
              <a:rPr lang="en-US"/>
              <a:t>Self-Directed Services</a:t>
            </a:r>
            <a:endParaRPr/>
          </a:p>
        </p:txBody>
      </p:sp>
      <p:sp>
        <p:nvSpPr>
          <p:cNvPr id="261" name="Google Shape;261;p25"/>
          <p:cNvSpPr txBox="1"/>
          <p:nvPr>
            <p:ph idx="1" type="body"/>
          </p:nvPr>
        </p:nvSpPr>
        <p:spPr>
          <a:xfrm>
            <a:off x="457200" y="2671483"/>
            <a:ext cx="8229600" cy="345468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rPr lang="en-US"/>
              <a:t>A 4-minute video featuring parent, Maggie Hoffman and her son, Jake: </a:t>
            </a:r>
            <a:r>
              <a:rPr lang="en-US" u="sng">
                <a:solidFill>
                  <a:schemeClr val="hlink"/>
                </a:solidFill>
                <a:hlinkClick r:id="rId3"/>
              </a:rPr>
              <a:t>Rock Life: A Better Life Using HCBS Self-Directed Services and Self-Determination (YouTube)</a:t>
            </a:r>
            <a:r>
              <a:rPr lang="en-US"/>
              <a:t>: https://youtu.be/fKe444xYO50</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6"/>
          <p:cNvSpPr txBox="1"/>
          <p:nvPr>
            <p:ph type="title"/>
          </p:nvPr>
        </p:nvSpPr>
        <p:spPr>
          <a:xfrm>
            <a:off x="431800" y="1371600"/>
            <a:ext cx="8243888" cy="350838"/>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For more information on </a:t>
            </a:r>
            <a:br>
              <a:rPr lang="en-US"/>
            </a:br>
            <a:r>
              <a:rPr lang="en-US"/>
              <a:t>self-directed services:</a:t>
            </a:r>
            <a:endParaRPr/>
          </a:p>
        </p:txBody>
      </p:sp>
      <p:sp>
        <p:nvSpPr>
          <p:cNvPr id="268" name="Google Shape;268;p26"/>
          <p:cNvSpPr txBox="1"/>
          <p:nvPr>
            <p:ph idx="1" type="body"/>
          </p:nvPr>
        </p:nvSpPr>
        <p:spPr>
          <a:xfrm>
            <a:off x="431800" y="2362200"/>
            <a:ext cx="8255000" cy="37639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u="sng">
                <a:solidFill>
                  <a:schemeClr val="hlink"/>
                </a:solidFill>
                <a:hlinkClick r:id="rId3"/>
              </a:rPr>
              <a:t>Maine Developmental Disabilities Self-Directed Services for Maine Project </a:t>
            </a:r>
            <a:r>
              <a:rPr lang="en-US"/>
              <a:t>- https://www.maineddc.org/index.php/2-uncategorised/106-projects-self-directed-option</a:t>
            </a:r>
            <a:endParaRPr/>
          </a:p>
          <a:p>
            <a:pPr indent="-342900" lvl="0" marL="342900" rtl="0" algn="l">
              <a:lnSpc>
                <a:spcPct val="100000"/>
              </a:lnSpc>
              <a:spcBef>
                <a:spcPts val="1200"/>
              </a:spcBef>
              <a:spcAft>
                <a:spcPts val="0"/>
              </a:spcAft>
              <a:buClr>
                <a:schemeClr val="dk1"/>
              </a:buClr>
              <a:buSzPts val="2800"/>
              <a:buChar char="•"/>
            </a:pPr>
            <a:r>
              <a:rPr lang="en-US" u="sng">
                <a:solidFill>
                  <a:schemeClr val="hlink"/>
                </a:solidFill>
                <a:hlinkClick r:id="rId4"/>
              </a:rPr>
              <a:t>Medicaid.gov: Self-Directed Services </a:t>
            </a:r>
            <a:r>
              <a:rPr lang="en-US"/>
              <a:t>- https://www.medicaid.gov/medicaid/long-term-services-supports/self-directed-services/index.html</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7"/>
          <p:cNvSpPr txBox="1"/>
          <p:nvPr>
            <p:ph type="title"/>
          </p:nvPr>
        </p:nvSpPr>
        <p:spPr>
          <a:xfrm>
            <a:off x="694973" y="1266478"/>
            <a:ext cx="7754053" cy="490066"/>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Book on </a:t>
            </a:r>
            <a:r>
              <a:rPr lang="en-US" u="sng">
                <a:solidFill>
                  <a:schemeClr val="hlink"/>
                </a:solidFill>
                <a:hlinkClick r:id="rId3"/>
              </a:rPr>
              <a:t>Self-Direction</a:t>
            </a:r>
            <a:r>
              <a:rPr lang="en-US"/>
              <a:t> by Valerie Bradley and Marc Fenton</a:t>
            </a:r>
            <a:endParaRPr/>
          </a:p>
        </p:txBody>
      </p:sp>
      <p:sp>
        <p:nvSpPr>
          <p:cNvPr id="275" name="Google Shape;275;p27"/>
          <p:cNvSpPr txBox="1"/>
          <p:nvPr>
            <p:ph idx="1" type="body"/>
          </p:nvPr>
        </p:nvSpPr>
        <p:spPr>
          <a:xfrm>
            <a:off x="445770" y="2948941"/>
            <a:ext cx="4038600" cy="322326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00000"/>
              </a:lnSpc>
              <a:spcBef>
                <a:spcPts val="0"/>
              </a:spcBef>
              <a:spcAft>
                <a:spcPts val="0"/>
              </a:spcAft>
              <a:buClr>
                <a:schemeClr val="dk1"/>
              </a:buClr>
              <a:buSzPts val="2400"/>
              <a:buNone/>
            </a:pPr>
            <a:r>
              <a:rPr lang="en-US" sz="2400"/>
              <a:t>Available online at: https://www.amazon.com/Self-Direction-Revolution-Services-Valerie-Bradley/dp/1438483430/?_d&amp;fbclid=IwAR2h7x9IxixHKWkCnxu0uMc3vSeeG-tstGjPV945CCNPQh_TxDBAONlmuhs</a:t>
            </a:r>
            <a:endParaRPr/>
          </a:p>
        </p:txBody>
      </p:sp>
      <p:pic>
        <p:nvPicPr>
          <p:cNvPr descr="Self-Direction: A Revolution in Human Services book coer." id="276" name="Google Shape;276;p27"/>
          <p:cNvPicPr preferRelativeResize="0"/>
          <p:nvPr>
            <p:ph idx="2" type="body"/>
          </p:nvPr>
        </p:nvPicPr>
        <p:blipFill rotWithShape="1">
          <a:blip r:embed="rId4">
            <a:alphaModFix/>
          </a:blip>
          <a:srcRect b="0" l="0" r="0" t="0"/>
          <a:stretch/>
        </p:blipFill>
        <p:spPr>
          <a:xfrm>
            <a:off x="5156773" y="2248650"/>
            <a:ext cx="2878517" cy="4311853"/>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Supported Decision-Making (SDM)…</a:t>
            </a:r>
            <a:endParaRPr/>
          </a:p>
        </p:txBody>
      </p:sp>
      <p:sp>
        <p:nvSpPr>
          <p:cNvPr id="283" name="Google Shape;283;p28"/>
          <p:cNvSpPr txBox="1"/>
          <p:nvPr>
            <p:ph idx="1" type="body"/>
          </p:nvPr>
        </p:nvSpPr>
        <p:spPr>
          <a:xfrm>
            <a:off x="762000" y="1905000"/>
            <a:ext cx="8001000" cy="4495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200"/>
              <a:buNone/>
            </a:pPr>
            <a:r>
              <a:rPr lang="en-US" sz="2200"/>
              <a:t>“generally occurs when people use one or more trusted friends, family members, professionals, or advocates to help them understand the situations and choices they face so they may make their own informed decisions (Dinerstein, 2012; Quality Trust for Individuals with Disabilities, 2013). As such, supported decision-making mirrors how most adults make daily decisions—whether to get car repairs, sign legal documents, consent to medical procedures, review financial documents, and the like. In each instance, individuals seek advice, input, and information from knowledgeable friends, family, and professionals so they may make their own informed choices (Quality Trust for Individuals with Disabilities, 2013). (Blanck &amp; Martinis, 2015)</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lang="en-US" sz="2800"/>
              <a:t>SDM in Maine</a:t>
            </a:r>
            <a:endParaRPr/>
          </a:p>
        </p:txBody>
      </p:sp>
      <p:sp>
        <p:nvSpPr>
          <p:cNvPr id="290" name="Google Shape;290;p29"/>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chemeClr val="dk1"/>
              </a:buClr>
              <a:buSzPts val="2600"/>
              <a:buChar char="•"/>
            </a:pPr>
            <a:r>
              <a:rPr lang="en-US" sz="2600"/>
              <a:t>H.R. 91, 128th Leg., 1st Reg. Sess. (Me. 2017)  completely repealed and replaced Maine’s Probate Code and recognized and required consideration of less restrictive alternatives to guardianship, including SDM.  As of July, 2019, individuals seeking guardianship need to demonstrate why less restrictive alternatives such as SDM will not work.</a:t>
            </a:r>
            <a:endParaRPr/>
          </a:p>
          <a:p>
            <a:pPr indent="-342900" lvl="0" marL="342900" rtl="0" algn="l">
              <a:lnSpc>
                <a:spcPct val="90000"/>
              </a:lnSpc>
              <a:spcBef>
                <a:spcPts val="1200"/>
              </a:spcBef>
              <a:spcAft>
                <a:spcPts val="0"/>
              </a:spcAft>
              <a:buClr>
                <a:schemeClr val="dk1"/>
              </a:buClr>
              <a:buSzPts val="2600"/>
              <a:buChar char="•"/>
            </a:pPr>
            <a:r>
              <a:rPr lang="en-US" sz="2600"/>
              <a:t>For more information on SDM as a less restrictive alternative to guardianship in Maine go to Disability Rights Maine Website: </a:t>
            </a:r>
            <a:r>
              <a:rPr lang="en-US" sz="2600" u="sng">
                <a:solidFill>
                  <a:schemeClr val="hlink"/>
                </a:solidFill>
                <a:hlinkClick r:id="rId3"/>
              </a:rPr>
              <a:t>Support My Decision </a:t>
            </a:r>
            <a:r>
              <a:rPr lang="en-US" sz="2600"/>
              <a:t>at http://www.supportmydecision.org/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Maine Coalition for Housing and Quality Services – MCHQS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0"/>
          <p:cNvSpPr txBox="1"/>
          <p:nvPr>
            <p:ph type="title"/>
          </p:nvPr>
        </p:nvSpPr>
        <p:spPr>
          <a:xfrm>
            <a:off x="431800" y="1233488"/>
            <a:ext cx="8243888" cy="2961994"/>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Discussion of New Visions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a:t>
            </a:r>
            <a:endParaRPr/>
          </a:p>
        </p:txBody>
      </p:sp>
      <p:sp>
        <p:nvSpPr>
          <p:cNvPr id="302" name="Google Shape;302;p3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ABLE National Resource Center (2021).  </a:t>
            </a:r>
            <a:r>
              <a:rPr i="1" lang="en-US"/>
              <a:t>Step 1: What is ABLE</a:t>
            </a:r>
            <a:r>
              <a:rPr lang="en-US"/>
              <a:t>?</a:t>
            </a:r>
            <a:r>
              <a:rPr i="1" lang="en-US"/>
              <a:t> </a:t>
            </a:r>
            <a:r>
              <a:rPr lang="en-US"/>
              <a:t>https://www.ablenrc.org/get-started/what-is-able/</a:t>
            </a:r>
            <a:endParaRPr/>
          </a:p>
          <a:p>
            <a:pPr indent="-342900" lvl="0" marL="342900" rtl="0" algn="l">
              <a:lnSpc>
                <a:spcPct val="100000"/>
              </a:lnSpc>
              <a:spcBef>
                <a:spcPts val="600"/>
              </a:spcBef>
              <a:spcAft>
                <a:spcPts val="0"/>
              </a:spcAft>
              <a:buClr>
                <a:schemeClr val="dk1"/>
              </a:buClr>
              <a:buSzPts val="2800"/>
              <a:buChar char="•"/>
            </a:pPr>
            <a:r>
              <a:rPr lang="en-US"/>
              <a:t>Association of Persons Supporting Employment (2010).  </a:t>
            </a:r>
            <a:r>
              <a:rPr i="1" lang="en-US"/>
              <a:t>APSE statement on employment first. </a:t>
            </a:r>
            <a:r>
              <a:rPr lang="en-US"/>
              <a:t>https://www.apse.org/wp-content/uploads/2014/04/APSE-Employment-First-Statement.pdf</a:t>
            </a:r>
            <a:endParaRPr b="1"/>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a:t>
            </a:r>
            <a:r>
              <a:rPr lang="en-US" sz="2800"/>
              <a:t>(b)</a:t>
            </a:r>
            <a:endParaRPr/>
          </a:p>
        </p:txBody>
      </p:sp>
      <p:sp>
        <p:nvSpPr>
          <p:cNvPr id="308" name="Google Shape;308;p32"/>
          <p:cNvSpPr txBox="1"/>
          <p:nvPr>
            <p:ph idx="1" type="body"/>
          </p:nvPr>
        </p:nvSpPr>
        <p:spPr>
          <a:xfrm>
            <a:off x="344906" y="1808163"/>
            <a:ext cx="8446168"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Bradley, V. J., Fenton, M. H., &amp; Mahoney, K. J. (2021). </a:t>
            </a:r>
            <a:r>
              <a:rPr i="1" lang="en-US"/>
              <a:t>Self-direction: A Revolution in Human Services</a:t>
            </a:r>
            <a:r>
              <a:rPr lang="en-US"/>
              <a:t>. SUNY Press. </a:t>
            </a:r>
            <a:endParaRPr/>
          </a:p>
          <a:p>
            <a:pPr indent="-342900" lvl="0" marL="342900" rtl="0" algn="l">
              <a:lnSpc>
                <a:spcPct val="100000"/>
              </a:lnSpc>
              <a:spcBef>
                <a:spcPts val="600"/>
              </a:spcBef>
              <a:spcAft>
                <a:spcPts val="0"/>
              </a:spcAft>
              <a:buClr>
                <a:schemeClr val="dk1"/>
              </a:buClr>
              <a:buSzPts val="2800"/>
              <a:buChar char="•"/>
            </a:pPr>
            <a:r>
              <a:rPr lang="en-US"/>
              <a:t>Blanck, P., &amp; Martinis, J. G. (2015). “The right to make choices”: The national resource center for supported decision‐making. </a:t>
            </a:r>
            <a:r>
              <a:rPr i="1" lang="en-US"/>
              <a:t>Inclusion</a:t>
            </a:r>
            <a:r>
              <a:rPr lang="en-US"/>
              <a:t>, </a:t>
            </a:r>
            <a:r>
              <a:rPr i="1" lang="en-US"/>
              <a:t>3</a:t>
            </a:r>
            <a:r>
              <a:rPr lang="en-US"/>
              <a:t>(1), 24-33.</a:t>
            </a:r>
            <a:endParaRPr b="1"/>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a:t>
            </a:r>
            <a:r>
              <a:rPr lang="en-US" sz="2400"/>
              <a:t>(c)</a:t>
            </a:r>
            <a:endParaRPr/>
          </a:p>
        </p:txBody>
      </p:sp>
      <p:sp>
        <p:nvSpPr>
          <p:cNvPr id="314" name="Google Shape;314;p33"/>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Centers for Medicare and Medicaid Services (2020).</a:t>
            </a:r>
            <a:r>
              <a:rPr b="1" lang="en-US"/>
              <a:t>  </a:t>
            </a:r>
            <a:r>
              <a:rPr i="1" lang="en-US"/>
              <a:t>Home and community based services final regulation</a:t>
            </a:r>
            <a:r>
              <a:rPr lang="en-US"/>
              <a:t>. https://www.medicaid.gov/medicaid/home-community-based-services/guidance/home-community-based-services-final-regulation/index.html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References </a:t>
            </a:r>
            <a:r>
              <a:rPr lang="en-US" sz="2800"/>
              <a:t>(d)</a:t>
            </a:r>
            <a:endParaRPr/>
          </a:p>
        </p:txBody>
      </p:sp>
      <p:sp>
        <p:nvSpPr>
          <p:cNvPr id="320" name="Google Shape;320;p34"/>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Coalition for Housing and Quality Services (2013) </a:t>
            </a:r>
            <a:r>
              <a:rPr i="1" lang="en-US"/>
              <a:t>Blueprint for effective transition. </a:t>
            </a:r>
            <a:r>
              <a:rPr lang="en-US"/>
              <a:t>https://www.maineparentcoalition.org/uploads/2/6/1/1/26115022/blueprint_for_effective_transition_complete_package_revised_1.13.20.pdf  </a:t>
            </a:r>
            <a:endParaRPr/>
          </a:p>
          <a:p>
            <a:pPr indent="-342900" lvl="0" marL="342900" rtl="0" algn="l">
              <a:lnSpc>
                <a:spcPct val="100000"/>
              </a:lnSpc>
              <a:spcBef>
                <a:spcPts val="600"/>
              </a:spcBef>
              <a:spcAft>
                <a:spcPts val="0"/>
              </a:spcAft>
              <a:buClr>
                <a:schemeClr val="dk1"/>
              </a:buClr>
              <a:buSzPts val="2800"/>
              <a:buChar char="•"/>
            </a:pPr>
            <a:r>
              <a:rPr lang="en-US"/>
              <a:t>Disability Rights Maine (2021).  </a:t>
            </a:r>
            <a:r>
              <a:rPr i="1" lang="en-US"/>
              <a:t>Support my decision: A project of Disability Rights Maine.  </a:t>
            </a:r>
            <a:r>
              <a:rPr lang="en-US"/>
              <a:t>http://www.supportmydecision.org/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Resources </a:t>
            </a:r>
            <a:r>
              <a:rPr lang="en-US" sz="2800"/>
              <a:t>(e)</a:t>
            </a:r>
            <a:endParaRPr/>
          </a:p>
        </p:txBody>
      </p:sp>
      <p:sp>
        <p:nvSpPr>
          <p:cNvPr id="326" name="Google Shape;326;p3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Dinnerstein, R. (2012).  Implementing legal capacity under article 12 of the UN Convention on the Rights of Persons with Disabilities:  The difficult road from guardianship to supported decision making.  </a:t>
            </a:r>
            <a:r>
              <a:rPr i="1" lang="en-US"/>
              <a:t>Human Rights Brief, 19</a:t>
            </a:r>
            <a:r>
              <a:rPr lang="en-US"/>
              <a:t>, 8-12. </a:t>
            </a:r>
            <a:endParaRPr/>
          </a:p>
          <a:p>
            <a:pPr indent="-342900" lvl="0" marL="342900" rtl="0" algn="l">
              <a:lnSpc>
                <a:spcPct val="100000"/>
              </a:lnSpc>
              <a:spcBef>
                <a:spcPts val="600"/>
              </a:spcBef>
              <a:spcAft>
                <a:spcPts val="0"/>
              </a:spcAft>
              <a:buClr>
                <a:schemeClr val="dk1"/>
              </a:buClr>
              <a:buSzPts val="2800"/>
              <a:buChar char="•"/>
            </a:pPr>
            <a:r>
              <a:rPr lang="en-US"/>
              <a:t>Employment First Maine (2021).  </a:t>
            </a:r>
            <a:r>
              <a:rPr i="1" lang="en-US"/>
              <a:t>EmploymentFirstMaine. </a:t>
            </a:r>
            <a:r>
              <a:rPr lang="en-US"/>
              <a:t>https://employmentfirstmaine.org/</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3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Resources </a:t>
            </a:r>
            <a:r>
              <a:rPr lang="en-US" sz="2800"/>
              <a:t>(f)</a:t>
            </a:r>
            <a:endParaRPr/>
          </a:p>
        </p:txBody>
      </p:sp>
      <p:sp>
        <p:nvSpPr>
          <p:cNvPr id="332" name="Google Shape;332;p36"/>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Employment First Maine Coalition (2021).  </a:t>
            </a:r>
            <a:r>
              <a:rPr i="1" lang="en-US"/>
              <a:t>EmploymentFirstMaine:  Every person. Every talent. Every opportunity</a:t>
            </a:r>
            <a:r>
              <a:rPr lang="en-US"/>
              <a:t>.  [Power Point Slides].  https://employmentfirstmaine.org/assets/efm/MaineEFM.pdf </a:t>
            </a:r>
            <a:endParaRPr/>
          </a:p>
          <a:p>
            <a:pPr indent="-342900" lvl="0" marL="342900" rtl="0" algn="l">
              <a:lnSpc>
                <a:spcPct val="100000"/>
              </a:lnSpc>
              <a:spcBef>
                <a:spcPts val="600"/>
              </a:spcBef>
              <a:spcAft>
                <a:spcPts val="0"/>
              </a:spcAft>
              <a:buClr>
                <a:schemeClr val="dk1"/>
              </a:buClr>
              <a:buSzPts val="2800"/>
              <a:buChar char="•"/>
            </a:pPr>
            <a:r>
              <a:rPr lang="en-US"/>
              <a:t>Kennedy, M. &amp; Ulisky, M. (2020, October 13).  </a:t>
            </a:r>
            <a:r>
              <a:rPr i="1" lang="en-US"/>
              <a:t>A primer on Able Accounts</a:t>
            </a:r>
            <a:r>
              <a:rPr lang="en-US"/>
              <a:t>.</a:t>
            </a:r>
            <a:r>
              <a:rPr i="1" lang="en-US"/>
              <a:t>  </a:t>
            </a:r>
            <a:r>
              <a:rPr lang="en-US"/>
              <a:t>Retrieved from https://vimeo.com/467901662</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3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Resources </a:t>
            </a:r>
            <a:r>
              <a:rPr lang="en-US" sz="2800"/>
              <a:t>(g)</a:t>
            </a:r>
            <a:endParaRPr/>
          </a:p>
        </p:txBody>
      </p:sp>
      <p:sp>
        <p:nvSpPr>
          <p:cNvPr id="338" name="Google Shape;338;p37"/>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Maine Department of Health and Human Services, Office of Aging and Disability Services (2017).  </a:t>
            </a:r>
            <a:r>
              <a:rPr i="1" lang="en-US"/>
              <a:t>Biennial plan for services to adults with disabilities or autism</a:t>
            </a:r>
            <a:r>
              <a:rPr lang="en-US"/>
              <a:t>. Augusta, ME. https://www.maine.gov/dhhs/sites/maine.gov.dhhs/files/documents/reports/2017/Adults_with_Intllectual_Disabilities_Biennial_Plan.pdf </a:t>
            </a:r>
            <a:endParaRPr/>
          </a:p>
          <a:p>
            <a:pPr indent="-342900" lvl="0" marL="342900" rtl="0" algn="l">
              <a:lnSpc>
                <a:spcPct val="100000"/>
              </a:lnSpc>
              <a:spcBef>
                <a:spcPts val="600"/>
              </a:spcBef>
              <a:spcAft>
                <a:spcPts val="0"/>
              </a:spcAft>
              <a:buClr>
                <a:schemeClr val="dk1"/>
              </a:buClr>
              <a:buSzPts val="2800"/>
              <a:buChar char="•"/>
            </a:pPr>
            <a:r>
              <a:rPr lang="en-US"/>
              <a:t>Maine Developmental Disabilities Council (2021).  </a:t>
            </a:r>
            <a:r>
              <a:rPr i="1" lang="en-US"/>
              <a:t>Self-directed services for Maine</a:t>
            </a:r>
            <a:r>
              <a:rPr lang="en-US"/>
              <a:t>.  https://www.maineddc.org/index.php/2-uncategorised/106-projects-self-directed-option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Resources </a:t>
            </a:r>
            <a:r>
              <a:rPr lang="en-US" sz="2800"/>
              <a:t>(h)</a:t>
            </a:r>
            <a:endParaRPr/>
          </a:p>
        </p:txBody>
      </p:sp>
      <p:sp>
        <p:nvSpPr>
          <p:cNvPr id="344" name="Google Shape;344;p38"/>
          <p:cNvSpPr txBox="1"/>
          <p:nvPr>
            <p:ph idx="1" type="body"/>
          </p:nvPr>
        </p:nvSpPr>
        <p:spPr>
          <a:xfrm>
            <a:off x="376990" y="1808163"/>
            <a:ext cx="8382000" cy="4318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Medicaid.gov (2021). </a:t>
            </a:r>
            <a:r>
              <a:rPr i="1" lang="en-US"/>
              <a:t>Self-directed services. </a:t>
            </a:r>
            <a:r>
              <a:rPr lang="en-US"/>
              <a:t>https://www.medicaid.gov/medicaid/long-term-services-supports/self-directed-services/index.html</a:t>
            </a:r>
            <a:r>
              <a:rPr i="1" lang="en-US"/>
              <a:t> </a:t>
            </a:r>
            <a:r>
              <a:rPr lang="en-US"/>
              <a:t> </a:t>
            </a:r>
            <a:endParaRPr/>
          </a:p>
          <a:p>
            <a:pPr indent="-342900" lvl="0" marL="342900" rtl="0" algn="l">
              <a:lnSpc>
                <a:spcPct val="100000"/>
              </a:lnSpc>
              <a:spcBef>
                <a:spcPts val="600"/>
              </a:spcBef>
              <a:spcAft>
                <a:spcPts val="0"/>
              </a:spcAft>
              <a:buClr>
                <a:schemeClr val="dk1"/>
              </a:buClr>
              <a:buSzPts val="2800"/>
              <a:buChar char="•"/>
            </a:pPr>
            <a:r>
              <a:rPr lang="en-US"/>
              <a:t>Morris, M. (2014, December 18). </a:t>
            </a:r>
            <a:r>
              <a:rPr i="1" lang="en-US"/>
              <a:t>Ten things you must know about ABLE accounts</a:t>
            </a:r>
            <a:r>
              <a:rPr lang="en-US"/>
              <a:t>.  Retrieved from https://www.youtube.com/watch?v=Tv8kIdAovOQ</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3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Resources </a:t>
            </a:r>
            <a:r>
              <a:rPr lang="en-US" sz="2800"/>
              <a:t>(i)</a:t>
            </a:r>
            <a:endParaRPr/>
          </a:p>
        </p:txBody>
      </p:sp>
      <p:sp>
        <p:nvSpPr>
          <p:cNvPr id="350" name="Google Shape;350;p39"/>
          <p:cNvSpPr txBox="1"/>
          <p:nvPr>
            <p:ph idx="1" type="body"/>
          </p:nvPr>
        </p:nvSpPr>
        <p:spPr>
          <a:xfrm>
            <a:off x="360948" y="1808163"/>
            <a:ext cx="8622631" cy="47691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800"/>
              <a:buChar char="•"/>
            </a:pPr>
            <a:r>
              <a:rPr lang="en-US"/>
              <a:t>National Council on Disability (2021). </a:t>
            </a:r>
            <a:r>
              <a:rPr i="1" lang="en-US"/>
              <a:t>The case for Medicaid self-direction: A white paper on research, practice and policy opportunities</a:t>
            </a:r>
            <a:r>
              <a:rPr lang="en-US"/>
              <a:t>. https://ncd.gov/publications/2013/05222013A </a:t>
            </a:r>
            <a:endParaRPr/>
          </a:p>
          <a:p>
            <a:pPr indent="-342900" lvl="0" marL="342900" rtl="0" algn="l">
              <a:lnSpc>
                <a:spcPct val="100000"/>
              </a:lnSpc>
              <a:spcBef>
                <a:spcPts val="600"/>
              </a:spcBef>
              <a:spcAft>
                <a:spcPts val="0"/>
              </a:spcAft>
              <a:buClr>
                <a:schemeClr val="dk1"/>
              </a:buClr>
              <a:buSzPts val="2800"/>
              <a:buChar char="•"/>
            </a:pPr>
            <a:r>
              <a:rPr lang="en-US"/>
              <a:t>Our Special Needs Children. (2015, January 21). How to understand the 2015 Able Act. https://www.youtube.com/watch?v=itcH6EamqCw</a:t>
            </a:r>
            <a:endParaRPr/>
          </a:p>
          <a:p>
            <a:pPr indent="-342900" lvl="0" marL="342900" rtl="0" algn="l">
              <a:lnSpc>
                <a:spcPct val="100000"/>
              </a:lnSpc>
              <a:spcBef>
                <a:spcPts val="600"/>
              </a:spcBef>
              <a:spcAft>
                <a:spcPts val="0"/>
              </a:spcAft>
              <a:buClr>
                <a:schemeClr val="dk1"/>
              </a:buClr>
              <a:buSzPts val="2800"/>
              <a:buChar char="•"/>
            </a:pPr>
            <a:r>
              <a:rPr lang="en-US"/>
              <a:t>Quality Trust for Individuals with Disabilities. (2013). </a:t>
            </a:r>
            <a:r>
              <a:rPr i="1" lang="en-US"/>
              <a:t>Supported decision-making: An agenda for action. </a:t>
            </a:r>
            <a:r>
              <a:rPr lang="en-US"/>
              <a:t>http://jennyhatchjusticeproject.org/node/264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4"/>
          <p:cNvSpPr txBox="1"/>
          <p:nvPr>
            <p:ph type="title"/>
          </p:nvPr>
        </p:nvSpPr>
        <p:spPr>
          <a:xfrm>
            <a:off x="707088" y="1060938"/>
            <a:ext cx="7754053" cy="490066"/>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48611"/>
              <a:buNone/>
            </a:pPr>
            <a:r>
              <a:rPr lang="en-US" sz="3200"/>
              <a:t>MCHQS Blueprint for Effective Transition</a:t>
            </a:r>
            <a:br>
              <a:rPr lang="en-US" sz="1300"/>
            </a:br>
            <a:endParaRPr sz="1300"/>
          </a:p>
        </p:txBody>
      </p:sp>
      <p:sp>
        <p:nvSpPr>
          <p:cNvPr id="98" name="Google Shape;98;p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lnSpc>
                <a:spcPct val="100000"/>
              </a:lnSpc>
              <a:spcBef>
                <a:spcPts val="0"/>
              </a:spcBef>
              <a:spcAft>
                <a:spcPts val="0"/>
              </a:spcAft>
              <a:buClr>
                <a:schemeClr val="dk1"/>
              </a:buClr>
              <a:buSzPct val="100000"/>
              <a:buChar char="•"/>
            </a:pPr>
            <a:r>
              <a:rPr lang="en-US" sz="2600"/>
              <a:t>The individual belongs and is not merely present in his or her community.</a:t>
            </a:r>
            <a:endParaRPr/>
          </a:p>
          <a:p>
            <a:pPr indent="-342900" lvl="0" marL="342900" rtl="0" algn="l">
              <a:lnSpc>
                <a:spcPct val="100000"/>
              </a:lnSpc>
              <a:spcBef>
                <a:spcPts val="600"/>
              </a:spcBef>
              <a:spcAft>
                <a:spcPts val="0"/>
              </a:spcAft>
              <a:buClr>
                <a:schemeClr val="dk1"/>
              </a:buClr>
              <a:buSzPct val="100000"/>
              <a:buChar char="•"/>
            </a:pPr>
            <a:r>
              <a:rPr lang="en-US" sz="2600"/>
              <a:t>We should look first at natural or informal supports.</a:t>
            </a:r>
            <a:endParaRPr/>
          </a:p>
          <a:p>
            <a:pPr indent="-342900" lvl="0" marL="342900" rtl="0" algn="l">
              <a:lnSpc>
                <a:spcPct val="100000"/>
              </a:lnSpc>
              <a:spcBef>
                <a:spcPts val="600"/>
              </a:spcBef>
              <a:spcAft>
                <a:spcPts val="0"/>
              </a:spcAft>
              <a:buClr>
                <a:schemeClr val="dk1"/>
              </a:buClr>
              <a:buSzPct val="100000"/>
              <a:buChar char="•"/>
            </a:pPr>
            <a:r>
              <a:rPr lang="en-US" sz="2600"/>
              <a:t>Quality paid supports stand in the background</a:t>
            </a:r>
            <a:endParaRPr/>
          </a:p>
          <a:p>
            <a:pPr indent="-342900" lvl="0" marL="342900" rtl="0" algn="l">
              <a:lnSpc>
                <a:spcPct val="100000"/>
              </a:lnSpc>
              <a:spcBef>
                <a:spcPts val="600"/>
              </a:spcBef>
              <a:spcAft>
                <a:spcPts val="0"/>
              </a:spcAft>
              <a:buClr>
                <a:schemeClr val="dk1"/>
              </a:buClr>
              <a:buSzPct val="100000"/>
              <a:buChar char="•"/>
            </a:pPr>
            <a:r>
              <a:rPr lang="en-US" sz="2600"/>
              <a:t>Paid supports should be flexible and designed to meet individual’s changing needs. </a:t>
            </a:r>
            <a:endParaRPr/>
          </a:p>
        </p:txBody>
      </p:sp>
      <p:sp>
        <p:nvSpPr>
          <p:cNvPr id="99" name="Google Shape;99;p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lnSpc>
                <a:spcPct val="100000"/>
              </a:lnSpc>
              <a:spcBef>
                <a:spcPts val="0"/>
              </a:spcBef>
              <a:spcAft>
                <a:spcPts val="0"/>
              </a:spcAft>
              <a:buClr>
                <a:schemeClr val="dk1"/>
              </a:buClr>
              <a:buSzPct val="100000"/>
              <a:buChar char="•"/>
            </a:pPr>
            <a:r>
              <a:rPr lang="en-US" sz="2600"/>
              <a:t>Major needs include community inclusion, employment (or related activity), stable housing, transportation, healthcare financial support, continuing education, and planning for aging.</a:t>
            </a:r>
            <a:endParaRPr/>
          </a:p>
          <a:p>
            <a:pPr indent="-342900" lvl="0" marL="342900" rtl="0" algn="l">
              <a:lnSpc>
                <a:spcPct val="100000"/>
              </a:lnSpc>
              <a:spcBef>
                <a:spcPts val="1200"/>
              </a:spcBef>
              <a:spcAft>
                <a:spcPts val="0"/>
              </a:spcAft>
              <a:buClr>
                <a:schemeClr val="dk1"/>
              </a:buClr>
              <a:buSzPct val="100000"/>
              <a:buChar char="•"/>
            </a:pPr>
            <a:r>
              <a:rPr lang="en-US" sz="2600"/>
              <a:t>All needs are met in context of enhancing community inclusion and individual self-determination.</a:t>
            </a:r>
            <a:endParaRPr/>
          </a:p>
        </p:txBody>
      </p:sp>
      <p:sp>
        <p:nvSpPr>
          <p:cNvPr id="100" name="Google Shape;100;p4"/>
          <p:cNvSpPr txBox="1"/>
          <p:nvPr/>
        </p:nvSpPr>
        <p:spPr>
          <a:xfrm>
            <a:off x="457201" y="5876075"/>
            <a:ext cx="8493900" cy="785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Arial"/>
                <a:ea typeface="Arial"/>
                <a:cs typeface="Arial"/>
                <a:sym typeface="Arial"/>
              </a:rPr>
              <a:t>Blueprint for Transition is available at: http://www.maineparentcoalition.org/uploads/2/6/1/1/26115022/</a:t>
            </a:r>
            <a:br>
              <a:rPr b="0" i="0" lang="en-US" sz="1500" u="none" cap="none" strike="noStrike">
                <a:solidFill>
                  <a:schemeClr val="dk1"/>
                </a:solidFill>
                <a:latin typeface="Arial"/>
                <a:ea typeface="Arial"/>
                <a:cs typeface="Arial"/>
                <a:sym typeface="Arial"/>
              </a:rPr>
            </a:br>
            <a:r>
              <a:rPr b="0" i="0" lang="en-US" sz="1500" u="none" cap="none" strike="noStrike">
                <a:solidFill>
                  <a:schemeClr val="dk1"/>
                </a:solidFill>
                <a:latin typeface="Arial"/>
                <a:ea typeface="Arial"/>
                <a:cs typeface="Arial"/>
                <a:sym typeface="Arial"/>
              </a:rPr>
              <a:t>blueprint_for_effecitve_transition_-_final_updated_12.21.15.pdf</a:t>
            </a:r>
            <a:endParaRPr b="0" i="0" sz="1500" u="none" cap="none" strike="noStrike">
              <a:solidFill>
                <a:srgbClr val="000000"/>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40"/>
          <p:cNvSpPr txBox="1"/>
          <p:nvPr>
            <p:ph idx="1" type="body"/>
          </p:nvPr>
        </p:nvSpPr>
        <p:spPr>
          <a:xfrm>
            <a:off x="511877" y="1377697"/>
            <a:ext cx="8120245" cy="4904484"/>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000"/>
              <a:buNone/>
            </a:pPr>
            <a:r>
              <a:rPr lang="en-US" sz="2000"/>
              <a:t>University of Maine Center for Community Inclusion and Disability Studies © 2022 Some rights reserved.</a:t>
            </a:r>
            <a:endParaRPr/>
          </a:p>
          <a:p>
            <a:pPr indent="0" lvl="0" marL="0" rtl="0" algn="l">
              <a:lnSpc>
                <a:spcPct val="100000"/>
              </a:lnSpc>
              <a:spcBef>
                <a:spcPts val="600"/>
              </a:spcBef>
              <a:spcAft>
                <a:spcPts val="0"/>
              </a:spcAft>
              <a:buClr>
                <a:schemeClr val="dk1"/>
              </a:buClr>
              <a:buSzPts val="2000"/>
              <a:buNone/>
            </a:pPr>
            <a:r>
              <a:rPr b="1" lang="en-US" sz="2000"/>
              <a:t>Materials may be copied and shared for non-commercial purposes with proper attribution. Materials may not be modified or distributed (i.e., no derivative works) for commercial purposes.</a:t>
            </a:r>
            <a:endParaRPr/>
          </a:p>
          <a:p>
            <a:pPr indent="0" lvl="0" marL="0" rtl="0" algn="l">
              <a:lnSpc>
                <a:spcPct val="100000"/>
              </a:lnSpc>
              <a:spcBef>
                <a:spcPts val="3672"/>
              </a:spcBef>
              <a:spcAft>
                <a:spcPts val="0"/>
              </a:spcAft>
              <a:buClr>
                <a:schemeClr val="dk1"/>
              </a:buClr>
              <a:buSzPts val="2000"/>
              <a:buNone/>
            </a:pPr>
            <a:r>
              <a:t/>
            </a:r>
            <a:endParaRPr sz="1600"/>
          </a:p>
          <a:p>
            <a:pPr indent="0" lvl="0" marL="0" rtl="0" algn="l">
              <a:lnSpc>
                <a:spcPct val="100000"/>
              </a:lnSpc>
              <a:spcBef>
                <a:spcPts val="600"/>
              </a:spcBef>
              <a:spcAft>
                <a:spcPts val="0"/>
              </a:spcAft>
              <a:buClr>
                <a:schemeClr val="dk1"/>
              </a:buClr>
              <a:buSzPts val="2000"/>
              <a:buNone/>
            </a:pPr>
            <a:r>
              <a:rPr lang="en-US" sz="2000"/>
              <a:t>The Family-Centered Transition Curriculum: Achieving Better Outcomes for Students with Intellectual and Developmental Disabilities was co-developed by Alan Kurtz, Ph.D., J. Richardson (Jay) Collins, M.T.S., M.S.W.; and Janet May, M.Ed., M.S., with UCEDD Administrative Core Funding from the U.S. Department of Health and Human Services, Administration for Community Living, Administration on Disabilities Grant No. 90DDUC0056. Viewpoints expressed in this curriculum are those of the authors and do not represent official Administration for Community Living policy.</a:t>
            </a:r>
            <a:endParaRPr/>
          </a:p>
        </p:txBody>
      </p:sp>
      <p:pic>
        <p:nvPicPr>
          <p:cNvPr id="356" name="Google Shape;356;p40"/>
          <p:cNvPicPr preferRelativeResize="0"/>
          <p:nvPr>
            <p:ph idx="2" type="body"/>
          </p:nvPr>
        </p:nvPicPr>
        <p:blipFill rotWithShape="1">
          <a:blip r:embed="rId3">
            <a:alphaModFix/>
          </a:blip>
          <a:srcRect b="0" l="0" r="0" t="0"/>
          <a:stretch/>
        </p:blipFill>
        <p:spPr>
          <a:xfrm>
            <a:off x="609413" y="3112008"/>
            <a:ext cx="1521454" cy="533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Maine Office of Aging and Disability Services - OADS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6"/>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OADS Vision and Values*</a:t>
            </a:r>
            <a:endParaRPr/>
          </a:p>
        </p:txBody>
      </p:sp>
      <p:sp>
        <p:nvSpPr>
          <p:cNvPr id="113" name="Google Shape;113;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600"/>
              <a:buChar char="•"/>
            </a:pPr>
            <a:r>
              <a:rPr lang="en-US" sz="2600"/>
              <a:t>Be centered on the person and focus on strengths and abilities</a:t>
            </a:r>
            <a:endParaRPr/>
          </a:p>
          <a:p>
            <a:pPr indent="-342900" lvl="0" marL="342900" rtl="0" algn="l">
              <a:lnSpc>
                <a:spcPct val="100000"/>
              </a:lnSpc>
              <a:spcBef>
                <a:spcPts val="600"/>
              </a:spcBef>
              <a:spcAft>
                <a:spcPts val="0"/>
              </a:spcAft>
              <a:buClr>
                <a:schemeClr val="dk1"/>
              </a:buClr>
              <a:buSzPts val="2600"/>
              <a:buChar char="•"/>
            </a:pPr>
            <a:r>
              <a:rPr lang="en-US" sz="2600"/>
              <a:t>Support each person to make informed choices.</a:t>
            </a:r>
            <a:endParaRPr/>
          </a:p>
          <a:p>
            <a:pPr indent="-342900" lvl="0" marL="342900" rtl="0" algn="l">
              <a:lnSpc>
                <a:spcPct val="100000"/>
              </a:lnSpc>
              <a:spcBef>
                <a:spcPts val="600"/>
              </a:spcBef>
              <a:spcAft>
                <a:spcPts val="0"/>
              </a:spcAft>
              <a:buClr>
                <a:schemeClr val="dk1"/>
              </a:buClr>
              <a:buSzPts val="2600"/>
              <a:buChar char="•"/>
            </a:pPr>
            <a:r>
              <a:rPr lang="en-US" sz="2600"/>
              <a:t>Promote respect of adults and their valued roles within their community.</a:t>
            </a:r>
            <a:endParaRPr/>
          </a:p>
        </p:txBody>
      </p:sp>
      <p:sp>
        <p:nvSpPr>
          <p:cNvPr id="114" name="Google Shape;114;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600"/>
              <a:buChar char="•"/>
            </a:pPr>
            <a:r>
              <a:rPr lang="en-US" sz="2600"/>
              <a:t>Provide opportunities for quality employment that provides fair wage and benefits.</a:t>
            </a:r>
            <a:endParaRPr/>
          </a:p>
          <a:p>
            <a:pPr indent="-342900" lvl="0" marL="342900" rtl="0" algn="l">
              <a:lnSpc>
                <a:spcPct val="100000"/>
              </a:lnSpc>
              <a:spcBef>
                <a:spcPts val="600"/>
              </a:spcBef>
              <a:spcAft>
                <a:spcPts val="0"/>
              </a:spcAft>
              <a:buClr>
                <a:schemeClr val="dk1"/>
              </a:buClr>
              <a:buSzPts val="2600"/>
              <a:buChar char="•"/>
            </a:pPr>
            <a:r>
              <a:rPr lang="en-US" sz="2600"/>
              <a:t>Maximize opportunities for independence and self-sufficiency.</a:t>
            </a:r>
            <a:endParaRPr/>
          </a:p>
        </p:txBody>
      </p:sp>
      <p:sp>
        <p:nvSpPr>
          <p:cNvPr id="115" name="Google Shape;115;p6"/>
          <p:cNvSpPr txBox="1"/>
          <p:nvPr/>
        </p:nvSpPr>
        <p:spPr>
          <a:xfrm>
            <a:off x="456318" y="5618263"/>
            <a:ext cx="86406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a:t>
            </a:r>
            <a:r>
              <a:rPr b="0" i="0" lang="en-US" sz="1400" u="none" cap="none" strike="noStrike">
                <a:solidFill>
                  <a:schemeClr val="dk1"/>
                </a:solidFill>
                <a:latin typeface="Arial"/>
                <a:ea typeface="Arial"/>
                <a:cs typeface="Arial"/>
                <a:sym typeface="Arial"/>
              </a:rPr>
              <a:t>From </a:t>
            </a:r>
            <a:r>
              <a:rPr b="0" i="0" lang="en-US" sz="1400" u="sng" cap="none" strike="noStrike">
                <a:solidFill>
                  <a:schemeClr val="dk1"/>
                </a:solidFill>
                <a:latin typeface="Arial"/>
                <a:ea typeface="Arial"/>
                <a:cs typeface="Arial"/>
                <a:sym typeface="Arial"/>
                <a:hlinkClick r:id="rId3">
                  <a:extLst>
                    <a:ext uri="{A12FA001-AC4F-418D-AE19-62706E023703}">
                      <ahyp:hlinkClr val="tx"/>
                    </a:ext>
                  </a:extLst>
                </a:hlinkClick>
              </a:rPr>
              <a:t>2017-2018  Maine Department of Mental Health and Human Services Office of Aging and Disability Services Biennial Plan for Services to Adults with Intellectual Disabilities or Autism</a:t>
            </a:r>
            <a:r>
              <a:rPr b="0" i="0" lang="en-US" sz="1400" u="none" cap="none" strike="noStrike">
                <a:solidFill>
                  <a:schemeClr val="dk1"/>
                </a:solidFill>
                <a:latin typeface="Arial"/>
                <a:ea typeface="Arial"/>
                <a:cs typeface="Arial"/>
                <a:sym typeface="Arial"/>
              </a:rPr>
              <a:t>.   https://www.maine.gov/dhhs/sites/maine.gov.dhhs/files/documents/OADSBiennialPlanforSvstoAdultswithIDorAutism2017.2018.pdf</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OADS Vision and Values (2)</a:t>
            </a:r>
            <a:endParaRPr/>
          </a:p>
        </p:txBody>
      </p:sp>
      <p:sp>
        <p:nvSpPr>
          <p:cNvPr id="122" name="Google Shape;122;p7"/>
          <p:cNvSpPr txBox="1"/>
          <p:nvPr>
            <p:ph idx="1" type="body"/>
          </p:nvPr>
        </p:nvSpPr>
        <p:spPr>
          <a:xfrm>
            <a:off x="533400" y="1828800"/>
            <a:ext cx="3962400" cy="42973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a:t>Provide quality case management services including conflict free person-centered planning.</a:t>
            </a:r>
            <a:endParaRPr/>
          </a:p>
          <a:p>
            <a:pPr indent="-342900" lvl="0" marL="342900" rtl="0" algn="l">
              <a:lnSpc>
                <a:spcPct val="100000"/>
              </a:lnSpc>
              <a:spcBef>
                <a:spcPts val="1200"/>
              </a:spcBef>
              <a:spcAft>
                <a:spcPts val="0"/>
              </a:spcAft>
              <a:buClr>
                <a:schemeClr val="dk1"/>
              </a:buClr>
              <a:buSzPts val="2400"/>
              <a:buChar char="•"/>
            </a:pPr>
            <a:r>
              <a:rPr lang="en-US" sz="2400"/>
              <a:t>Support and encourage family, friends, and neighbors to help meet the individual’s needs.</a:t>
            </a:r>
            <a:endParaRPr/>
          </a:p>
        </p:txBody>
      </p:sp>
      <p:sp>
        <p:nvSpPr>
          <p:cNvPr id="123" name="Google Shape;123;p7"/>
          <p:cNvSpPr txBox="1"/>
          <p:nvPr>
            <p:ph idx="2" type="body"/>
          </p:nvPr>
        </p:nvSpPr>
        <p:spPr>
          <a:xfrm>
            <a:off x="4648200" y="1828800"/>
            <a:ext cx="4038600" cy="4297363"/>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400"/>
              <a:buChar char="•"/>
            </a:pPr>
            <a:r>
              <a:rPr lang="en-US" sz="2400"/>
              <a:t>Ensure health and safety while promoting choices for new growth and development.</a:t>
            </a:r>
            <a:endParaRPr/>
          </a:p>
          <a:p>
            <a:pPr indent="-342900" lvl="0" marL="342900" rtl="0" algn="l">
              <a:lnSpc>
                <a:spcPct val="100000"/>
              </a:lnSpc>
              <a:spcBef>
                <a:spcPts val="4200"/>
              </a:spcBef>
              <a:spcAft>
                <a:spcPts val="0"/>
              </a:spcAft>
              <a:buClr>
                <a:schemeClr val="dk1"/>
              </a:buClr>
              <a:buSzPts val="2400"/>
              <a:buChar char="•"/>
            </a:pPr>
            <a:r>
              <a:rPr lang="en-US" sz="2400"/>
              <a:t>Build a coordinated, streamlined service and support system using resources wisely.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New Medicaid Waiver Requirements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A New Vision for Medicaid Waivers</a:t>
            </a:r>
            <a:endParaRPr/>
          </a:p>
        </p:txBody>
      </p:sp>
      <p:sp>
        <p:nvSpPr>
          <p:cNvPr id="136" name="Google Shape;136;p9"/>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400"/>
              <a:buNone/>
            </a:pPr>
            <a:r>
              <a:rPr lang="en-US" sz="2400"/>
              <a:t>In 2014, The Centers for Medicare and Medicaid (CMS) </a:t>
            </a:r>
            <a:r>
              <a:rPr i="1" lang="en-US" sz="2400"/>
              <a:t>The Home and Community Based Services Settings Rule </a:t>
            </a:r>
            <a:r>
              <a:rPr lang="en-US" sz="2400"/>
              <a:t>MS) issued requiring that funding be used to:</a:t>
            </a:r>
            <a:endParaRPr/>
          </a:p>
          <a:p>
            <a:pPr indent="-342900" lvl="0" marL="342900" rtl="0" algn="l">
              <a:lnSpc>
                <a:spcPct val="100000"/>
              </a:lnSpc>
              <a:spcBef>
                <a:spcPts val="1200"/>
              </a:spcBef>
              <a:spcAft>
                <a:spcPts val="0"/>
              </a:spcAft>
              <a:buClr>
                <a:schemeClr val="dk1"/>
              </a:buClr>
              <a:buSzPts val="2400"/>
              <a:buChar char="•"/>
            </a:pPr>
            <a:r>
              <a:rPr lang="en-US" sz="2400"/>
              <a:t>Provide more integrated services;</a:t>
            </a:r>
            <a:endParaRPr/>
          </a:p>
          <a:p>
            <a:pPr indent="-342900" lvl="0" marL="342900" rtl="0" algn="l">
              <a:lnSpc>
                <a:spcPct val="100000"/>
              </a:lnSpc>
              <a:spcBef>
                <a:spcPts val="1200"/>
              </a:spcBef>
              <a:spcAft>
                <a:spcPts val="0"/>
              </a:spcAft>
              <a:buClr>
                <a:schemeClr val="dk1"/>
              </a:buClr>
              <a:buSzPts val="2400"/>
              <a:buChar char="•"/>
            </a:pPr>
            <a:r>
              <a:rPr lang="en-US" sz="2400"/>
              <a:t>Provide more choice and autonomy;</a:t>
            </a:r>
            <a:endParaRPr/>
          </a:p>
          <a:p>
            <a:pPr indent="-342900" lvl="0" marL="342900" rtl="0" algn="l">
              <a:lnSpc>
                <a:spcPct val="100000"/>
              </a:lnSpc>
              <a:spcBef>
                <a:spcPts val="1200"/>
              </a:spcBef>
              <a:spcAft>
                <a:spcPts val="0"/>
              </a:spcAft>
              <a:buClr>
                <a:schemeClr val="dk1"/>
              </a:buClr>
              <a:buSzPts val="2400"/>
              <a:buChar char="•"/>
            </a:pPr>
            <a:r>
              <a:rPr lang="en-US" sz="2400"/>
              <a:t>Provide supports in a respectful way;</a:t>
            </a:r>
            <a:endParaRPr/>
          </a:p>
          <a:p>
            <a:pPr indent="-342900" lvl="0" marL="342900" rtl="0" algn="l">
              <a:lnSpc>
                <a:spcPct val="100000"/>
              </a:lnSpc>
              <a:spcBef>
                <a:spcPts val="1200"/>
              </a:spcBef>
              <a:spcAft>
                <a:spcPts val="0"/>
              </a:spcAft>
              <a:buClr>
                <a:schemeClr val="dk1"/>
              </a:buClr>
              <a:buSzPts val="2400"/>
              <a:buChar char="•"/>
            </a:pPr>
            <a:r>
              <a:rPr lang="en-US" sz="2400"/>
              <a:t>Provide choice among service settings and providers.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CIDS-ppt-template-2013">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2018-01-08T16:11:31Z</dcterms:created>
  <dc:creator>Microsoft Office User</dc:creator>
</cp:coreProperties>
</file>