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handoutMasterIdLst>
    <p:handoutMasterId r:id="rId50"/>
  </p:handoutMasterIdLst>
  <p:sldIdLst>
    <p:sldId id="289" r:id="rId2"/>
    <p:sldId id="302" r:id="rId3"/>
    <p:sldId id="290" r:id="rId4"/>
    <p:sldId id="293" r:id="rId5"/>
    <p:sldId id="309" r:id="rId6"/>
    <p:sldId id="315" r:id="rId7"/>
    <p:sldId id="320" r:id="rId8"/>
    <p:sldId id="316" r:id="rId9"/>
    <p:sldId id="294" r:id="rId10"/>
    <p:sldId id="295" r:id="rId11"/>
    <p:sldId id="304" r:id="rId12"/>
    <p:sldId id="324" r:id="rId13"/>
    <p:sldId id="323" r:id="rId14"/>
    <p:sldId id="317" r:id="rId15"/>
    <p:sldId id="318" r:id="rId16"/>
    <p:sldId id="322" r:id="rId17"/>
    <p:sldId id="331" r:id="rId18"/>
    <p:sldId id="305" r:id="rId19"/>
    <p:sldId id="306" r:id="rId20"/>
    <p:sldId id="274" r:id="rId21"/>
    <p:sldId id="328" r:id="rId22"/>
    <p:sldId id="343" r:id="rId23"/>
    <p:sldId id="326" r:id="rId24"/>
    <p:sldId id="327" r:id="rId25"/>
    <p:sldId id="340" r:id="rId26"/>
    <p:sldId id="330" r:id="rId27"/>
    <p:sldId id="321" r:id="rId28"/>
    <p:sldId id="329" r:id="rId29"/>
    <p:sldId id="332" r:id="rId30"/>
    <p:sldId id="333" r:id="rId31"/>
    <p:sldId id="334" r:id="rId32"/>
    <p:sldId id="336" r:id="rId33"/>
    <p:sldId id="335" r:id="rId34"/>
    <p:sldId id="337" r:id="rId35"/>
    <p:sldId id="338" r:id="rId36"/>
    <p:sldId id="339" r:id="rId37"/>
    <p:sldId id="355" r:id="rId38"/>
    <p:sldId id="356" r:id="rId39"/>
    <p:sldId id="357" r:id="rId40"/>
    <p:sldId id="358" r:id="rId41"/>
    <p:sldId id="359" r:id="rId42"/>
    <p:sldId id="360" r:id="rId43"/>
    <p:sldId id="361" r:id="rId44"/>
    <p:sldId id="363" r:id="rId45"/>
    <p:sldId id="362" r:id="rId46"/>
    <p:sldId id="364" r:id="rId47"/>
    <p:sldId id="342" r:id="rId4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24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24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24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240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clrMru>
    <a:srgbClr val="66A7CF"/>
    <a:srgbClr val="001934"/>
    <a:srgbClr val="47B5FF"/>
    <a:srgbClr val="5995C7"/>
    <a:srgbClr val="CC99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A6514-B247-D502-7AB0-F883BBFC7AB3}" v="15" dt="2022-05-16T16:23:39.803"/>
    <p1510:client id="{4AE63397-FD6A-21F8-0F59-190637B7CB69}" v="18" dt="2022-05-16T16:03:16.7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p:restoredTop sz="86667"/>
  </p:normalViewPr>
  <p:slideViewPr>
    <p:cSldViewPr snapToGrid="0">
      <p:cViewPr varScale="1">
        <p:scale>
          <a:sx n="104" d="100"/>
          <a:sy n="104" d="100"/>
        </p:scale>
        <p:origin x="216" y="3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p:scale>
          <a:sx n="98" d="100"/>
          <a:sy n="98" d="100"/>
        </p:scale>
        <p:origin x="3664" y="-4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F71E932-3925-CD4D-BB52-1FBDF1F6FDCC}" type="datetimeFigureOut">
              <a:rPr lang="en-US"/>
              <a:pPr>
                <a:defRPr/>
              </a:pPr>
              <a:t>5/16/22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627436A-014A-324C-BED5-87DB4F91EC5F}" type="slidenum">
              <a:rPr lang="en-US"/>
              <a:pPr>
                <a:defRPr/>
              </a:pPr>
              <a:t>‹#›</a:t>
            </a:fld>
            <a:endParaRPr lang="en-US" dirty="0"/>
          </a:p>
        </p:txBody>
      </p:sp>
    </p:spTree>
    <p:extLst>
      <p:ext uri="{BB962C8B-B14F-4D97-AF65-F5344CB8AC3E}">
        <p14:creationId xmlns:p14="http://schemas.microsoft.com/office/powerpoint/2010/main" val="3455939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2B32CF70-E3AB-9F42-929B-702B492C02A4}" type="datetimeFigureOut">
              <a:rPr lang="en-US"/>
              <a:pPr>
                <a:defRPr/>
              </a:pPr>
              <a:t>5/16/22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F1D127F-74BA-DA42-AA48-220761C2DF6A}" type="slidenum">
              <a:rPr lang="en-US"/>
              <a:pPr>
                <a:defRPr/>
              </a:pPr>
              <a:t>‹#›</a:t>
            </a:fld>
            <a:endParaRPr lang="en-US" dirty="0"/>
          </a:p>
        </p:txBody>
      </p:sp>
    </p:spTree>
    <p:extLst>
      <p:ext uri="{BB962C8B-B14F-4D97-AF65-F5344CB8AC3E}">
        <p14:creationId xmlns:p14="http://schemas.microsoft.com/office/powerpoint/2010/main" val="24023012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a:t>
            </a:fld>
            <a:endParaRPr lang="en-US" dirty="0"/>
          </a:p>
        </p:txBody>
      </p:sp>
    </p:spTree>
    <p:extLst>
      <p:ext uri="{BB962C8B-B14F-4D97-AF65-F5344CB8AC3E}">
        <p14:creationId xmlns:p14="http://schemas.microsoft.com/office/powerpoint/2010/main" val="539001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Review the examples in the slide of short and long-term goals. As individuals, in pairs or small groups, participants should list at least 3 goals they think their children have for their adult lives. These should list, if they think they can, their children’s goals and not </a:t>
            </a:r>
            <a:r>
              <a:rPr lang="en-US" i="1" dirty="0"/>
              <a:t>their</a:t>
            </a:r>
            <a:r>
              <a:rPr lang="en-US" dirty="0"/>
              <a:t> </a:t>
            </a:r>
            <a:r>
              <a:rPr lang="en-US" i="1" dirty="0"/>
              <a:t>own</a:t>
            </a:r>
            <a:r>
              <a:rPr lang="en-US" dirty="0"/>
              <a:t> goals for their children. This may include goals in the areas of: </a:t>
            </a:r>
          </a:p>
          <a:p>
            <a:pPr marL="171450" indent="-171450">
              <a:buFont typeface="Arial" panose="020B0604020202020204" pitchFamily="34" charset="0"/>
              <a:buChar char="•"/>
            </a:pPr>
            <a:r>
              <a:rPr lang="en-US" dirty="0"/>
              <a:t>Work </a:t>
            </a:r>
          </a:p>
          <a:p>
            <a:pPr marL="171450" indent="-171450">
              <a:buFont typeface="Arial" panose="020B0604020202020204" pitchFamily="34" charset="0"/>
              <a:buChar char="•"/>
            </a:pPr>
            <a:r>
              <a:rPr lang="en-US" dirty="0"/>
              <a:t>Education </a:t>
            </a:r>
          </a:p>
          <a:p>
            <a:pPr marL="171450" indent="-171450">
              <a:buFont typeface="Arial" panose="020B0604020202020204" pitchFamily="34" charset="0"/>
              <a:buChar char="•"/>
            </a:pPr>
            <a:r>
              <a:rPr lang="en-US" dirty="0"/>
              <a:t>Friendship and Family </a:t>
            </a:r>
          </a:p>
          <a:p>
            <a:pPr marL="171450" indent="-171450">
              <a:buFont typeface="Arial" panose="020B0604020202020204" pitchFamily="34" charset="0"/>
              <a:buChar char="•"/>
            </a:pPr>
            <a:r>
              <a:rPr lang="en-US" dirty="0"/>
              <a:t>Fun </a:t>
            </a:r>
          </a:p>
          <a:p>
            <a:pPr marL="171450" indent="-171450">
              <a:buFont typeface="Arial" panose="020B0604020202020204" pitchFamily="34" charset="0"/>
              <a:buChar char="•"/>
            </a:pPr>
            <a:r>
              <a:rPr lang="en-US" dirty="0"/>
              <a:t>Recreation </a:t>
            </a:r>
          </a:p>
          <a:p>
            <a:pPr marL="171450" indent="-171450">
              <a:buFont typeface="Arial" panose="020B0604020202020204" pitchFamily="34" charset="0"/>
              <a:buChar char="•"/>
            </a:pPr>
            <a:r>
              <a:rPr lang="en-US" dirty="0"/>
              <a:t>Community Living </a:t>
            </a:r>
          </a:p>
          <a:p>
            <a:pPr marL="171450" indent="-171450">
              <a:buFont typeface="Arial" panose="020B0604020202020204" pitchFamily="34" charset="0"/>
              <a:buChar char="•"/>
            </a:pPr>
            <a:r>
              <a:rPr lang="en-US" dirty="0"/>
              <a:t>Home and Housing. </a:t>
            </a:r>
          </a:p>
          <a:p>
            <a:pPr marL="171450" indent="-171450">
              <a:buFont typeface="Arial" panose="020B0604020202020204" pitchFamily="34" charset="0"/>
              <a:buChar char="•"/>
            </a:pPr>
            <a:r>
              <a:rPr lang="en-US" dirty="0"/>
              <a:t>Any Other Topic</a:t>
            </a:r>
          </a:p>
          <a:p>
            <a:pPr marL="171450" indent="-171450">
              <a:buFont typeface="Arial" panose="020B0604020202020204" pitchFamily="34" charset="0"/>
              <a:buChar char="•"/>
            </a:pPr>
            <a:endParaRPr lang="en-US" dirty="0"/>
          </a:p>
          <a:p>
            <a:r>
              <a:rPr lang="en-US" dirty="0"/>
              <a:t>Ask for volunteers to share some of the topics that they identified. </a:t>
            </a:r>
          </a:p>
          <a:p>
            <a:endParaRPr lang="en-US" dirty="0"/>
          </a:p>
          <a:p>
            <a:r>
              <a:rPr lang="en-US" dirty="0"/>
              <a:t>Explain that the purpose of this activity was to prime people for thinking about self-determination development activities that can be used to help their children become ore self-determined in pursuing their own goals. Self-determination does not stop when a person identifies a goal. That is just the first step. Self-determination involves planning and monitoring as well. For many students, especially those with disabilities, learning self-determination skills only happen when the student has opportunity to practice making decisions and, in some cases, receives direct instruction in how to exercise those skills. Of course, different students will require different kinds of support and different levels of support to make these decisions. </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10</a:t>
            </a:fld>
            <a:endParaRPr lang="en-US" dirty="0"/>
          </a:p>
        </p:txBody>
      </p:sp>
    </p:spTree>
    <p:extLst>
      <p:ext uri="{BB962C8B-B14F-4D97-AF65-F5344CB8AC3E}">
        <p14:creationId xmlns:p14="http://schemas.microsoft.com/office/powerpoint/2010/main" val="3958064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points on the slide.</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11</a:t>
            </a:fld>
            <a:endParaRPr lang="en-US" dirty="0"/>
          </a:p>
        </p:txBody>
      </p:sp>
    </p:spTree>
    <p:extLst>
      <p:ext uri="{BB962C8B-B14F-4D97-AF65-F5344CB8AC3E}">
        <p14:creationId xmlns:p14="http://schemas.microsoft.com/office/powerpoint/2010/main" val="2031233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a:t>
            </a:r>
            <a:r>
              <a:rPr lang="en-US" baseline="0" dirty="0"/>
              <a:t>s to complete the activity described in the slide. They can do this as individuals or with other family members. Give them about 10 minutes to complete the task. They can then share their strategies with a small group or the large group.</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12</a:t>
            </a:fld>
            <a:endParaRPr lang="en-US" dirty="0"/>
          </a:p>
        </p:txBody>
      </p:sp>
    </p:spTree>
    <p:extLst>
      <p:ext uri="{BB962C8B-B14F-4D97-AF65-F5344CB8AC3E}">
        <p14:creationId xmlns:p14="http://schemas.microsoft.com/office/powerpoint/2010/main" val="2089312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ＭＳ Ｐゴシック" charset="0"/>
                <a:cs typeface="ＭＳ Ｐゴシック" charset="0"/>
              </a:rPr>
              <a:t>Briefly review each point on the slide. Explain that they will be looking in more detail at three of these general strategies. These include: teaching skills, student-driven and student-directed IEPs and using person-centered planning. </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13</a:t>
            </a:fld>
            <a:endParaRPr lang="en-US" dirty="0"/>
          </a:p>
        </p:txBody>
      </p:sp>
    </p:spTree>
    <p:extLst>
      <p:ext uri="{BB962C8B-B14F-4D97-AF65-F5344CB8AC3E}">
        <p14:creationId xmlns:p14="http://schemas.microsoft.com/office/powerpoint/2010/main" val="726259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points on the slide. </a:t>
            </a:r>
            <a:r>
              <a:rPr lang="en-US" baseline="0" dirty="0"/>
              <a:t>Ask participants what the implications of this slide in terms of their advocacy for their child?</a:t>
            </a:r>
          </a:p>
          <a:p>
            <a:endParaRPr lang="en-US" dirty="0"/>
          </a:p>
          <a:p>
            <a:r>
              <a:rPr lang="en-US" dirty="0"/>
              <a:t>Point</a:t>
            </a:r>
            <a:r>
              <a:rPr lang="en-US" baseline="0" dirty="0"/>
              <a:t> out that teachers and parents often have lower expectations for children with more significant intellectual disabilities. </a:t>
            </a:r>
          </a:p>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14</a:t>
            </a:fld>
            <a:endParaRPr lang="en-US" dirty="0"/>
          </a:p>
        </p:txBody>
      </p:sp>
    </p:spTree>
    <p:extLst>
      <p:ext uri="{BB962C8B-B14F-4D97-AF65-F5344CB8AC3E}">
        <p14:creationId xmlns:p14="http://schemas.microsoft.com/office/powerpoint/2010/main" val="1069267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participants to</a:t>
            </a:r>
            <a:r>
              <a:rPr lang="en-US" baseline="0" dirty="0"/>
              <a:t> discuss these findings. One question you may ask to encourage discussion is:  “Does it surprise you that opportunities to make choices is more important than IQ when it comes to people being able to be self-determined?”</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15</a:t>
            </a:fld>
            <a:endParaRPr lang="en-US" dirty="0"/>
          </a:p>
        </p:txBody>
      </p:sp>
    </p:spTree>
    <p:extLst>
      <p:ext uri="{BB962C8B-B14F-4D97-AF65-F5344CB8AC3E}">
        <p14:creationId xmlns:p14="http://schemas.microsoft.com/office/powerpoint/2010/main" val="1032504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a:t>Tell</a:t>
            </a:r>
            <a:r>
              <a:rPr lang="en-US" sz="1200" b="0" baseline="0" dirty="0"/>
              <a:t> participants that these are curricula that were developed to teach students with disabilities self-determination skills and that they are supported by research. Let them know that they can find more information on each of these online. </a:t>
            </a:r>
            <a:endParaRPr lang="en-US" b="1"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All but one of these  (</a:t>
            </a:r>
            <a:r>
              <a:rPr lang="en-US" sz="1200" i="1" dirty="0"/>
              <a:t>My Future, My Plan</a:t>
            </a:r>
            <a:r>
              <a:rPr lang="en-US" dirty="0"/>
              <a:t>,</a:t>
            </a:r>
            <a:r>
              <a:rPr lang="en-US" sz="1200" dirty="0"/>
              <a:t> which is designed for students and families) are designed to be used in schools. Suggest that they can also request as part of the IEP process, that schools use one of these curricula to teach their children self-determination skills to your children.</a:t>
            </a:r>
          </a:p>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16</a:t>
            </a:fld>
            <a:endParaRPr lang="en-US" dirty="0"/>
          </a:p>
        </p:txBody>
      </p:sp>
    </p:spTree>
    <p:extLst>
      <p:ext uri="{BB962C8B-B14F-4D97-AF65-F5344CB8AC3E}">
        <p14:creationId xmlns:p14="http://schemas.microsoft.com/office/powerpoint/2010/main" val="1631347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 </a:t>
            </a:r>
            <a:r>
              <a:rPr lang="en-US" i="1" dirty="0"/>
              <a:t>student-driven</a:t>
            </a:r>
            <a:r>
              <a:rPr lang="en-US" dirty="0"/>
              <a:t> IEP is simply one in which the student is more involved</a:t>
            </a:r>
            <a:r>
              <a:rPr lang="en-US" baseline="0" dirty="0"/>
              <a:t> in determining the agenda, identifying goals, and in identifying needed supports. The </a:t>
            </a:r>
            <a:r>
              <a:rPr lang="en-US" i="1" baseline="0" dirty="0"/>
              <a:t>self-directed</a:t>
            </a:r>
            <a:r>
              <a:rPr lang="en-US" baseline="0" dirty="0"/>
              <a:t> IEP goes one step further and may result in the student which actually participate in running the meeting. Most of the information shared here can apply to both.</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18</a:t>
            </a:fld>
            <a:endParaRPr lang="en-US" dirty="0"/>
          </a:p>
        </p:txBody>
      </p:sp>
    </p:spTree>
    <p:extLst>
      <p:ext uri="{BB962C8B-B14F-4D97-AF65-F5344CB8AC3E}">
        <p14:creationId xmlns:p14="http://schemas.microsoft.com/office/powerpoint/2010/main" val="2106325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Lead a discussion</a:t>
            </a:r>
            <a:r>
              <a:rPr lang="en-US" baseline="0" dirty="0"/>
              <a:t> with the entire group, asking them to answer the questions on this slide. Let participants know that it is all right to say that they don’t think their child could attend a meeting, speak up for themselves, run a meeting, or determine their own goals. </a:t>
            </a:r>
          </a:p>
          <a:p>
            <a:endParaRPr lang="en-US" baseline="0" dirty="0"/>
          </a:p>
          <a:p>
            <a:r>
              <a:rPr lang="en-US" baseline="0" dirty="0"/>
              <a:t>With the first point, state that many students with disabilities, even those who can communicate fairly effectively, often express no interest</a:t>
            </a:r>
            <a:r>
              <a:rPr lang="en-US" dirty="0"/>
              <a:t> in participating in their meetings. Many have very negative attitudes about their IEP meetings. You might ask participants what their family members think about IEP meetings and why they like them or dislike them.</a:t>
            </a:r>
            <a:endParaRPr lang="en-US" baseline="0"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19</a:t>
            </a:fld>
            <a:endParaRPr lang="en-US" dirty="0"/>
          </a:p>
        </p:txBody>
      </p:sp>
    </p:spTree>
    <p:extLst>
      <p:ext uri="{BB962C8B-B14F-4D97-AF65-F5344CB8AC3E}">
        <p14:creationId xmlns:p14="http://schemas.microsoft.com/office/powerpoint/2010/main" val="1894695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this is information that you might share with your family member about what they can do to be more involved in running their own IEP meetings. You may also choose to ask participants why running one’s own IEP might help a person become more self-determined. </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20</a:t>
            </a:fld>
            <a:endParaRPr lang="en-US" dirty="0"/>
          </a:p>
        </p:txBody>
      </p:sp>
    </p:spTree>
    <p:extLst>
      <p:ext uri="{BB962C8B-B14F-4D97-AF65-F5344CB8AC3E}">
        <p14:creationId xmlns:p14="http://schemas.microsoft.com/office/powerpoint/2010/main" val="1254271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a:t>
            </a:fld>
            <a:endParaRPr lang="en-US" dirty="0"/>
          </a:p>
        </p:txBody>
      </p:sp>
    </p:spTree>
    <p:extLst>
      <p:ext uri="{BB962C8B-B14F-4D97-AF65-F5344CB8AC3E}">
        <p14:creationId xmlns:p14="http://schemas.microsoft.com/office/powerpoint/2010/main" val="9114647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 list of resources on</a:t>
            </a:r>
            <a:r>
              <a:rPr lang="en-US" baseline="0" dirty="0"/>
              <a:t> the Self-Directed IEP. There is a lot more information on the internet.</a:t>
            </a:r>
          </a:p>
          <a:p>
            <a:endParaRPr lang="en-US" baseline="0" dirty="0"/>
          </a:p>
          <a:p>
            <a:r>
              <a:rPr lang="en-US" baseline="0" dirty="0"/>
              <a:t>Optional Activity:  Print out the “Student’s Guide to the IEP”  Ask </a:t>
            </a:r>
            <a:r>
              <a:rPr lang="en-US" dirty="0"/>
              <a:t>participants</a:t>
            </a:r>
            <a:r>
              <a:rPr lang="en-US" baseline="0" dirty="0"/>
              <a:t> to discuss whether this would be appropriate for their children. Ask them what additional supports their child might need to participate more actively in the IEP.</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21</a:t>
            </a:fld>
            <a:endParaRPr lang="en-US" dirty="0"/>
          </a:p>
        </p:txBody>
      </p:sp>
    </p:spTree>
    <p:extLst>
      <p:ext uri="{BB962C8B-B14F-4D97-AF65-F5344CB8AC3E}">
        <p14:creationId xmlns:p14="http://schemas.microsoft.com/office/powerpoint/2010/main" val="513335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short list of resources on</a:t>
            </a:r>
            <a:r>
              <a:rPr lang="en-US" baseline="0" dirty="0"/>
              <a:t> the Self-Directed IEP. There is a lot more information on the internet.</a:t>
            </a:r>
          </a:p>
          <a:p>
            <a:endParaRPr lang="en-US" baseline="0" dirty="0"/>
          </a:p>
          <a:p>
            <a:r>
              <a:rPr lang="en-US" baseline="0" dirty="0"/>
              <a:t>Optional Activity:  Print out the “Student’s Guide to the IEP”  Ask </a:t>
            </a:r>
            <a:r>
              <a:rPr lang="en-US" dirty="0"/>
              <a:t>participants</a:t>
            </a:r>
            <a:r>
              <a:rPr lang="en-US" baseline="0" dirty="0"/>
              <a:t> to discuss whether this would be appropriate for their children. Ask them what additional supports their child might need to participate more actively in the IEP.</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22</a:t>
            </a:fld>
            <a:endParaRPr lang="en-US" dirty="0"/>
          </a:p>
        </p:txBody>
      </p:sp>
    </p:spTree>
    <p:extLst>
      <p:ext uri="{BB962C8B-B14F-4D97-AF65-F5344CB8AC3E}">
        <p14:creationId xmlns:p14="http://schemas.microsoft.com/office/powerpoint/2010/main" val="12523295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Review the points on the slide describing how a person can be actively involved in his or her own planning. Use examples from the notes page or from your own experience to talk about how individuals can be supported to take a more active role in their PCP.</a:t>
            </a:r>
            <a:endParaRPr lang="en-US" b="1" dirty="0"/>
          </a:p>
          <a:p>
            <a:r>
              <a:rPr lang="en-US" b="1" dirty="0"/>
              <a:t>Examples of people using preferred forms of communication:  </a:t>
            </a:r>
            <a:r>
              <a:rPr lang="en-US" dirty="0"/>
              <a:t>In their article on person-centered planning with transition-aged youth with ASD in Maine and New Hampshire, Hagner, Kurtz, May &amp; Cloutier, (2014) described several  people who communicated using atypical means including one who used an augmentative and alternative communication device. Another student whose speech was sometimes hard to understand would have another person repeat what they thought he said. He would give a “thumbs up” or a “thumbs down” to confirm.</a:t>
            </a:r>
            <a:endParaRPr lang="en-US" b="1" dirty="0"/>
          </a:p>
          <a:p>
            <a:r>
              <a:rPr lang="en-US" b="1" dirty="0"/>
              <a:t>Participating in Ways that Feel Comfortable:  </a:t>
            </a:r>
            <a:r>
              <a:rPr lang="en-US" dirty="0"/>
              <a:t>One student felt as though he could not keep up with the pace of the conversation. He asked his educational technician from school to sit next to him. The student would write notes and the educational tech would share his thoughts. Another student participated from another room by Skype because he was uncomfortable being in the room with so many other people.</a:t>
            </a:r>
          </a:p>
          <a:p>
            <a:r>
              <a:rPr lang="en-US" b="1" dirty="0"/>
              <a:t>Examples of Communication Being Respected</a:t>
            </a:r>
            <a:r>
              <a:rPr lang="en-US" dirty="0"/>
              <a:t>: One young Mainer was participating in a person-centered transition [planning meeting but was saying very little. The planning facilitator asked him what he liked to do. He said, "I like to break things." The facilitator then asked him if he could think of jobs where people break things. He could not but then he began pointing to each of the people at the meeting and asking them if they could think of jobs where people break things. By respecting what he had to say, the planning facilitator opened the door for him to experience having some control over the meeting.</a:t>
            </a:r>
          </a:p>
          <a:p>
            <a:r>
              <a:rPr lang="en-US" dirty="0"/>
              <a:t>Nathan was livid when he arrived at his PCP meeting. He said that his Voc Rehab counselor knew nothing about him or autism. He could not believe that she would place him in a kitchen where all those sounds could cause him to have a meltdown. The facilitator asked him if there was anything that could be done to change the situation. He said: “We could tell her what she needs to know about me. The facilitator asked him how the planning team could help with that. He decided they could come up with a list of things she needed to know. He and the facilitator then developed new individualized PCP activity </a:t>
            </a:r>
            <a:r>
              <a:rPr lang="mr-IN" dirty="0"/>
              <a:t>–</a:t>
            </a:r>
            <a:r>
              <a:rPr lang="en-US" dirty="0"/>
              <a:t> a brainstorming activity ”What Nathan’s VR Counselor Needs to Know about Him.</a:t>
            </a:r>
          </a:p>
          <a:p>
            <a:r>
              <a:rPr lang="en-US" dirty="0"/>
              <a:t>Some participants may indicate that they believe their family member may be too disabled or too limited in their communication ability to do any of these things. It may be helpful, at that point, to spend some time, discussing as a large group, strategies that could be used to support people with more significant intellectual or communication impairments. </a:t>
            </a:r>
          </a:p>
          <a:p>
            <a:r>
              <a:rPr lang="en-US" dirty="0"/>
              <a:t> </a:t>
            </a:r>
          </a:p>
          <a:p>
            <a:endParaRPr lang="en-US" dirty="0"/>
          </a:p>
          <a:p>
            <a:endParaRPr lang="en-US" dirty="0"/>
          </a:p>
          <a:p>
            <a:endParaRPr lang="en-US" dirty="0"/>
          </a:p>
        </p:txBody>
      </p:sp>
      <p:sp>
        <p:nvSpPr>
          <p:cNvPr id="4" name="Slide Number Placeholder 3"/>
          <p:cNvSpPr>
            <a:spLocks noGrp="1"/>
          </p:cNvSpPr>
          <p:nvPr>
            <p:ph type="sldNum" sz="quarter" idx="10"/>
          </p:nvPr>
        </p:nvSpPr>
        <p:spPr>
          <a:xfrm>
            <a:off x="6489339" y="8316416"/>
            <a:ext cx="367073" cy="825997"/>
          </a:xfrm>
        </p:spPr>
        <p:txBody>
          <a:bodyPr/>
          <a:lstStyle/>
          <a:p>
            <a:pPr>
              <a:defRPr/>
            </a:pPr>
            <a:fld id="{9F1D127F-74BA-DA42-AA48-220761C2DF6A}" type="slidenum">
              <a:rPr lang="en-US" smtClean="0"/>
              <a:pPr>
                <a:defRPr/>
              </a:pPr>
              <a:t>23</a:t>
            </a:fld>
            <a:endParaRPr lang="en-US" dirty="0"/>
          </a:p>
        </p:txBody>
      </p:sp>
    </p:spTree>
    <p:extLst>
      <p:ext uri="{BB962C8B-B14F-4D97-AF65-F5344CB8AC3E}">
        <p14:creationId xmlns:p14="http://schemas.microsoft.com/office/powerpoint/2010/main" val="343535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 that people can use this as a self-determination checklist as they plan using</a:t>
            </a:r>
            <a:r>
              <a:rPr lang="en-US" baseline="0" dirty="0"/>
              <a:t> a PCP process. Review the points. For each of these points it is important to identify the supports a person might need. For example,</a:t>
            </a:r>
            <a:r>
              <a:rPr lang="en-US" dirty="0"/>
              <a:t> for the fifth point, a person might need help to explore career opportunities online. This could include sharing resources with the person or sitting down with her and providing direct instruction and prompts as she searches for information online. Another person, with more limited communication, might explore possibilities differently. He might use the Discovery process to explore potential jobs or careers. He might also visit actual workplaces and do some job shadowing or try out different job-related tasks.</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24</a:t>
            </a:fld>
            <a:endParaRPr lang="en-US" dirty="0"/>
          </a:p>
        </p:txBody>
      </p:sp>
    </p:spTree>
    <p:extLst>
      <p:ext uri="{BB962C8B-B14F-4D97-AF65-F5344CB8AC3E}">
        <p14:creationId xmlns:p14="http://schemas.microsoft.com/office/powerpoint/2010/main" val="365582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 that people can use this as a self-determination checklist as they plan using</a:t>
            </a:r>
            <a:r>
              <a:rPr lang="en-US" baseline="0" dirty="0"/>
              <a:t> a PCP process. Review the points. For each of these points it is important to identify the supports a person might need. For example,</a:t>
            </a:r>
            <a:r>
              <a:rPr lang="en-US" dirty="0"/>
              <a:t> for the fifth point, a person might need help to explore career opportunities online. This could include sharing resources with the person or sitting down with her and providing direct instruction and prompts as she searches for information online. Another person, with more limited communication, might explore possibilities differently. He might use the Discovery process to explore potential jobs or careers. He might also visit actual workplaces and do some job shadowing or try out different job-related tasks.</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25</a:t>
            </a:fld>
            <a:endParaRPr lang="en-US" dirty="0"/>
          </a:p>
        </p:txBody>
      </p:sp>
    </p:spTree>
    <p:extLst>
      <p:ext uri="{BB962C8B-B14F-4D97-AF65-F5344CB8AC3E}">
        <p14:creationId xmlns:p14="http://schemas.microsoft.com/office/powerpoint/2010/main" val="38445387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Ask participants to identify how Greg’s self-determination skills were supported in this scenario.</a:t>
            </a:r>
          </a:p>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26</a:t>
            </a:fld>
            <a:endParaRPr lang="en-US" dirty="0"/>
          </a:p>
        </p:txBody>
      </p:sp>
    </p:spTree>
    <p:extLst>
      <p:ext uri="{BB962C8B-B14F-4D97-AF65-F5344CB8AC3E}">
        <p14:creationId xmlns:p14="http://schemas.microsoft.com/office/powerpoint/2010/main" val="911162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Break participants into small groups of no more than 4 individuals per group. In those groups, they should first each spend some time talking about how their child might monitor progress on their goals. Second, they should discuss the kinds of support their child might need to participate in making changes to her goals. Give participants about 10 minutes to do this. When they are finished, ask for volunteers to share some of their ideas. Ask if anyone struggled with this because they felt this was beyond their child’s capabilities. Allow time to discuss how this might be accomplished with those </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27</a:t>
            </a:fld>
            <a:endParaRPr lang="en-US" dirty="0"/>
          </a:p>
        </p:txBody>
      </p:sp>
    </p:spTree>
    <p:extLst>
      <p:ext uri="{BB962C8B-B14F-4D97-AF65-F5344CB8AC3E}">
        <p14:creationId xmlns:p14="http://schemas.microsoft.com/office/powerpoint/2010/main" val="845016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Display this slide and suggest that participants can find a lot of useful information on self-determination and transition at PACER’s National Parent Center on Transition and Employment. The URL for the site is in the slide. You may also choose to handout the article “Self-Determination: Supporting Successful Transition” from the National Center on Secondary Education and Transition.</a:t>
            </a:r>
          </a:p>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28</a:t>
            </a:fld>
            <a:endParaRPr lang="en-US" dirty="0"/>
          </a:p>
        </p:txBody>
      </p:sp>
    </p:spTree>
    <p:extLst>
      <p:ext uri="{BB962C8B-B14F-4D97-AF65-F5344CB8AC3E}">
        <p14:creationId xmlns:p14="http://schemas.microsoft.com/office/powerpoint/2010/main" val="598973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ＭＳ Ｐゴシック" charset="0"/>
                <a:cs typeface="ＭＳ Ｐゴシック" charset="0"/>
              </a:rPr>
              <a:t>Ask participants: </a:t>
            </a:r>
          </a:p>
          <a:p>
            <a:pPr rtl="0" fontAlgn="base"/>
            <a:r>
              <a:rPr lang="en-US" sz="1200" b="0" i="0" kern="1200" dirty="0">
                <a:solidFill>
                  <a:schemeClr val="tx1"/>
                </a:solidFill>
                <a:effectLst/>
                <a:latin typeface="+mn-lt"/>
                <a:ea typeface="ＭＳ Ｐゴシック" charset="0"/>
                <a:cs typeface="ＭＳ Ｐゴシック" charset="0"/>
              </a:rPr>
              <a:t>How many of you have had someone suggest that you need to get guardianship of your child before she or he turns 18? </a:t>
            </a:r>
          </a:p>
          <a:p>
            <a:pPr rtl="0" fontAlgn="base"/>
            <a:r>
              <a:rPr lang="en-US" sz="1200" b="0" i="0" kern="1200" dirty="0">
                <a:solidFill>
                  <a:schemeClr val="tx1"/>
                </a:solidFill>
                <a:effectLst/>
                <a:latin typeface="+mn-lt"/>
                <a:ea typeface="ＭＳ Ｐゴシック" charset="0"/>
                <a:cs typeface="ＭＳ Ｐゴシック" charset="0"/>
              </a:rPr>
              <a:t>What are some of the reasons you have been given about why you should seek guardianship? </a:t>
            </a:r>
          </a:p>
          <a:p>
            <a:pPr rtl="0" fontAlgn="base"/>
            <a:r>
              <a:rPr lang="en-US" sz="1200" b="0" i="0" kern="1200" dirty="0">
                <a:solidFill>
                  <a:schemeClr val="tx1"/>
                </a:solidFill>
                <a:effectLst/>
                <a:latin typeface="+mn-lt"/>
                <a:ea typeface="ＭＳ Ｐゴシック" charset="0"/>
                <a:cs typeface="ＭＳ Ｐゴシック" charset="0"/>
              </a:rPr>
              <a:t>How many of you have been told you should seek full guardianship? </a:t>
            </a:r>
          </a:p>
          <a:p>
            <a:pPr rtl="0" fontAlgn="base"/>
            <a:r>
              <a:rPr lang="en-US" sz="1200" b="0" i="0" kern="1200" dirty="0">
                <a:solidFill>
                  <a:schemeClr val="tx1"/>
                </a:solidFill>
                <a:effectLst/>
                <a:latin typeface="+mn-lt"/>
                <a:ea typeface="ＭＳ Ｐゴシック" charset="0"/>
                <a:cs typeface="ＭＳ Ｐゴシック" charset="0"/>
              </a:rPr>
              <a:t>How many of you have ever been told about alternatives to full guardianship</a:t>
            </a:r>
          </a:p>
          <a:p>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29</a:t>
            </a:fld>
            <a:endParaRPr lang="en-US" dirty="0"/>
          </a:p>
        </p:txBody>
      </p:sp>
    </p:spTree>
    <p:extLst>
      <p:ext uri="{BB962C8B-B14F-4D97-AF65-F5344CB8AC3E}">
        <p14:creationId xmlns:p14="http://schemas.microsoft.com/office/powerpoint/2010/main" val="324836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ＭＳ Ｐゴシック" charset="0"/>
                <a:cs typeface="ＭＳ Ｐゴシック" charset="0"/>
              </a:rPr>
              <a:t>Review the definition of Supported Decision-Making in this slide.</a:t>
            </a:r>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30</a:t>
            </a:fld>
            <a:endParaRPr lang="en-US" dirty="0"/>
          </a:p>
        </p:txBody>
      </p:sp>
    </p:spTree>
    <p:extLst>
      <p:ext uri="{BB962C8B-B14F-4D97-AF65-F5344CB8AC3E}">
        <p14:creationId xmlns:p14="http://schemas.microsoft.com/office/powerpoint/2010/main" val="127759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definition of self-determination in this slide and the next.</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3</a:t>
            </a:fld>
            <a:endParaRPr lang="en-US" dirty="0"/>
          </a:p>
        </p:txBody>
      </p:sp>
    </p:spTree>
    <p:extLst>
      <p:ext uri="{BB962C8B-B14F-4D97-AF65-F5344CB8AC3E}">
        <p14:creationId xmlns:p14="http://schemas.microsoft.com/office/powerpoint/2010/main" val="9872496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fontAlgn="base"/>
            <a:r>
              <a:rPr lang="en-US" sz="1200" b="0" i="0" kern="1200" dirty="0">
                <a:solidFill>
                  <a:schemeClr val="tx1"/>
                </a:solidFill>
                <a:effectLst/>
                <a:latin typeface="+mn-lt"/>
                <a:ea typeface="ＭＳ Ｐゴシック" charset="0"/>
                <a:cs typeface="ＭＳ Ｐゴシック" charset="0"/>
              </a:rPr>
              <a:t>Display the slide. Ask participants to think about one or two major decisions they have made in their life. Ask them if they made those by themselves or whether they talked with others or had other support from people they trusted. Ask them to think about who it was who supported them. Ask if anyone wants to volunteer to share who they obtained support form when making decisions. Explain that supported decision-making is really about providing people with the support they need in areas that they identify. </a:t>
            </a:r>
            <a:endParaRPr lang="en-US" b="0" i="0" dirty="0">
              <a:effectLst/>
            </a:endParaRPr>
          </a:p>
          <a:p>
            <a:pPr rtl="0" fontAlgn="base"/>
            <a:endParaRPr lang="en-US" b="0" i="0" dirty="0">
              <a:effectLst/>
            </a:endParaRPr>
          </a:p>
          <a:p>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31</a:t>
            </a:fld>
            <a:endParaRPr lang="en-US" dirty="0"/>
          </a:p>
        </p:txBody>
      </p:sp>
    </p:spTree>
    <p:extLst>
      <p:ext uri="{BB962C8B-B14F-4D97-AF65-F5344CB8AC3E}">
        <p14:creationId xmlns:p14="http://schemas.microsoft.com/office/powerpoint/2010/main" val="36097599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ＭＳ Ｐゴシック" charset="0"/>
                <a:cs typeface="ＭＳ Ｐゴシック" charset="0"/>
              </a:rPr>
              <a:t>Review the areas in which a person with IDD might make decision about their lives with support from others. </a:t>
            </a:r>
          </a:p>
          <a:p>
            <a:pPr rtl="0" fontAlgn="base"/>
            <a:r>
              <a:rPr lang="en-US" sz="1200" b="0" i="0" kern="1200" dirty="0">
                <a:solidFill>
                  <a:schemeClr val="tx1"/>
                </a:solidFill>
                <a:effectLst/>
                <a:latin typeface="+mn-lt"/>
                <a:ea typeface="ＭＳ Ｐゴシック" charset="0"/>
                <a:cs typeface="ＭＳ Ｐゴシック" charset="0"/>
              </a:rPr>
              <a:t>The person with IDD can choose to make the final decisions in some areas but not others. They might, for example, have someone else have Power of Attorney, act as a Health Care Proxy, or act as the Representative Payee for social security benefits. </a:t>
            </a:r>
          </a:p>
          <a:p>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32</a:t>
            </a:fld>
            <a:endParaRPr lang="en-US" dirty="0"/>
          </a:p>
        </p:txBody>
      </p:sp>
    </p:spTree>
    <p:extLst>
      <p:ext uri="{BB962C8B-B14F-4D97-AF65-F5344CB8AC3E}">
        <p14:creationId xmlns:p14="http://schemas.microsoft.com/office/powerpoint/2010/main" val="6547951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these rationales for guardianship. Ask participants if they have any of these concerns. Handout document developed by Volunteers of America – Minnesota and Wisconsin: </a:t>
            </a:r>
            <a:r>
              <a:rPr lang="en-US" i="1" dirty="0"/>
              <a:t>Guardian Ships Myths and Facts</a:t>
            </a:r>
            <a:r>
              <a:rPr lang="en-US" dirty="0"/>
              <a:t>. Review the points made in this document. Ask participants if this addresses their concerns. </a:t>
            </a:r>
          </a:p>
          <a:p>
            <a:r>
              <a:rPr lang="en-US" dirty="0"/>
              <a:t> </a:t>
            </a:r>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33</a:t>
            </a:fld>
            <a:endParaRPr lang="en-US" dirty="0"/>
          </a:p>
        </p:txBody>
      </p:sp>
    </p:spTree>
    <p:extLst>
      <p:ext uri="{BB962C8B-B14F-4D97-AF65-F5344CB8AC3E}">
        <p14:creationId xmlns:p14="http://schemas.microsoft.com/office/powerpoint/2010/main" val="4972279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ＭＳ Ｐゴシック" charset="0"/>
                <a:cs typeface="ＭＳ Ｐゴシック" charset="0"/>
              </a:rPr>
              <a:t>Ask participants to complete this activity as individuals or with other family or team members. They should take about 5 minutes to complete this. Ask for volunteers to share some of the ideas they came up with for the large group. </a:t>
            </a:r>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34</a:t>
            </a:fld>
            <a:endParaRPr lang="en-US" dirty="0"/>
          </a:p>
        </p:txBody>
      </p:sp>
    </p:spTree>
    <p:extLst>
      <p:ext uri="{BB962C8B-B14F-4D97-AF65-F5344CB8AC3E}">
        <p14:creationId xmlns:p14="http://schemas.microsoft.com/office/powerpoint/2010/main" val="2537988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ＭＳ Ｐゴシック" charset="0"/>
                <a:cs typeface="ＭＳ Ｐゴシック" charset="0"/>
              </a:rPr>
              <a:t>Display this slide. Explain that because of this legislation now requires probate courts to consider less restrictive options than full guardianship. Participants can learn more about Supported Decision Making in Maine at the Disability Rights Maine website. </a:t>
            </a:r>
            <a:endParaRPr lang="en-US" dirty="0"/>
          </a:p>
        </p:txBody>
      </p:sp>
      <p:sp>
        <p:nvSpPr>
          <p:cNvPr id="4" name="Slide Number Placeholder 3"/>
          <p:cNvSpPr>
            <a:spLocks noGrp="1"/>
          </p:cNvSpPr>
          <p:nvPr>
            <p:ph type="sldNum" sz="quarter" idx="5"/>
          </p:nvPr>
        </p:nvSpPr>
        <p:spPr/>
        <p:txBody>
          <a:bodyPr/>
          <a:lstStyle/>
          <a:p>
            <a:pPr>
              <a:defRPr/>
            </a:pPr>
            <a:fld id="{9F1D127F-74BA-DA42-AA48-220761C2DF6A}" type="slidenum">
              <a:rPr lang="en-US" smtClean="0"/>
              <a:pPr>
                <a:defRPr/>
              </a:pPr>
              <a:t>35</a:t>
            </a:fld>
            <a:endParaRPr lang="en-US" dirty="0"/>
          </a:p>
        </p:txBody>
      </p:sp>
    </p:spTree>
    <p:extLst>
      <p:ext uri="{BB962C8B-B14F-4D97-AF65-F5344CB8AC3E}">
        <p14:creationId xmlns:p14="http://schemas.microsoft.com/office/powerpoint/2010/main" val="4129735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27063"/>
            <a:ext cx="4572000" cy="3429000"/>
          </a:xfrm>
        </p:spPr>
      </p:sp>
      <p:sp>
        <p:nvSpPr>
          <p:cNvPr id="3" name="Notes Placeholder 2"/>
          <p:cNvSpPr>
            <a:spLocks noGrp="1"/>
          </p:cNvSpPr>
          <p:nvPr>
            <p:ph type="body" idx="1"/>
          </p:nvPr>
        </p:nvSpPr>
        <p:spPr/>
        <p:txBody>
          <a:bodyPr>
            <a:normAutofit/>
          </a:bodyPr>
          <a:lstStyle/>
          <a:p>
            <a:endParaRPr lang="en-US" dirty="0"/>
          </a:p>
          <a:p>
            <a:r>
              <a:rPr lang="en-US" dirty="0"/>
              <a:t>Summarize</a:t>
            </a:r>
            <a:r>
              <a:rPr lang="en-US" baseline="0" dirty="0"/>
              <a:t> the points on this slide by stating "</a:t>
            </a:r>
            <a:r>
              <a:rPr lang="en-US" dirty="0"/>
              <a:t>Essentially,</a:t>
            </a:r>
            <a:r>
              <a:rPr lang="en-US" baseline="0" dirty="0"/>
              <a:t> self-determination involves setting </a:t>
            </a:r>
            <a:r>
              <a:rPr lang="en-US" b="1" baseline="0" dirty="0"/>
              <a:t>goals</a:t>
            </a:r>
            <a:r>
              <a:rPr lang="en-US" baseline="0" dirty="0"/>
              <a:t>, coming up with a </a:t>
            </a:r>
            <a:r>
              <a:rPr lang="en-US" b="1" baseline="0" dirty="0"/>
              <a:t>plan </a:t>
            </a:r>
            <a:r>
              <a:rPr lang="en-US" baseline="0" dirty="0"/>
              <a:t>to achieve those goals, </a:t>
            </a:r>
            <a:r>
              <a:rPr lang="en-US" b="1" baseline="0" dirty="0"/>
              <a:t>monitoring</a:t>
            </a:r>
            <a:r>
              <a:rPr lang="en-US" baseline="0" dirty="0"/>
              <a:t> how you are doing, and</a:t>
            </a:r>
            <a:r>
              <a:rPr lang="en-US" dirty="0"/>
              <a:t> </a:t>
            </a:r>
            <a:r>
              <a:rPr lang="en-US" b="1" dirty="0"/>
              <a:t>revising</a:t>
            </a:r>
            <a:r>
              <a:rPr lang="en-US" dirty="0"/>
              <a:t> your plan if necessary.”</a:t>
            </a:r>
          </a:p>
          <a:p>
            <a:r>
              <a:rPr lang="en-US" dirty="0"/>
              <a:t>Employment Example:  So, for a person who wants to get a job, the person should:</a:t>
            </a:r>
          </a:p>
          <a:p>
            <a:pPr marL="228600" indent="-228600">
              <a:buAutoNum type="arabicPeriod"/>
            </a:pPr>
            <a:r>
              <a:rPr lang="en-US" dirty="0"/>
              <a:t>Set a goal by determining what kind of job they would like. </a:t>
            </a:r>
          </a:p>
          <a:p>
            <a:pPr marL="228600" indent="-228600">
              <a:buAutoNum type="arabicPeriod"/>
            </a:pPr>
            <a:r>
              <a:rPr lang="en-US" dirty="0"/>
              <a:t>Develop a plan for achieving that goal. This might include identifying what the job requirements are, what skills or needed, or what training is needed. </a:t>
            </a:r>
          </a:p>
          <a:p>
            <a:pPr marL="228600" indent="-228600">
              <a:buAutoNum type="arabicPeriod"/>
            </a:pPr>
            <a:r>
              <a:rPr lang="en-US" dirty="0"/>
              <a:t>Monitoring progress on the plan. She or he should be able to indicate how well things are going with each step in the plan.</a:t>
            </a:r>
          </a:p>
          <a:p>
            <a:pPr marL="228600" indent="-228600">
              <a:buAutoNum type="arabicPeriod"/>
            </a:pPr>
            <a:r>
              <a:rPr lang="en-US" dirty="0"/>
              <a:t>Making revisions to the plan as necessary. This may include changing strategies for obtaining skills or training. In some cases, it might mean actually changing the vocational goal.</a:t>
            </a:r>
          </a:p>
          <a:p>
            <a:r>
              <a:rPr lang="en-US" dirty="0"/>
              <a:t>A person may need support with some or all of these steps. Gaining self-determination skills is not about completing all of these things independently. Some people will require prompts, structure, or other supports in order to accomplish these steps. Ultimately the goal is to teach the person to become more independent in completing these steps over time and to apply these strategies in other areas of the person’s life.</a:t>
            </a:r>
          </a:p>
        </p:txBody>
      </p:sp>
      <p:sp>
        <p:nvSpPr>
          <p:cNvPr id="4" name="Slide Number Placeholder 3"/>
          <p:cNvSpPr>
            <a:spLocks noGrp="1"/>
          </p:cNvSpPr>
          <p:nvPr>
            <p:ph type="sldNum" sz="quarter" idx="10"/>
          </p:nvPr>
        </p:nvSpPr>
        <p:spPr/>
        <p:txBody>
          <a:bodyPr/>
          <a:lstStyle/>
          <a:p>
            <a:fld id="{87BA9C3D-6E6D-7444-B461-78B4CCD1D98F}" type="slidenum">
              <a:rPr lang="en-US" smtClean="0"/>
              <a:t>4</a:t>
            </a:fld>
            <a:endParaRPr lang="en-US" dirty="0"/>
          </a:p>
        </p:txBody>
      </p:sp>
    </p:spTree>
    <p:extLst>
      <p:ext uri="{BB962C8B-B14F-4D97-AF65-F5344CB8AC3E}">
        <p14:creationId xmlns:p14="http://schemas.microsoft.com/office/powerpoint/2010/main" val="3281401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47700"/>
            <a:ext cx="4572000" cy="3429000"/>
          </a:xfrm>
        </p:spPr>
      </p:sp>
      <p:sp>
        <p:nvSpPr>
          <p:cNvPr id="3" name="Notes Placeholder 2"/>
          <p:cNvSpPr>
            <a:spLocks noGrp="1"/>
          </p:cNvSpPr>
          <p:nvPr>
            <p:ph type="body" idx="1"/>
          </p:nvPr>
        </p:nvSpPr>
        <p:spPr/>
        <p:txBody>
          <a:bodyPr/>
          <a:lstStyle/>
          <a:p>
            <a:r>
              <a:rPr lang="en-US" b="1" dirty="0"/>
              <a:t>Positive perceptions:  </a:t>
            </a:r>
            <a:r>
              <a:rPr lang="en-US" dirty="0"/>
              <a:t>People learn that they have control by exercising control</a:t>
            </a:r>
          </a:p>
          <a:p>
            <a:r>
              <a:rPr lang="en-US" b="1" dirty="0"/>
              <a:t>Self-awareness and self-knowledge</a:t>
            </a:r>
            <a:r>
              <a:rPr lang="en-US" dirty="0"/>
              <a:t>:  People can be more self-determined when they know what they like to do, what they are good at, how they learn best, and the supports they may need.</a:t>
            </a:r>
          </a:p>
          <a:p>
            <a:r>
              <a:rPr lang="en-US" b="1" dirty="0"/>
              <a:t>Choice: </a:t>
            </a:r>
            <a:r>
              <a:rPr lang="en-US" dirty="0"/>
              <a:t>the right, power or opportunity to choose</a:t>
            </a:r>
            <a:r>
              <a:rPr lang="en-US" b="1" dirty="0"/>
              <a:t>.</a:t>
            </a:r>
            <a:r>
              <a:rPr lang="en-US" dirty="0"/>
              <a:t> </a:t>
            </a:r>
          </a:p>
          <a:p>
            <a:r>
              <a:rPr lang="en-US" b="1" dirty="0"/>
              <a:t>Decision-making skills</a:t>
            </a:r>
            <a:r>
              <a:rPr lang="en-US" dirty="0"/>
              <a:t>:  Decision-making means the conscious process of making up one’s mind. These are skills that people develop as a result of both instruction and practice making choices. </a:t>
            </a:r>
          </a:p>
          <a:p>
            <a:r>
              <a:rPr lang="en-US" b="1" dirty="0"/>
              <a:t>Problem-Solving Skills</a:t>
            </a:r>
            <a:r>
              <a:rPr lang="en-US" dirty="0"/>
              <a:t>:   Individuals with disabilities need practice in solving problems related to their own lives.</a:t>
            </a:r>
          </a:p>
          <a:p>
            <a:r>
              <a:rPr lang="en-US" b="1" dirty="0"/>
              <a:t>Goal setting</a:t>
            </a:r>
            <a:r>
              <a:rPr lang="en-US" dirty="0"/>
              <a:t>:  Many individuals with disabilities will need instruction and support in setting goals </a:t>
            </a:r>
            <a:r>
              <a:rPr lang="mr-IN" dirty="0"/>
              <a:t>–</a:t>
            </a:r>
            <a:r>
              <a:rPr lang="en-US" dirty="0"/>
              <a:t> at least initially.</a:t>
            </a:r>
          </a:p>
          <a:p>
            <a:r>
              <a:rPr lang="en-US" b="1" dirty="0"/>
              <a:t>Self-regulation and management Skills</a:t>
            </a:r>
            <a:r>
              <a:rPr lang="en-US" dirty="0"/>
              <a:t>:  Often youth with disabilities have come to rely on others to stay regulated. The successful acquisition of self-regulation and self-management skills are key to a person taking greater control of their own lives.</a:t>
            </a:r>
          </a:p>
          <a:p>
            <a:r>
              <a:rPr lang="en-US" b="1" dirty="0"/>
              <a:t>Self-advocacy and Leadership</a:t>
            </a:r>
            <a:r>
              <a:rPr lang="en-US" dirty="0"/>
              <a:t>:  This is something that is often neglected in instruction to individuals with disabilities. It will be addressed in detail later in this module.</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5</a:t>
            </a:fld>
            <a:endParaRPr lang="en-US" dirty="0"/>
          </a:p>
        </p:txBody>
      </p:sp>
    </p:spTree>
    <p:extLst>
      <p:ext uri="{BB962C8B-B14F-4D97-AF65-F5344CB8AC3E}">
        <p14:creationId xmlns:p14="http://schemas.microsoft.com/office/powerpoint/2010/main" val="1245706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a:t>
            </a:r>
            <a:r>
              <a:rPr lang="en-US" baseline="0" dirty="0"/>
              <a:t> the points on this slide, </a:t>
            </a:r>
            <a:r>
              <a:rPr lang="en-US" sz="1200" b="0" i="0" kern="1200" dirty="0">
                <a:solidFill>
                  <a:schemeClr val="tx1"/>
                </a:solidFill>
                <a:effectLst/>
                <a:latin typeface="+mn-lt"/>
                <a:ea typeface="ＭＳ Ｐゴシック" charset="0"/>
                <a:cs typeface="ＭＳ Ｐゴシック" charset="0"/>
              </a:rPr>
              <a:t>emphasizing that researchers have shown better outcomes for students with disabilities with greater levels of self-determination. Ask participants if they can think of ways their child’s transition to adult life might be improved by becoming more self-determined</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6</a:t>
            </a:fld>
            <a:endParaRPr lang="en-US" dirty="0"/>
          </a:p>
        </p:txBody>
      </p:sp>
    </p:spTree>
    <p:extLst>
      <p:ext uri="{BB962C8B-B14F-4D97-AF65-F5344CB8AC3E}">
        <p14:creationId xmlns:p14="http://schemas.microsoft.com/office/powerpoint/2010/main" val="413304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a:t>
            </a:r>
            <a:r>
              <a:rPr lang="en-US" baseline="0" dirty="0"/>
              <a:t> out that you are reiterating this point that was made in the introduction.</a:t>
            </a:r>
            <a:endParaRPr lang="en-US" dirty="0"/>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7</a:t>
            </a:fld>
            <a:endParaRPr lang="en-US" dirty="0"/>
          </a:p>
        </p:txBody>
      </p:sp>
    </p:spTree>
    <p:extLst>
      <p:ext uri="{BB962C8B-B14F-4D97-AF65-F5344CB8AC3E}">
        <p14:creationId xmlns:p14="http://schemas.microsoft.com/office/powerpoint/2010/main" val="1468049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a:solidFill>
                  <a:schemeClr val="tx1"/>
                </a:solidFill>
                <a:effectLst/>
                <a:latin typeface="+mn-lt"/>
                <a:ea typeface="ＭＳ Ｐゴシック" charset="0"/>
                <a:cs typeface="ＭＳ Ｐゴシック" charset="0"/>
              </a:rPr>
              <a:t>Explain that this is not true for all individuals with disabilities. But when people do not, it can have long term consequences for their quality of life as adults. </a:t>
            </a:r>
          </a:p>
          <a:p>
            <a:pPr rtl="0" fontAlgn="base"/>
            <a:r>
              <a:rPr lang="en-US" sz="1200" b="0" i="0" kern="1200" dirty="0">
                <a:solidFill>
                  <a:schemeClr val="tx1"/>
                </a:solidFill>
                <a:effectLst/>
                <a:latin typeface="+mn-lt"/>
                <a:ea typeface="ＭＳ Ｐゴシック" charset="0"/>
                <a:cs typeface="ＭＳ Ｐゴシック" charset="0"/>
              </a:rPr>
              <a:t> </a:t>
            </a:r>
          </a:p>
        </p:txBody>
      </p:sp>
      <p:sp>
        <p:nvSpPr>
          <p:cNvPr id="4" name="Slide Number Placeholder 3"/>
          <p:cNvSpPr>
            <a:spLocks noGrp="1"/>
          </p:cNvSpPr>
          <p:nvPr>
            <p:ph type="sldNum" sz="quarter" idx="10"/>
          </p:nvPr>
        </p:nvSpPr>
        <p:spPr/>
        <p:txBody>
          <a:bodyPr/>
          <a:lstStyle/>
          <a:p>
            <a:pPr>
              <a:defRPr/>
            </a:pPr>
            <a:fld id="{9F1D127F-74BA-DA42-AA48-220761C2DF6A}" type="slidenum">
              <a:rPr lang="en-US" smtClean="0"/>
              <a:pPr>
                <a:defRPr/>
              </a:pPr>
              <a:t>8</a:t>
            </a:fld>
            <a:endParaRPr lang="en-US" dirty="0"/>
          </a:p>
        </p:txBody>
      </p:sp>
    </p:spTree>
    <p:extLst>
      <p:ext uri="{BB962C8B-B14F-4D97-AF65-F5344CB8AC3E}">
        <p14:creationId xmlns:p14="http://schemas.microsoft.com/office/powerpoint/2010/main" val="975763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This slide reviews some of the major components of goal setting and achievement. In this activity, participants will be exploring goal setting in a little more detail. </a:t>
            </a:r>
          </a:p>
          <a:p>
            <a:endParaRPr lang="en-US" dirty="0"/>
          </a:p>
          <a:p>
            <a:endParaRPr lang="en-US" dirty="0"/>
          </a:p>
        </p:txBody>
      </p:sp>
      <p:sp>
        <p:nvSpPr>
          <p:cNvPr id="4" name="Slide Number Placeholder 3"/>
          <p:cNvSpPr>
            <a:spLocks noGrp="1"/>
          </p:cNvSpPr>
          <p:nvPr>
            <p:ph type="sldNum" sz="quarter" idx="10"/>
          </p:nvPr>
        </p:nvSpPr>
        <p:spPr/>
        <p:txBody>
          <a:bodyPr/>
          <a:lstStyle/>
          <a:p>
            <a:fld id="{87BA9C3D-6E6D-7444-B461-78B4CCD1D98F}" type="slidenum">
              <a:rPr lang="en-US" smtClean="0"/>
              <a:t>9</a:t>
            </a:fld>
            <a:endParaRPr lang="en-US" dirty="0"/>
          </a:p>
        </p:txBody>
      </p:sp>
    </p:spTree>
    <p:extLst>
      <p:ext uri="{BB962C8B-B14F-4D97-AF65-F5344CB8AC3E}">
        <p14:creationId xmlns:p14="http://schemas.microsoft.com/office/powerpoint/2010/main" val="447569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109896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752"/>
            <a:ext cx="3008313" cy="54006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772816"/>
            <a:ext cx="3008313" cy="43533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8801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88739"/>
            <a:ext cx="5486400" cy="363883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88066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967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04764"/>
            <a:ext cx="2057400" cy="48213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04764"/>
            <a:ext cx="6019800" cy="48213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81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4CE68EF1-6245-764C-9B6F-94B54B49C1B4}"/>
              </a:ext>
            </a:extLst>
          </p:cNvPr>
          <p:cNvSpPr>
            <a:spLocks noGrp="1"/>
          </p:cNvSpPr>
          <p:nvPr>
            <p:ph type="sldNum" sz="quarter" idx="10"/>
          </p:nvPr>
        </p:nvSpPr>
        <p:spPr/>
        <p:txBody>
          <a:bodyPr/>
          <a:lstStyle/>
          <a:p>
            <a:fld id="{5258510D-A541-E345-9663-1758173D1142}" type="slidenum">
              <a:rPr lang="en-US" smtClean="0"/>
              <a:t>‹#›</a:t>
            </a:fld>
            <a:endParaRPr lang="en-US" dirty="0"/>
          </a:p>
        </p:txBody>
      </p:sp>
    </p:spTree>
    <p:extLst>
      <p:ext uri="{BB962C8B-B14F-4D97-AF65-F5344CB8AC3E}">
        <p14:creationId xmlns:p14="http://schemas.microsoft.com/office/powerpoint/2010/main" val="199842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o Logo Layout">
    <p:spTree>
      <p:nvGrpSpPr>
        <p:cNvPr id="1" name=""/>
        <p:cNvGrpSpPr/>
        <p:nvPr/>
      </p:nvGrpSpPr>
      <p:grpSpPr>
        <a:xfrm>
          <a:off x="0" y="0"/>
          <a:ext cx="0" cy="0"/>
          <a:chOff x="0" y="0"/>
          <a:chExt cx="0" cy="0"/>
        </a:xfrm>
      </p:grpSpPr>
      <p:sp>
        <p:nvSpPr>
          <p:cNvPr id="2" name="Title 1"/>
          <p:cNvSpPr>
            <a:spLocks noGrp="1"/>
          </p:cNvSpPr>
          <p:nvPr>
            <p:ph type="title"/>
          </p:nvPr>
        </p:nvSpPr>
        <p:spPr>
          <a:xfrm>
            <a:off x="431800" y="332656"/>
            <a:ext cx="8243888" cy="488950"/>
          </a:xfrm>
        </p:spPr>
        <p:txBody>
          <a:bodyPr/>
          <a:lstStyle/>
          <a:p>
            <a:r>
              <a:rPr lang="en-US"/>
              <a:t>Click to edit Master title style</a:t>
            </a:r>
          </a:p>
        </p:txBody>
      </p:sp>
      <p:sp>
        <p:nvSpPr>
          <p:cNvPr id="6" name="Content Placeholder 5"/>
          <p:cNvSpPr>
            <a:spLocks noGrp="1"/>
          </p:cNvSpPr>
          <p:nvPr>
            <p:ph sz="quarter" idx="13"/>
          </p:nvPr>
        </p:nvSpPr>
        <p:spPr>
          <a:xfrm>
            <a:off x="539552" y="1124744"/>
            <a:ext cx="8135938" cy="5148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899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7416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9592" y="980728"/>
            <a:ext cx="7754053" cy="490066"/>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D34109D2-25C3-BE4A-8D6E-9AB2ABAE142A}"/>
              </a:ext>
            </a:extLst>
          </p:cNvPr>
          <p:cNvSpPr>
            <a:spLocks noGrp="1"/>
          </p:cNvSpPr>
          <p:nvPr>
            <p:ph type="sldNum" sz="quarter" idx="10"/>
          </p:nvPr>
        </p:nvSpPr>
        <p:spPr/>
        <p:txBody>
          <a:bodyPr/>
          <a:lstStyle/>
          <a:p>
            <a:fld id="{5258510D-A541-E345-9663-1758173D1142}" type="slidenum">
              <a:rPr lang="en-US" smtClean="0"/>
              <a:t>‹#›</a:t>
            </a:fld>
            <a:endParaRPr lang="en-US" dirty="0"/>
          </a:p>
        </p:txBody>
      </p:sp>
    </p:spTree>
    <p:extLst>
      <p:ext uri="{BB962C8B-B14F-4D97-AF65-F5344CB8AC3E}">
        <p14:creationId xmlns:p14="http://schemas.microsoft.com/office/powerpoint/2010/main" val="357393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 colum Layout">
    <p:spTree>
      <p:nvGrpSpPr>
        <p:cNvPr id="1" name=""/>
        <p:cNvGrpSpPr/>
        <p:nvPr/>
      </p:nvGrpSpPr>
      <p:grpSpPr>
        <a:xfrm>
          <a:off x="0" y="0"/>
          <a:ext cx="0" cy="0"/>
          <a:chOff x="0" y="0"/>
          <a:chExt cx="0" cy="0"/>
        </a:xfrm>
      </p:grpSpPr>
      <p:sp>
        <p:nvSpPr>
          <p:cNvPr id="2" name="Title 1"/>
          <p:cNvSpPr>
            <a:spLocks noGrp="1"/>
          </p:cNvSpPr>
          <p:nvPr>
            <p:ph type="title"/>
          </p:nvPr>
        </p:nvSpPr>
        <p:spPr>
          <a:xfrm>
            <a:off x="431540" y="476672"/>
            <a:ext cx="8243888" cy="488950"/>
          </a:xfrm>
        </p:spPr>
        <p:txBody>
          <a:bodyPr/>
          <a:lstStyle/>
          <a:p>
            <a:r>
              <a:rPr lang="en-US"/>
              <a:t>Click to edit Master title style</a:t>
            </a:r>
          </a:p>
        </p:txBody>
      </p:sp>
      <p:sp>
        <p:nvSpPr>
          <p:cNvPr id="11" name="Content Placeholder 10"/>
          <p:cNvSpPr>
            <a:spLocks noGrp="1"/>
          </p:cNvSpPr>
          <p:nvPr>
            <p:ph sz="quarter" idx="13"/>
          </p:nvPr>
        </p:nvSpPr>
        <p:spPr>
          <a:xfrm>
            <a:off x="467544" y="1268760"/>
            <a:ext cx="3996444" cy="50045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0"/>
          <p:cNvSpPr>
            <a:spLocks noGrp="1"/>
          </p:cNvSpPr>
          <p:nvPr>
            <p:ph sz="quarter" idx="14"/>
          </p:nvPr>
        </p:nvSpPr>
        <p:spPr>
          <a:xfrm>
            <a:off x="4752020" y="1304764"/>
            <a:ext cx="3996444" cy="49685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9ECADDAA-EF81-7F4C-9BB6-288ECF32C7F2}"/>
              </a:ext>
            </a:extLst>
          </p:cNvPr>
          <p:cNvSpPr>
            <a:spLocks noGrp="1"/>
          </p:cNvSpPr>
          <p:nvPr>
            <p:ph type="sldNum" sz="quarter" idx="15"/>
          </p:nvPr>
        </p:nvSpPr>
        <p:spPr/>
        <p:txBody>
          <a:bodyPr/>
          <a:lstStyle/>
          <a:p>
            <a:fld id="{5258510D-A541-E345-9663-1758173D1142}" type="slidenum">
              <a:rPr lang="en-US" smtClean="0"/>
              <a:t>‹#›</a:t>
            </a:fld>
            <a:endParaRPr lang="en-US" dirty="0"/>
          </a:p>
        </p:txBody>
      </p:sp>
    </p:spTree>
    <p:extLst>
      <p:ext uri="{BB962C8B-B14F-4D97-AF65-F5344CB8AC3E}">
        <p14:creationId xmlns:p14="http://schemas.microsoft.com/office/powerpoint/2010/main" val="299080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3711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20888"/>
            <a:ext cx="4040188"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3711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99692"/>
            <a:ext cx="4041775"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a:extLst>
              <a:ext uri="{FF2B5EF4-FFF2-40B4-BE49-F238E27FC236}">
                <a16:creationId xmlns:a16="http://schemas.microsoft.com/office/drawing/2014/main" id="{CADD4536-A862-B640-BADC-E7B333A87C0F}"/>
              </a:ext>
            </a:extLst>
          </p:cNvPr>
          <p:cNvSpPr>
            <a:spLocks noGrp="1"/>
          </p:cNvSpPr>
          <p:nvPr>
            <p:ph type="sldNum" sz="quarter" idx="10"/>
          </p:nvPr>
        </p:nvSpPr>
        <p:spPr/>
        <p:txBody>
          <a:bodyPr/>
          <a:lstStyle/>
          <a:p>
            <a:fld id="{5258510D-A541-E345-9663-1758173D1142}" type="slidenum">
              <a:rPr lang="en-US" smtClean="0"/>
              <a:t>‹#›</a:t>
            </a:fld>
            <a:endParaRPr lang="en-US" dirty="0"/>
          </a:p>
        </p:txBody>
      </p:sp>
    </p:spTree>
    <p:extLst>
      <p:ext uri="{BB962C8B-B14F-4D97-AF65-F5344CB8AC3E}">
        <p14:creationId xmlns:p14="http://schemas.microsoft.com/office/powerpoint/2010/main" val="240016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a:extLst>
              <a:ext uri="{FF2B5EF4-FFF2-40B4-BE49-F238E27FC236}">
                <a16:creationId xmlns:a16="http://schemas.microsoft.com/office/drawing/2014/main" id="{BD97AB67-8313-E34C-8533-01CA66C954C0}"/>
              </a:ext>
            </a:extLst>
          </p:cNvPr>
          <p:cNvSpPr>
            <a:spLocks noGrp="1"/>
          </p:cNvSpPr>
          <p:nvPr>
            <p:ph type="sldNum" sz="quarter" idx="10"/>
          </p:nvPr>
        </p:nvSpPr>
        <p:spPr/>
        <p:txBody>
          <a:bodyPr/>
          <a:lstStyle/>
          <a:p>
            <a:fld id="{5258510D-A541-E345-9663-1758173D1142}" type="slidenum">
              <a:rPr lang="en-US" smtClean="0"/>
              <a:t>‹#›</a:t>
            </a:fld>
            <a:endParaRPr lang="en-US" dirty="0"/>
          </a:p>
        </p:txBody>
      </p:sp>
    </p:spTree>
    <p:extLst>
      <p:ext uri="{BB962C8B-B14F-4D97-AF65-F5344CB8AC3E}">
        <p14:creationId xmlns:p14="http://schemas.microsoft.com/office/powerpoint/2010/main" val="187875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108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808163"/>
            <a:ext cx="8229600" cy="4318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933450" y="368300"/>
            <a:ext cx="8020050" cy="576263"/>
          </a:xfrm>
          <a:prstGeom prst="rect">
            <a:avLst/>
          </a:prstGeom>
          <a:gradFill>
            <a:gsLst>
              <a:gs pos="0">
                <a:srgbClr val="66A7CF"/>
              </a:gs>
              <a:gs pos="99000">
                <a:schemeClr val="bg1"/>
              </a:gs>
              <a:gs pos="60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600" dirty="0">
                <a:solidFill>
                  <a:srgbClr val="000000"/>
                </a:solidFill>
                <a:latin typeface="Arial"/>
                <a:cs typeface="Arial"/>
              </a:rPr>
              <a:t>Center for Community Inclusion &amp; Disability Studies</a:t>
            </a:r>
          </a:p>
        </p:txBody>
      </p:sp>
      <p:sp>
        <p:nvSpPr>
          <p:cNvPr id="10" name="Rectangle 9"/>
          <p:cNvSpPr/>
          <p:nvPr/>
        </p:nvSpPr>
        <p:spPr>
          <a:xfrm>
            <a:off x="935038" y="163513"/>
            <a:ext cx="7980362" cy="171450"/>
          </a:xfrm>
          <a:prstGeom prst="rect">
            <a:avLst/>
          </a:prstGeom>
          <a:gradFill>
            <a:gsLst>
              <a:gs pos="0">
                <a:srgbClr val="001934"/>
              </a:gs>
              <a:gs pos="99000">
                <a:schemeClr val="bg1"/>
              </a:gs>
              <a:gs pos="60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30" name="Title Placeholder 1"/>
          <p:cNvSpPr>
            <a:spLocks noGrp="1"/>
          </p:cNvSpPr>
          <p:nvPr>
            <p:ph type="title"/>
          </p:nvPr>
        </p:nvSpPr>
        <p:spPr bwMode="auto">
          <a:xfrm>
            <a:off x="431800" y="1233488"/>
            <a:ext cx="8243888" cy="48895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1031" name="Picture 6" descr="MAINE_crest2C_MAC.eps"/>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42875" y="138113"/>
            <a:ext cx="828675" cy="1106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1C5E4802-BCA9-004E-AAA0-ACB9B90951D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8510D-A541-E345-9663-1758173D114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78" r:id="rId3"/>
    <p:sldLayoutId id="2147483769" r:id="rId4"/>
    <p:sldLayoutId id="2147483770" r:id="rId5"/>
    <p:sldLayoutId id="2147483779" r:id="rId6"/>
    <p:sldLayoutId id="2147483771" r:id="rId7"/>
    <p:sldLayoutId id="2147483772" r:id="rId8"/>
    <p:sldLayoutId id="2147483773" r:id="rId9"/>
    <p:sldLayoutId id="2147483774" r:id="rId10"/>
    <p:sldLayoutId id="2147483775" r:id="rId11"/>
    <p:sldLayoutId id="2147483776" r:id="rId12"/>
    <p:sldLayoutId id="2147483777" r:id="rId13"/>
  </p:sldLayoutIdLst>
  <p:hf hdr="0" dt="0"/>
  <p:txStyles>
    <p:titleStyle>
      <a:lvl1pPr algn="ctr" rtl="0" eaLnBrk="1" fontAlgn="base" hangingPunct="1">
        <a:spcBef>
          <a:spcPct val="0"/>
        </a:spcBef>
        <a:spcAft>
          <a:spcPct val="0"/>
        </a:spcAft>
        <a:defRPr sz="3600" kern="1200">
          <a:solidFill>
            <a:schemeClr val="tx1"/>
          </a:solidFill>
          <a:latin typeface="Arial"/>
          <a:ea typeface="ＭＳ Ｐゴシック" charset="0"/>
          <a:cs typeface="Arial"/>
        </a:defRPr>
      </a:lvl1pPr>
      <a:lvl2pPr algn="ctr" rtl="0" eaLnBrk="1" fontAlgn="base" hangingPunct="1">
        <a:spcBef>
          <a:spcPct val="0"/>
        </a:spcBef>
        <a:spcAft>
          <a:spcPct val="0"/>
        </a:spcAft>
        <a:defRPr sz="3600">
          <a:solidFill>
            <a:schemeClr val="tx1"/>
          </a:solidFill>
          <a:latin typeface="Arial" charset="0"/>
          <a:ea typeface="ＭＳ Ｐゴシック" charset="0"/>
        </a:defRPr>
      </a:lvl2pPr>
      <a:lvl3pPr algn="ctr" rtl="0" eaLnBrk="1" fontAlgn="base" hangingPunct="1">
        <a:spcBef>
          <a:spcPct val="0"/>
        </a:spcBef>
        <a:spcAft>
          <a:spcPct val="0"/>
        </a:spcAft>
        <a:defRPr sz="3600">
          <a:solidFill>
            <a:schemeClr val="tx1"/>
          </a:solidFill>
          <a:latin typeface="Arial" charset="0"/>
          <a:ea typeface="ＭＳ Ｐゴシック" charset="0"/>
        </a:defRPr>
      </a:lvl3pPr>
      <a:lvl4pPr algn="ctr" rtl="0" eaLnBrk="1" fontAlgn="base" hangingPunct="1">
        <a:spcBef>
          <a:spcPct val="0"/>
        </a:spcBef>
        <a:spcAft>
          <a:spcPct val="0"/>
        </a:spcAft>
        <a:defRPr sz="3600">
          <a:solidFill>
            <a:schemeClr val="tx1"/>
          </a:solidFill>
          <a:latin typeface="Arial" charset="0"/>
          <a:ea typeface="ＭＳ Ｐゴシック" charset="0"/>
        </a:defRPr>
      </a:lvl4pPr>
      <a:lvl5pPr algn="ctr" rtl="0" eaLnBrk="1" fontAlgn="base" hangingPunct="1">
        <a:spcBef>
          <a:spcPct val="0"/>
        </a:spcBef>
        <a:spcAft>
          <a:spcPct val="0"/>
        </a:spcAft>
        <a:defRPr sz="3600">
          <a:solidFill>
            <a:schemeClr val="tx1"/>
          </a:solidFill>
          <a:latin typeface="Arial" charset="0"/>
          <a:ea typeface="ＭＳ Ｐゴシック" charset="0"/>
        </a:defRPr>
      </a:lvl5pPr>
      <a:lvl6pPr marL="457200" algn="ctr" rtl="0" eaLnBrk="1" fontAlgn="base" hangingPunct="1">
        <a:spcBef>
          <a:spcPct val="0"/>
        </a:spcBef>
        <a:spcAft>
          <a:spcPct val="0"/>
        </a:spcAft>
        <a:defRPr sz="3600">
          <a:solidFill>
            <a:schemeClr val="tx1"/>
          </a:solidFill>
          <a:latin typeface="Frutiger LT Std 67 Bold Cn" charset="0"/>
          <a:ea typeface="ＭＳ Ｐゴシック" charset="0"/>
        </a:defRPr>
      </a:lvl6pPr>
      <a:lvl7pPr marL="914400" algn="ctr" rtl="0" eaLnBrk="1" fontAlgn="base" hangingPunct="1">
        <a:spcBef>
          <a:spcPct val="0"/>
        </a:spcBef>
        <a:spcAft>
          <a:spcPct val="0"/>
        </a:spcAft>
        <a:defRPr sz="3600">
          <a:solidFill>
            <a:schemeClr val="tx1"/>
          </a:solidFill>
          <a:latin typeface="Frutiger LT Std 67 Bold Cn" charset="0"/>
          <a:ea typeface="ＭＳ Ｐゴシック" charset="0"/>
        </a:defRPr>
      </a:lvl7pPr>
      <a:lvl8pPr marL="1371600" algn="ctr" rtl="0" eaLnBrk="1" fontAlgn="base" hangingPunct="1">
        <a:spcBef>
          <a:spcPct val="0"/>
        </a:spcBef>
        <a:spcAft>
          <a:spcPct val="0"/>
        </a:spcAft>
        <a:defRPr sz="3600">
          <a:solidFill>
            <a:schemeClr val="tx1"/>
          </a:solidFill>
          <a:latin typeface="Frutiger LT Std 67 Bold Cn" charset="0"/>
          <a:ea typeface="ＭＳ Ｐゴシック" charset="0"/>
        </a:defRPr>
      </a:lvl8pPr>
      <a:lvl9pPr marL="1828800" algn="ctr" rtl="0" eaLnBrk="1" fontAlgn="base" hangingPunct="1">
        <a:spcBef>
          <a:spcPct val="0"/>
        </a:spcBef>
        <a:spcAft>
          <a:spcPct val="0"/>
        </a:spcAft>
        <a:defRPr sz="3600">
          <a:solidFill>
            <a:schemeClr val="tx1"/>
          </a:solidFill>
          <a:latin typeface="Frutiger LT Std 67 Bold Cn"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2800" kern="1200">
          <a:solidFill>
            <a:schemeClr val="tx1"/>
          </a:solidFill>
          <a:latin typeface="Arial"/>
          <a:ea typeface="ＭＳ Ｐゴシック" charset="0"/>
          <a:cs typeface="Arial"/>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a:ea typeface="ＭＳ Ｐゴシック" charset="0"/>
          <a:cs typeface="Arial"/>
        </a:defRPr>
      </a:lvl3pPr>
      <a:lvl4pPr marL="16002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ＭＳ Ｐゴシック" charset="0"/>
          <a:cs typeface="Arial"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ou.edu/education/centers-and-partnerships/zarrow/choicemaker-curriculum/self-directed-ie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iepmeetings.weebly.com/how-to-run-a-self-directed-iep.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blog.brookespublishing.com/9-first-steps-to-student-directed-iep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thepathway2success.com/10-ways-to-involve-young-adults-in-their-iep-meetings/" TargetMode="External"/><Relationship Id="rId4" Type="http://schemas.openxmlformats.org/officeDocument/2006/relationships/hyperlink" Target="https://www.bridges4kids.org/StudentGuideIEP.pdf"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5.xml"/><Relationship Id="rId4" Type="http://schemas.openxmlformats.org/officeDocument/2006/relationships/hyperlink" Target="https://www.pacer.org/transition/learning-center/independent-community-living/self-determination.asp"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supportmydecision.or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upporteddecisionmaking.org/content/video-jenny-hatch%E2%80%99s-story-supported-decision-making" TargetMode="External"/><Relationship Id="rId2" Type="http://schemas.openxmlformats.org/officeDocument/2006/relationships/hyperlink" Target="http://supporteddecisionmaking.org/impact-stories/supported-decision-making-your-support-my-decisions-video"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Enhancing Self-Determination</a:t>
            </a:r>
          </a:p>
        </p:txBody>
      </p:sp>
      <p:sp>
        <p:nvSpPr>
          <p:cNvPr id="3" name="Subtitle 2"/>
          <p:cNvSpPr>
            <a:spLocks noGrp="1"/>
          </p:cNvSpPr>
          <p:nvPr>
            <p:ph type="subTitle" idx="1"/>
          </p:nvPr>
        </p:nvSpPr>
        <p:spPr>
          <a:xfrm>
            <a:off x="857250" y="3898392"/>
            <a:ext cx="7429500" cy="1752600"/>
          </a:xfrm>
        </p:spPr>
        <p:txBody>
          <a:bodyPr/>
          <a:lstStyle/>
          <a:p>
            <a:r>
              <a:rPr lang="en-US" dirty="0"/>
              <a:t>Co-authors:</a:t>
            </a:r>
          </a:p>
          <a:p>
            <a:r>
              <a:rPr lang="en-US" dirty="0"/>
              <a:t>Alan Kurtz, Ph.D., </a:t>
            </a:r>
            <a:br>
              <a:rPr lang="en-US" dirty="0"/>
            </a:br>
            <a:r>
              <a:rPr lang="en-US" dirty="0"/>
              <a:t>J. Richardson (Jay) Collins, M.T.W., M.S.W., </a:t>
            </a:r>
            <a:br>
              <a:rPr lang="en-US" dirty="0"/>
            </a:br>
            <a:r>
              <a:rPr lang="en-US" dirty="0"/>
              <a:t>and Janet May, M.Ed., M.S.</a:t>
            </a:r>
          </a:p>
          <a:p>
            <a:endParaRPr lang="en-US" dirty="0"/>
          </a:p>
        </p:txBody>
      </p:sp>
    </p:spTree>
    <p:extLst>
      <p:ext uri="{BB962C8B-B14F-4D97-AF65-F5344CB8AC3E}">
        <p14:creationId xmlns:p14="http://schemas.microsoft.com/office/powerpoint/2010/main" val="2102150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Short-Term and Long-Term Goals</a:t>
            </a:r>
          </a:p>
        </p:txBody>
      </p:sp>
      <p:sp>
        <p:nvSpPr>
          <p:cNvPr id="3" name="Content Placeholder 2"/>
          <p:cNvSpPr>
            <a:spLocks noGrp="1"/>
          </p:cNvSpPr>
          <p:nvPr>
            <p:ph idx="1"/>
          </p:nvPr>
        </p:nvSpPr>
        <p:spPr>
          <a:xfrm>
            <a:off x="457200" y="1808163"/>
            <a:ext cx="8229600" cy="4913312"/>
          </a:xfrm>
        </p:spPr>
        <p:txBody>
          <a:bodyPr>
            <a:normAutofit/>
          </a:bodyPr>
          <a:lstStyle/>
          <a:p>
            <a:r>
              <a:rPr lang="en-US" dirty="0"/>
              <a:t>Short Term Goals</a:t>
            </a:r>
          </a:p>
          <a:p>
            <a:pPr lvl="1"/>
            <a:r>
              <a:rPr lang="en-US" sz="2800" dirty="0"/>
              <a:t>Get a part-time job.</a:t>
            </a:r>
          </a:p>
          <a:p>
            <a:pPr lvl="1"/>
            <a:r>
              <a:rPr lang="en-US" sz="2800" dirty="0"/>
              <a:t>Learn how to ride a unicycle.</a:t>
            </a:r>
          </a:p>
          <a:p>
            <a:pPr lvl="1"/>
            <a:r>
              <a:rPr lang="en-US" sz="2800" dirty="0"/>
              <a:t>Learn to use a public bus system.</a:t>
            </a:r>
          </a:p>
          <a:p>
            <a:r>
              <a:rPr lang="en-US" dirty="0"/>
              <a:t>Long-Term Goals</a:t>
            </a:r>
          </a:p>
          <a:p>
            <a:pPr lvl="1"/>
            <a:r>
              <a:rPr lang="en-US" sz="2800" dirty="0"/>
              <a:t>Live in a nice house in Bangor.</a:t>
            </a:r>
          </a:p>
          <a:p>
            <a:pPr lvl="1"/>
            <a:r>
              <a:rPr lang="en-US" sz="2800" dirty="0"/>
              <a:t>Have a career that pays well that lets me work outside. </a:t>
            </a:r>
          </a:p>
          <a:p>
            <a:pPr lvl="1"/>
            <a:r>
              <a:rPr lang="en-US" sz="2800" dirty="0"/>
              <a:t>Have friends who I can rely on.</a:t>
            </a:r>
          </a:p>
          <a:p>
            <a:pPr lvl="1"/>
            <a:endParaRPr lang="en-US" dirty="0"/>
          </a:p>
        </p:txBody>
      </p:sp>
      <p:sp>
        <p:nvSpPr>
          <p:cNvPr id="5" name="Slide Number Placeholder 4">
            <a:extLst>
              <a:ext uri="{FF2B5EF4-FFF2-40B4-BE49-F238E27FC236}">
                <a16:creationId xmlns:a16="http://schemas.microsoft.com/office/drawing/2014/main" id="{2FDF45E2-D52C-4048-8E60-8C889E0704EC}"/>
              </a:ext>
            </a:extLst>
          </p:cNvPr>
          <p:cNvSpPr>
            <a:spLocks noGrp="1"/>
          </p:cNvSpPr>
          <p:nvPr>
            <p:ph type="sldNum" sz="quarter" idx="10"/>
          </p:nvPr>
        </p:nvSpPr>
        <p:spPr/>
        <p:txBody>
          <a:bodyPr/>
          <a:lstStyle/>
          <a:p>
            <a:fld id="{5258510D-A541-E345-9663-1758173D1142}" type="slidenum">
              <a:rPr lang="en-US" smtClean="0"/>
              <a:t>10</a:t>
            </a:fld>
            <a:endParaRPr lang="en-US" dirty="0"/>
          </a:p>
        </p:txBody>
      </p:sp>
    </p:spTree>
    <p:extLst>
      <p:ext uri="{BB962C8B-B14F-4D97-AF65-F5344CB8AC3E}">
        <p14:creationId xmlns:p14="http://schemas.microsoft.com/office/powerpoint/2010/main" val="74510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4" end="4"/>
                                            </p:txEl>
                                          </p:spTgt>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5" end="5"/>
                                            </p:txEl>
                                          </p:spTgt>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6" end="6"/>
                                            </p:txEl>
                                          </p:spTgt>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5"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08" y="1016732"/>
            <a:ext cx="8604956" cy="936104"/>
          </a:xfrm>
        </p:spPr>
        <p:txBody>
          <a:bodyPr/>
          <a:lstStyle/>
          <a:p>
            <a:r>
              <a:rPr lang="en-US" dirty="0"/>
              <a:t>How do people</a:t>
            </a:r>
            <a:br>
              <a:rPr lang="en-US" dirty="0"/>
            </a:br>
            <a:r>
              <a:rPr lang="en-US" dirty="0"/>
              <a:t>become more self-determined?</a:t>
            </a:r>
          </a:p>
        </p:txBody>
      </p:sp>
      <p:sp>
        <p:nvSpPr>
          <p:cNvPr id="3" name="Content Placeholder 2"/>
          <p:cNvSpPr>
            <a:spLocks noGrp="1"/>
          </p:cNvSpPr>
          <p:nvPr>
            <p:ph idx="1"/>
          </p:nvPr>
        </p:nvSpPr>
        <p:spPr>
          <a:xfrm>
            <a:off x="431540" y="2204865"/>
            <a:ext cx="8255260" cy="3921298"/>
          </a:xfrm>
        </p:spPr>
        <p:txBody>
          <a:bodyPr/>
          <a:lstStyle/>
          <a:p>
            <a:pPr>
              <a:spcAft>
                <a:spcPts val="600"/>
              </a:spcAft>
            </a:pPr>
            <a:r>
              <a:rPr lang="en-US" dirty="0"/>
              <a:t>They have </a:t>
            </a:r>
            <a:r>
              <a:rPr lang="en-US" b="1" dirty="0"/>
              <a:t>opportunities</a:t>
            </a:r>
            <a:r>
              <a:rPr lang="en-US" dirty="0"/>
              <a:t> to make choices about their own life.</a:t>
            </a:r>
          </a:p>
          <a:p>
            <a:pPr>
              <a:spcAft>
                <a:spcPts val="600"/>
              </a:spcAft>
            </a:pPr>
            <a:r>
              <a:rPr lang="en-US" dirty="0"/>
              <a:t>They may need specific </a:t>
            </a:r>
            <a:r>
              <a:rPr lang="en-US" b="1" dirty="0"/>
              <a:t>instruction</a:t>
            </a:r>
            <a:r>
              <a:rPr lang="en-US" dirty="0"/>
              <a:t> in how to make decisions.</a:t>
            </a:r>
          </a:p>
          <a:p>
            <a:pPr>
              <a:spcAft>
                <a:spcPts val="600"/>
              </a:spcAft>
            </a:pPr>
            <a:r>
              <a:rPr lang="en-US" dirty="0"/>
              <a:t>They are supported as they begin to make more decisions and as they learn to </a:t>
            </a:r>
            <a:r>
              <a:rPr lang="en-US" b="1" dirty="0"/>
              <a:t>monitor</a:t>
            </a:r>
            <a:r>
              <a:rPr lang="en-US" dirty="0"/>
              <a:t> or keep track of their progress toward their goals.</a:t>
            </a:r>
          </a:p>
          <a:p>
            <a:pPr>
              <a:spcAft>
                <a:spcPts val="600"/>
              </a:spcAft>
            </a:pPr>
            <a:r>
              <a:rPr lang="en-US" dirty="0"/>
              <a:t>They </a:t>
            </a:r>
            <a:r>
              <a:rPr lang="en-US" b="1" dirty="0"/>
              <a:t>practice</a:t>
            </a:r>
            <a:r>
              <a:rPr lang="en-US" dirty="0"/>
              <a:t> self-determination.</a:t>
            </a:r>
          </a:p>
        </p:txBody>
      </p:sp>
      <p:sp>
        <p:nvSpPr>
          <p:cNvPr id="6" name="Slide Number Placeholder 5">
            <a:extLst>
              <a:ext uri="{FF2B5EF4-FFF2-40B4-BE49-F238E27FC236}">
                <a16:creationId xmlns:a16="http://schemas.microsoft.com/office/drawing/2014/main" id="{473B1458-30C5-B548-ABB3-EA6E0D43CE73}"/>
              </a:ext>
            </a:extLst>
          </p:cNvPr>
          <p:cNvSpPr>
            <a:spLocks noGrp="1"/>
          </p:cNvSpPr>
          <p:nvPr>
            <p:ph type="sldNum" sz="quarter" idx="10"/>
          </p:nvPr>
        </p:nvSpPr>
        <p:spPr/>
        <p:txBody>
          <a:bodyPr/>
          <a:lstStyle/>
          <a:p>
            <a:fld id="{5258510D-A541-E345-9663-1758173D1142}" type="slidenum">
              <a:rPr lang="en-US" smtClean="0"/>
              <a:t>11</a:t>
            </a:fld>
            <a:endParaRPr lang="en-US" dirty="0"/>
          </a:p>
        </p:txBody>
      </p:sp>
    </p:spTree>
    <p:extLst>
      <p:ext uri="{BB962C8B-B14F-4D97-AF65-F5344CB8AC3E}">
        <p14:creationId xmlns:p14="http://schemas.microsoft.com/office/powerpoint/2010/main" val="73296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Tips for Promoting </a:t>
            </a:r>
            <a:br>
              <a:rPr lang="en-US" dirty="0"/>
            </a:br>
            <a:r>
              <a:rPr lang="en-US" dirty="0"/>
              <a:t>Self-Determination</a:t>
            </a:r>
          </a:p>
        </p:txBody>
      </p:sp>
      <p:sp>
        <p:nvSpPr>
          <p:cNvPr id="3" name="Content Placeholder 2"/>
          <p:cNvSpPr>
            <a:spLocks noGrp="1"/>
          </p:cNvSpPr>
          <p:nvPr>
            <p:ph idx="1"/>
          </p:nvPr>
        </p:nvSpPr>
        <p:spPr>
          <a:xfrm>
            <a:off x="457200" y="1933893"/>
            <a:ext cx="8229600" cy="4318000"/>
          </a:xfrm>
        </p:spPr>
        <p:txBody>
          <a:bodyPr/>
          <a:lstStyle/>
          <a:p>
            <a:r>
              <a:rPr lang="en-US" sz="2400" dirty="0">
                <a:latin typeface="Arial" panose="020B0604020202020204" pitchFamily="34" charset="0"/>
                <a:cs typeface="Arial" panose="020B0604020202020204" pitchFamily="34" charset="0"/>
              </a:rPr>
              <a:t>Review the “Promoting Self-Determination in Youth with Disabilities: Tips for Families and Professionals” handout.</a:t>
            </a:r>
          </a:p>
          <a:p>
            <a:r>
              <a:rPr lang="en-US" sz="2400" dirty="0">
                <a:latin typeface="Arial" panose="020B0604020202020204" pitchFamily="34" charset="0"/>
                <a:cs typeface="Arial" panose="020B0604020202020204" pitchFamily="34" charset="0"/>
              </a:rPr>
              <a:t>Identify some of the broad areas that you think should be self-determination priority for your family member (e.g., “promote choice making,” “help youth understand their disabilities,” “encourage problem solving,” etc.). </a:t>
            </a:r>
          </a:p>
          <a:p>
            <a:r>
              <a:rPr lang="en-US" sz="2400" dirty="0">
                <a:latin typeface="Arial" panose="020B0604020202020204" pitchFamily="34" charset="0"/>
                <a:cs typeface="Arial" panose="020B0604020202020204" pitchFamily="34" charset="0"/>
              </a:rPr>
              <a:t>Pick one of the broad areas. Begin to formulate a strategy for supporting your family member to gain self-determination skills in this area. Consider how they could work on improving their skills in this area at home, school, and in the community.</a:t>
            </a:r>
          </a:p>
        </p:txBody>
      </p:sp>
      <p:sp>
        <p:nvSpPr>
          <p:cNvPr id="6" name="Slide Number Placeholder 5">
            <a:extLst>
              <a:ext uri="{FF2B5EF4-FFF2-40B4-BE49-F238E27FC236}">
                <a16:creationId xmlns:a16="http://schemas.microsoft.com/office/drawing/2014/main" id="{7F2673D8-4CAC-2644-B069-AF2D78282D50}"/>
              </a:ext>
            </a:extLst>
          </p:cNvPr>
          <p:cNvSpPr>
            <a:spLocks noGrp="1"/>
          </p:cNvSpPr>
          <p:nvPr>
            <p:ph type="sldNum" sz="quarter" idx="10"/>
          </p:nvPr>
        </p:nvSpPr>
        <p:spPr/>
        <p:txBody>
          <a:bodyPr/>
          <a:lstStyle/>
          <a:p>
            <a:fld id="{5258510D-A541-E345-9663-1758173D1142}" type="slidenum">
              <a:rPr lang="en-US" smtClean="0"/>
              <a:t>12</a:t>
            </a:fld>
            <a:endParaRPr lang="en-US" dirty="0"/>
          </a:p>
        </p:txBody>
      </p:sp>
    </p:spTree>
    <p:extLst>
      <p:ext uri="{BB962C8B-B14F-4D97-AF65-F5344CB8AC3E}">
        <p14:creationId xmlns:p14="http://schemas.microsoft.com/office/powerpoint/2010/main" val="881303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2" y="1337661"/>
            <a:ext cx="8243888" cy="488950"/>
          </a:xfrm>
        </p:spPr>
        <p:txBody>
          <a:bodyPr/>
          <a:lstStyle/>
          <a:p>
            <a:r>
              <a:rPr lang="en-US" dirty="0"/>
              <a:t>General Approaches to </a:t>
            </a:r>
            <a:br>
              <a:rPr lang="en-US" dirty="0"/>
            </a:br>
            <a:r>
              <a:rPr lang="en-US" dirty="0"/>
              <a:t>Teaching Self-Determination</a:t>
            </a:r>
          </a:p>
        </p:txBody>
      </p:sp>
      <p:sp>
        <p:nvSpPr>
          <p:cNvPr id="10" name="Content Placeholder 9">
            <a:extLst>
              <a:ext uri="{FF2B5EF4-FFF2-40B4-BE49-F238E27FC236}">
                <a16:creationId xmlns:a16="http://schemas.microsoft.com/office/drawing/2014/main" id="{46753AB6-489C-F244-84C9-40177066631F}"/>
              </a:ext>
            </a:extLst>
          </p:cNvPr>
          <p:cNvSpPr>
            <a:spLocks noGrp="1"/>
          </p:cNvSpPr>
          <p:nvPr>
            <p:ph idx="1"/>
          </p:nvPr>
        </p:nvSpPr>
        <p:spPr>
          <a:xfrm>
            <a:off x="457200" y="2220912"/>
            <a:ext cx="8229600" cy="4318000"/>
          </a:xfrm>
        </p:spPr>
        <p:txBody>
          <a:bodyPr/>
          <a:lstStyle/>
          <a:p>
            <a:pPr marL="0" indent="0">
              <a:spcAft>
                <a:spcPts val="1200"/>
              </a:spcAft>
              <a:buNone/>
            </a:pPr>
            <a:r>
              <a:rPr lang="en-US" dirty="0"/>
              <a:t>According to the National Secondary Transition Technical Assistance Center there are four general approaches to teaching self-determination:</a:t>
            </a:r>
          </a:p>
          <a:p>
            <a:pPr marL="971550" lvl="1" indent="-514350">
              <a:spcAft>
                <a:spcPts val="600"/>
              </a:spcAft>
              <a:buFont typeface="+mj-lt"/>
              <a:buAutoNum type="arabicPeriod"/>
            </a:pPr>
            <a:r>
              <a:rPr lang="en-US" dirty="0"/>
              <a:t>Directly teaching skills or enhancing knowledge. </a:t>
            </a:r>
          </a:p>
          <a:p>
            <a:pPr marL="971550" lvl="1" indent="-514350">
              <a:spcAft>
                <a:spcPts val="600"/>
              </a:spcAft>
              <a:buFont typeface="+mj-lt"/>
              <a:buAutoNum type="arabicPeriod"/>
            </a:pPr>
            <a:r>
              <a:rPr lang="en-US" dirty="0"/>
              <a:t>Embedding instruction into the general curriculum.</a:t>
            </a:r>
          </a:p>
          <a:p>
            <a:pPr marL="971550" lvl="1" indent="-514350">
              <a:spcAft>
                <a:spcPts val="600"/>
              </a:spcAft>
              <a:buFont typeface="+mj-lt"/>
              <a:buAutoNum type="arabicPeriod"/>
            </a:pPr>
            <a:r>
              <a:rPr lang="en-US" dirty="0"/>
              <a:t>Using student-driven or student-directed IEP and transition planning.</a:t>
            </a:r>
          </a:p>
          <a:p>
            <a:pPr marL="971550" lvl="1" indent="-514350">
              <a:spcAft>
                <a:spcPts val="0"/>
              </a:spcAft>
              <a:buFont typeface="+mj-lt"/>
              <a:buAutoNum type="arabicPeriod"/>
            </a:pPr>
            <a:r>
              <a:rPr lang="en-US" dirty="0"/>
              <a:t>Use Person-Centered Planning.</a:t>
            </a:r>
          </a:p>
        </p:txBody>
      </p:sp>
      <p:sp>
        <p:nvSpPr>
          <p:cNvPr id="7" name="Slide Number Placeholder 6">
            <a:extLst>
              <a:ext uri="{FF2B5EF4-FFF2-40B4-BE49-F238E27FC236}">
                <a16:creationId xmlns:a16="http://schemas.microsoft.com/office/drawing/2014/main" id="{819402B8-AE64-6A4A-A0C3-3C4BE23440FD}"/>
              </a:ext>
            </a:extLst>
          </p:cNvPr>
          <p:cNvSpPr>
            <a:spLocks noGrp="1"/>
          </p:cNvSpPr>
          <p:nvPr>
            <p:ph type="sldNum" sz="quarter" idx="10"/>
          </p:nvPr>
        </p:nvSpPr>
        <p:spPr/>
        <p:txBody>
          <a:bodyPr/>
          <a:lstStyle/>
          <a:p>
            <a:fld id="{5258510D-A541-E345-9663-1758173D1142}" type="slidenum">
              <a:rPr lang="en-US" smtClean="0"/>
              <a:t>13</a:t>
            </a:fld>
            <a:endParaRPr lang="en-US" dirty="0"/>
          </a:p>
        </p:txBody>
      </p:sp>
    </p:spTree>
    <p:extLst>
      <p:ext uri="{BB962C8B-B14F-4D97-AF65-F5344CB8AC3E}">
        <p14:creationId xmlns:p14="http://schemas.microsoft.com/office/powerpoint/2010/main" val="248185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Self-Determination in Schools</a:t>
            </a:r>
          </a:p>
        </p:txBody>
      </p:sp>
      <p:sp>
        <p:nvSpPr>
          <p:cNvPr id="3" name="Content Placeholder 2"/>
          <p:cNvSpPr>
            <a:spLocks noGrp="1"/>
          </p:cNvSpPr>
          <p:nvPr>
            <p:ph idx="1"/>
          </p:nvPr>
        </p:nvSpPr>
        <p:spPr/>
        <p:txBody>
          <a:bodyPr/>
          <a:lstStyle/>
          <a:p>
            <a:pPr>
              <a:spcAft>
                <a:spcPts val="600"/>
              </a:spcAft>
            </a:pPr>
            <a:r>
              <a:rPr lang="en-US" sz="2400" dirty="0"/>
              <a:t>Both family members and school personnel usually believe that it is important to teach self-determination skills to students.</a:t>
            </a:r>
          </a:p>
          <a:p>
            <a:pPr>
              <a:spcAft>
                <a:spcPts val="600"/>
              </a:spcAft>
            </a:pPr>
            <a:r>
              <a:rPr lang="en-US" sz="2400" dirty="0"/>
              <a:t>Research indicates that self-determination skills frequently are not addressed in transition IEPs.</a:t>
            </a:r>
          </a:p>
          <a:p>
            <a:pPr>
              <a:spcAft>
                <a:spcPts val="600"/>
              </a:spcAft>
            </a:pPr>
            <a:r>
              <a:rPr lang="en-US" sz="2400" dirty="0"/>
              <a:t>Teachers may not provide explicit instruction in self-determination because: (1) they do not believe a person will benefit; (2) they do not have time to incorporate it into other instruction or (3) they do not know how.</a:t>
            </a:r>
          </a:p>
        </p:txBody>
      </p:sp>
      <p:sp>
        <p:nvSpPr>
          <p:cNvPr id="6" name="Slide Number Placeholder 5">
            <a:extLst>
              <a:ext uri="{FF2B5EF4-FFF2-40B4-BE49-F238E27FC236}">
                <a16:creationId xmlns:a16="http://schemas.microsoft.com/office/drawing/2014/main" id="{171B07CD-6915-614E-B2C2-C8683A14E3B6}"/>
              </a:ext>
            </a:extLst>
          </p:cNvPr>
          <p:cNvSpPr>
            <a:spLocks noGrp="1"/>
          </p:cNvSpPr>
          <p:nvPr>
            <p:ph type="sldNum" sz="quarter" idx="10"/>
          </p:nvPr>
        </p:nvSpPr>
        <p:spPr/>
        <p:txBody>
          <a:bodyPr/>
          <a:lstStyle/>
          <a:p>
            <a:fld id="{5258510D-A541-E345-9663-1758173D1142}" type="slidenum">
              <a:rPr lang="en-US" smtClean="0"/>
              <a:t>14</a:t>
            </a:fld>
            <a:endParaRPr lang="en-US" dirty="0"/>
          </a:p>
        </p:txBody>
      </p:sp>
    </p:spTree>
    <p:extLst>
      <p:ext uri="{BB962C8B-B14F-4D97-AF65-F5344CB8AC3E}">
        <p14:creationId xmlns:p14="http://schemas.microsoft.com/office/powerpoint/2010/main" val="3186600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fact</a:t>
            </a:r>
            <a:r>
              <a:rPr lang="is-IS"/>
              <a:t>…</a:t>
            </a:r>
            <a:endParaRPr lang="en-US" dirty="0"/>
          </a:p>
        </p:txBody>
      </p:sp>
      <p:sp>
        <p:nvSpPr>
          <p:cNvPr id="3" name="Content Placeholder 2"/>
          <p:cNvSpPr>
            <a:spLocks noGrp="1"/>
          </p:cNvSpPr>
          <p:nvPr>
            <p:ph idx="1"/>
          </p:nvPr>
        </p:nvSpPr>
        <p:spPr/>
        <p:txBody>
          <a:bodyPr/>
          <a:lstStyle/>
          <a:p>
            <a:pPr>
              <a:spcAft>
                <a:spcPts val="600"/>
              </a:spcAft>
            </a:pPr>
            <a:r>
              <a:rPr lang="is-IS" sz="2400"/>
              <a:t>… </a:t>
            </a:r>
            <a:r>
              <a:rPr lang="en-US" sz="2400" dirty="0"/>
              <a:t>self-determination skills can be taught.</a:t>
            </a:r>
          </a:p>
          <a:p>
            <a:pPr>
              <a:spcAft>
                <a:spcPts val="600"/>
              </a:spcAft>
            </a:pPr>
            <a:r>
              <a:rPr lang="is-IS" sz="2400"/>
              <a:t>… </a:t>
            </a:r>
            <a:r>
              <a:rPr lang="en-US" sz="2400" dirty="0"/>
              <a:t>there are a number of self-determination curricula that have been shown to be effective.</a:t>
            </a:r>
          </a:p>
          <a:p>
            <a:pPr>
              <a:spcAft>
                <a:spcPts val="600"/>
              </a:spcAft>
            </a:pPr>
            <a:r>
              <a:rPr lang="is-IS" sz="2400"/>
              <a:t>… recent research shows that learning self-determination skills can lead to improved transition outcomes.</a:t>
            </a:r>
            <a:endParaRPr lang="en-US" sz="2400" dirty="0"/>
          </a:p>
          <a:p>
            <a:pPr>
              <a:spcAft>
                <a:spcPts val="600"/>
              </a:spcAft>
            </a:pPr>
            <a:r>
              <a:rPr lang="is-IS" sz="2400"/>
              <a:t>… although self-determination is correlated with IQ the relationship is weak.</a:t>
            </a:r>
          </a:p>
          <a:p>
            <a:pPr>
              <a:spcAft>
                <a:spcPts val="600"/>
              </a:spcAft>
            </a:pPr>
            <a:r>
              <a:rPr lang="is-IS" sz="2400"/>
              <a:t>... </a:t>
            </a:r>
            <a:r>
              <a:rPr lang="en-US" sz="2400" dirty="0"/>
              <a:t>s</a:t>
            </a:r>
            <a:r>
              <a:rPr lang="is-IS" sz="2400"/>
              <a:t>elf-determination is much more strongly related to </a:t>
            </a:r>
            <a:r>
              <a:rPr lang="is-IS" sz="2400" b="1" i="1"/>
              <a:t>opportunities to make choices </a:t>
            </a:r>
            <a:r>
              <a:rPr lang="is-IS" sz="2400"/>
              <a:t>that are provided to a student than their IQ.</a:t>
            </a:r>
            <a:r>
              <a:rPr lang="is-IS" sz="2400" b="1" i="1"/>
              <a:t> </a:t>
            </a:r>
            <a:endParaRPr lang="en-US" sz="2400" b="1" i="1" dirty="0"/>
          </a:p>
        </p:txBody>
      </p:sp>
      <p:sp>
        <p:nvSpPr>
          <p:cNvPr id="6" name="Slide Number Placeholder 5">
            <a:extLst>
              <a:ext uri="{FF2B5EF4-FFF2-40B4-BE49-F238E27FC236}">
                <a16:creationId xmlns:a16="http://schemas.microsoft.com/office/drawing/2014/main" id="{D1064521-5335-6A4D-A449-B0E546B5599C}"/>
              </a:ext>
            </a:extLst>
          </p:cNvPr>
          <p:cNvSpPr>
            <a:spLocks noGrp="1"/>
          </p:cNvSpPr>
          <p:nvPr>
            <p:ph type="sldNum" sz="quarter" idx="10"/>
          </p:nvPr>
        </p:nvSpPr>
        <p:spPr/>
        <p:txBody>
          <a:bodyPr/>
          <a:lstStyle/>
          <a:p>
            <a:fld id="{5258510D-A541-E345-9663-1758173D1142}" type="slidenum">
              <a:rPr lang="en-US" smtClean="0"/>
              <a:t>15</a:t>
            </a:fld>
            <a:endParaRPr lang="en-US" dirty="0"/>
          </a:p>
        </p:txBody>
      </p:sp>
    </p:spTree>
    <p:extLst>
      <p:ext uri="{BB962C8B-B14F-4D97-AF65-F5344CB8AC3E}">
        <p14:creationId xmlns:p14="http://schemas.microsoft.com/office/powerpoint/2010/main" val="3055682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Self-Determination Curricula</a:t>
            </a:r>
          </a:p>
        </p:txBody>
      </p:sp>
      <p:sp>
        <p:nvSpPr>
          <p:cNvPr id="3" name="Content Placeholder 2"/>
          <p:cNvSpPr>
            <a:spLocks noGrp="1"/>
          </p:cNvSpPr>
          <p:nvPr>
            <p:ph idx="1"/>
          </p:nvPr>
        </p:nvSpPr>
        <p:spPr/>
        <p:txBody>
          <a:bodyPr/>
          <a:lstStyle/>
          <a:p>
            <a:r>
              <a:rPr lang="en-US" sz="2400" b="1" dirty="0"/>
              <a:t>The Self-Determined Learning Model (SDLM)</a:t>
            </a:r>
            <a:r>
              <a:rPr lang="en-US" sz="2400" b="1" i="1" dirty="0"/>
              <a:t> </a:t>
            </a:r>
            <a:r>
              <a:rPr lang="en-US" sz="2400" dirty="0"/>
              <a:t>is a “self-regulated problem-solving model of instruction” (Students aged 5 to 12. Can be adapted to meet all students’ learning needs.)</a:t>
            </a:r>
          </a:p>
          <a:p>
            <a:r>
              <a:rPr lang="en-US" sz="2400" b="1" dirty="0"/>
              <a:t>Whose Future Is It Anyway? A Student-directed Transition Planning Process –  </a:t>
            </a:r>
            <a:r>
              <a:rPr lang="en-US" sz="2400" dirty="0"/>
              <a:t>(For middle school and transition-aged students with mild or moderate disabilities.)</a:t>
            </a:r>
          </a:p>
          <a:p>
            <a:r>
              <a:rPr lang="en-US" sz="2400" b="1" dirty="0"/>
              <a:t>Beyond High School </a:t>
            </a:r>
            <a:r>
              <a:rPr lang="mr-IN" sz="2400" dirty="0"/>
              <a:t>–</a:t>
            </a:r>
            <a:r>
              <a:rPr lang="en-US" sz="2400" dirty="0"/>
              <a:t> for students with mild to moderate intellectual disabilities. It combines </a:t>
            </a:r>
            <a:r>
              <a:rPr lang="en-US" sz="2400" i="1" dirty="0"/>
              <a:t>Whose Future is it Anyway? </a:t>
            </a:r>
            <a:r>
              <a:rPr lang="en-US" sz="2400" dirty="0"/>
              <a:t>with </a:t>
            </a:r>
            <a:r>
              <a:rPr lang="en-US" sz="2400" i="1" dirty="0"/>
              <a:t>SDLM</a:t>
            </a:r>
            <a:r>
              <a:rPr lang="en-US" sz="2400" dirty="0"/>
              <a:t>.</a:t>
            </a:r>
          </a:p>
        </p:txBody>
      </p:sp>
      <p:sp>
        <p:nvSpPr>
          <p:cNvPr id="6" name="Slide Number Placeholder 5">
            <a:extLst>
              <a:ext uri="{FF2B5EF4-FFF2-40B4-BE49-F238E27FC236}">
                <a16:creationId xmlns:a16="http://schemas.microsoft.com/office/drawing/2014/main" id="{AE07419B-C541-1D4B-A70D-26304B7DDEE0}"/>
              </a:ext>
            </a:extLst>
          </p:cNvPr>
          <p:cNvSpPr>
            <a:spLocks noGrp="1"/>
          </p:cNvSpPr>
          <p:nvPr>
            <p:ph type="sldNum" sz="quarter" idx="10"/>
          </p:nvPr>
        </p:nvSpPr>
        <p:spPr/>
        <p:txBody>
          <a:bodyPr/>
          <a:lstStyle/>
          <a:p>
            <a:fld id="{5258510D-A541-E345-9663-1758173D1142}" type="slidenum">
              <a:rPr lang="en-US" smtClean="0"/>
              <a:t>16</a:t>
            </a:fld>
            <a:endParaRPr lang="en-US" dirty="0"/>
          </a:p>
        </p:txBody>
      </p:sp>
    </p:spTree>
    <p:extLst>
      <p:ext uri="{BB962C8B-B14F-4D97-AF65-F5344CB8AC3E}">
        <p14:creationId xmlns:p14="http://schemas.microsoft.com/office/powerpoint/2010/main" val="1146116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1142048"/>
            <a:ext cx="8243888" cy="488950"/>
          </a:xfrm>
        </p:spPr>
        <p:txBody>
          <a:bodyPr/>
          <a:lstStyle/>
          <a:p>
            <a:r>
              <a:rPr lang="en-US" dirty="0"/>
              <a:t>Self-Determination Curricula (2)</a:t>
            </a:r>
          </a:p>
        </p:txBody>
      </p:sp>
      <p:sp>
        <p:nvSpPr>
          <p:cNvPr id="3" name="Content Placeholder 2"/>
          <p:cNvSpPr>
            <a:spLocks noGrp="1"/>
          </p:cNvSpPr>
          <p:nvPr>
            <p:ph idx="1"/>
          </p:nvPr>
        </p:nvSpPr>
        <p:spPr>
          <a:xfrm>
            <a:off x="446088" y="1722438"/>
            <a:ext cx="8229600" cy="4758372"/>
          </a:xfrm>
        </p:spPr>
        <p:txBody>
          <a:bodyPr/>
          <a:lstStyle/>
          <a:p>
            <a:r>
              <a:rPr lang="en-US" sz="2400" b="1" dirty="0"/>
              <a:t>ChoiceMaker Self-Determination Curriculum </a:t>
            </a:r>
            <a:r>
              <a:rPr lang="en-US" sz="2400" dirty="0"/>
              <a:t>(For students with mild to moderate disabilities)</a:t>
            </a:r>
          </a:p>
          <a:p>
            <a:r>
              <a:rPr lang="en-US" sz="2400" b="1" dirty="0"/>
              <a:t>Steps to Self-Determination: A Curriculum To Help Adolescents Learn To Achieve Their Goals – </a:t>
            </a:r>
            <a:br>
              <a:rPr lang="en-US" sz="2400" b="1" dirty="0"/>
            </a:br>
            <a:r>
              <a:rPr lang="en-US" sz="2400" b="1" dirty="0"/>
              <a:t>2</a:t>
            </a:r>
            <a:r>
              <a:rPr lang="en-US" sz="2400" b="1" baseline="30000" dirty="0"/>
              <a:t>nd</a:t>
            </a:r>
            <a:r>
              <a:rPr lang="en-US" sz="2400" b="1" dirty="0"/>
              <a:t> Edition </a:t>
            </a:r>
            <a:r>
              <a:rPr lang="en-US" sz="2400" dirty="0"/>
              <a:t>(For adolescents.)</a:t>
            </a:r>
          </a:p>
          <a:p>
            <a:r>
              <a:rPr lang="en-US" sz="2400" b="1" dirty="0"/>
              <a:t>I’m Determined –  </a:t>
            </a:r>
            <a:r>
              <a:rPr lang="en-US" sz="2400" dirty="0"/>
              <a:t>This curriculum was developed for use in Virginia schools and for children ages 10 – 21. </a:t>
            </a:r>
          </a:p>
          <a:p>
            <a:r>
              <a:rPr lang="en-US" sz="2400" b="1" dirty="0"/>
              <a:t>My Future: My Plan – </a:t>
            </a:r>
            <a:r>
              <a:rPr lang="en-US" sz="2400" dirty="0"/>
              <a:t>This was designed for students and families.</a:t>
            </a:r>
          </a:p>
          <a:p>
            <a:r>
              <a:rPr lang="en-US" sz="2400" b="1" dirty="0"/>
              <a:t>Next Step: Student Transition and Education Planning – </a:t>
            </a:r>
            <a:r>
              <a:rPr lang="en-US" sz="2400" dirty="0"/>
              <a:t>For students with all levels of disability </a:t>
            </a:r>
            <a:r>
              <a:rPr lang="mr-IN" sz="2400" dirty="0"/>
              <a:t>–</a:t>
            </a:r>
            <a:r>
              <a:rPr lang="en-US" sz="2400" dirty="0"/>
              <a:t> ages 14-21.</a:t>
            </a:r>
          </a:p>
          <a:p>
            <a:endParaRPr lang="en-US" dirty="0"/>
          </a:p>
        </p:txBody>
      </p:sp>
      <p:sp>
        <p:nvSpPr>
          <p:cNvPr id="6" name="Slide Number Placeholder 5">
            <a:extLst>
              <a:ext uri="{FF2B5EF4-FFF2-40B4-BE49-F238E27FC236}">
                <a16:creationId xmlns:a16="http://schemas.microsoft.com/office/drawing/2014/main" id="{11E3F9C5-1D2C-F949-B32A-856A93C2BED3}"/>
              </a:ext>
            </a:extLst>
          </p:cNvPr>
          <p:cNvSpPr>
            <a:spLocks noGrp="1"/>
          </p:cNvSpPr>
          <p:nvPr>
            <p:ph type="sldNum" sz="quarter" idx="10"/>
          </p:nvPr>
        </p:nvSpPr>
        <p:spPr/>
        <p:txBody>
          <a:bodyPr/>
          <a:lstStyle/>
          <a:p>
            <a:fld id="{5258510D-A541-E345-9663-1758173D1142}" type="slidenum">
              <a:rPr lang="en-US" smtClean="0"/>
              <a:t>17</a:t>
            </a:fld>
            <a:endParaRPr lang="en-US" dirty="0"/>
          </a:p>
        </p:txBody>
      </p:sp>
    </p:spTree>
    <p:extLst>
      <p:ext uri="{BB962C8B-B14F-4D97-AF65-F5344CB8AC3E}">
        <p14:creationId xmlns:p14="http://schemas.microsoft.com/office/powerpoint/2010/main" val="666724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Student-Driven and Self-Directed IEPs</a:t>
            </a:r>
          </a:p>
        </p:txBody>
      </p:sp>
      <p:sp>
        <p:nvSpPr>
          <p:cNvPr id="3" name="Content Placeholder 2"/>
          <p:cNvSpPr>
            <a:spLocks noGrp="1"/>
          </p:cNvSpPr>
          <p:nvPr>
            <p:ph idx="1"/>
          </p:nvPr>
        </p:nvSpPr>
        <p:spPr>
          <a:xfrm>
            <a:off x="323528" y="2168861"/>
            <a:ext cx="8363272" cy="3957302"/>
          </a:xfrm>
        </p:spPr>
        <p:txBody>
          <a:bodyPr/>
          <a:lstStyle/>
          <a:p>
            <a:r>
              <a:rPr lang="en-US" dirty="0"/>
              <a:t>In planning meetings, a student can talk about their goals.</a:t>
            </a:r>
          </a:p>
          <a:p>
            <a:r>
              <a:rPr lang="en-US" dirty="0"/>
              <a:t>The student can become more aware of the specific supports they need while expressing their own preferences for supports.</a:t>
            </a:r>
          </a:p>
          <a:p>
            <a:r>
              <a:rPr lang="en-US" dirty="0"/>
              <a:t>In IEP meetings a student can practice running their own life.</a:t>
            </a:r>
          </a:p>
        </p:txBody>
      </p:sp>
      <p:sp>
        <p:nvSpPr>
          <p:cNvPr id="6" name="Slide Number Placeholder 5">
            <a:extLst>
              <a:ext uri="{FF2B5EF4-FFF2-40B4-BE49-F238E27FC236}">
                <a16:creationId xmlns:a16="http://schemas.microsoft.com/office/drawing/2014/main" id="{BFC47006-F2CB-9B46-8327-5E55ADA21721}"/>
              </a:ext>
            </a:extLst>
          </p:cNvPr>
          <p:cNvSpPr>
            <a:spLocks noGrp="1"/>
          </p:cNvSpPr>
          <p:nvPr>
            <p:ph type="sldNum" sz="quarter" idx="10"/>
          </p:nvPr>
        </p:nvSpPr>
        <p:spPr/>
        <p:txBody>
          <a:bodyPr/>
          <a:lstStyle/>
          <a:p>
            <a:fld id="{5258510D-A541-E345-9663-1758173D1142}" type="slidenum">
              <a:rPr lang="en-US" smtClean="0"/>
              <a:t>18</a:t>
            </a:fld>
            <a:endParaRPr lang="en-US" dirty="0"/>
          </a:p>
        </p:txBody>
      </p:sp>
    </p:spTree>
    <p:extLst>
      <p:ext uri="{BB962C8B-B14F-4D97-AF65-F5344CB8AC3E}">
        <p14:creationId xmlns:p14="http://schemas.microsoft.com/office/powerpoint/2010/main" val="300354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edg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a:extLst>
              <a:ext uri="{FF2B5EF4-FFF2-40B4-BE49-F238E27FC236}">
                <a16:creationId xmlns:a16="http://schemas.microsoft.com/office/drawing/2014/main" id="{840F43F5-E71C-A140-9E5E-A75A3EDCFFB1}"/>
              </a:ext>
            </a:extLst>
          </p:cNvPr>
          <p:cNvSpPr>
            <a:spLocks noGrp="1"/>
          </p:cNvSpPr>
          <p:nvPr>
            <p:ph type="title"/>
          </p:nvPr>
        </p:nvSpPr>
        <p:spPr/>
        <p:txBody>
          <a:bodyPr/>
          <a:lstStyle/>
          <a:p>
            <a:r>
              <a:rPr lang="en-US" dirty="0"/>
              <a:t>IEP Questions</a:t>
            </a:r>
          </a:p>
        </p:txBody>
      </p:sp>
      <p:sp>
        <p:nvSpPr>
          <p:cNvPr id="3" name="Content Placeholder 2"/>
          <p:cNvSpPr>
            <a:spLocks noGrp="1"/>
          </p:cNvSpPr>
          <p:nvPr>
            <p:ph idx="1"/>
          </p:nvPr>
        </p:nvSpPr>
        <p:spPr>
          <a:xfrm>
            <a:off x="457200" y="1270000"/>
            <a:ext cx="8229600" cy="5279390"/>
          </a:xfrm>
        </p:spPr>
        <p:txBody>
          <a:bodyPr/>
          <a:lstStyle/>
          <a:p>
            <a:pPr>
              <a:spcAft>
                <a:spcPts val="0"/>
              </a:spcAft>
            </a:pPr>
            <a:r>
              <a:rPr lang="en-US" dirty="0"/>
              <a:t>Does your child attend IEP meetings?</a:t>
            </a:r>
          </a:p>
          <a:p>
            <a:pPr lvl="1">
              <a:spcAft>
                <a:spcPts val="0"/>
              </a:spcAft>
            </a:pPr>
            <a:r>
              <a:rPr lang="en-US" dirty="0"/>
              <a:t>Does your child want to attend? If not, what would it take to motivate them to attend?</a:t>
            </a:r>
          </a:p>
          <a:p>
            <a:pPr>
              <a:spcAft>
                <a:spcPts val="0"/>
              </a:spcAft>
            </a:pPr>
            <a:r>
              <a:rPr lang="en-US" dirty="0"/>
              <a:t>Does your child speak up for themselves in the meetings?</a:t>
            </a:r>
          </a:p>
          <a:p>
            <a:pPr lvl="1">
              <a:spcAft>
                <a:spcPts val="0"/>
              </a:spcAft>
            </a:pPr>
            <a:r>
              <a:rPr lang="en-US" dirty="0"/>
              <a:t>What would it take for your child to speak up for themself at meetings?</a:t>
            </a:r>
          </a:p>
          <a:p>
            <a:pPr>
              <a:spcAft>
                <a:spcPts val="0"/>
              </a:spcAft>
            </a:pPr>
            <a:r>
              <a:rPr lang="en-US" dirty="0"/>
              <a:t>Who runs your child’s meetings?</a:t>
            </a:r>
          </a:p>
          <a:p>
            <a:pPr lvl="1">
              <a:spcAft>
                <a:spcPts val="0"/>
              </a:spcAft>
            </a:pPr>
            <a:r>
              <a:rPr lang="en-US" dirty="0"/>
              <a:t>What supports would your child need to be more involved in determining meeting agendas or running meetings?</a:t>
            </a:r>
          </a:p>
          <a:p>
            <a:pPr>
              <a:spcAft>
                <a:spcPts val="0"/>
              </a:spcAft>
            </a:pPr>
            <a:r>
              <a:rPr lang="en-US" dirty="0"/>
              <a:t>Who determines what the goals will be?</a:t>
            </a:r>
          </a:p>
        </p:txBody>
      </p:sp>
      <p:sp>
        <p:nvSpPr>
          <p:cNvPr id="5" name="Slide Number Placeholder 4">
            <a:extLst>
              <a:ext uri="{FF2B5EF4-FFF2-40B4-BE49-F238E27FC236}">
                <a16:creationId xmlns:a16="http://schemas.microsoft.com/office/drawing/2014/main" id="{B4E718B0-57DE-D141-953F-44A417CC8F4E}"/>
              </a:ext>
            </a:extLst>
          </p:cNvPr>
          <p:cNvSpPr>
            <a:spLocks noGrp="1"/>
          </p:cNvSpPr>
          <p:nvPr>
            <p:ph type="sldNum" sz="quarter" idx="10"/>
          </p:nvPr>
        </p:nvSpPr>
        <p:spPr/>
        <p:txBody>
          <a:bodyPr/>
          <a:lstStyle/>
          <a:p>
            <a:fld id="{5258510D-A541-E345-9663-1758173D1142}" type="slidenum">
              <a:rPr lang="en-US" smtClean="0"/>
              <a:t>19</a:t>
            </a:fld>
            <a:endParaRPr lang="en-US" dirty="0"/>
          </a:p>
        </p:txBody>
      </p:sp>
    </p:spTree>
    <p:extLst>
      <p:ext uri="{BB962C8B-B14F-4D97-AF65-F5344CB8AC3E}">
        <p14:creationId xmlns:p14="http://schemas.microsoft.com/office/powerpoint/2010/main" val="373490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2" end="2"/>
                                            </p:txEl>
                                          </p:spTgt>
                                        </p:tgtEl>
                                        <p:attrNameLst>
                                          <p:attrName>ppt_h</p:attrName>
                                        </p:attrNameLst>
                                      </p:cBhvr>
                                      <p:tavLst>
                                        <p:tav tm="0">
                                          <p:val>
                                            <p:strVal val="#ppt_h"/>
                                          </p:val>
                                        </p:tav>
                                        <p:tav tm="100000">
                                          <p:val>
                                            <p:strVal val="#ppt_h"/>
                                          </p:val>
                                        </p:tav>
                                      </p:tavLst>
                                    </p:anim>
                                  </p:childTnLst>
                                </p:cTn>
                              </p:par>
                              <p:par>
                                <p:cTn id="22" presetID="45"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anim calcmode="lin" valueType="num">
                                      <p:cBhvr>
                                        <p:cTn id="25"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4" end="4"/>
                                            </p:txEl>
                                          </p:spTgt>
                                        </p:tgtEl>
                                        <p:attrNameLst>
                                          <p:attrName>ppt_h</p:attrName>
                                        </p:attrNameLst>
                                      </p:cBhvr>
                                      <p:tavLst>
                                        <p:tav tm="0">
                                          <p:val>
                                            <p:strVal val="#ppt_h"/>
                                          </p:val>
                                        </p:tav>
                                        <p:tav tm="100000">
                                          <p:val>
                                            <p:strVal val="#ppt_h"/>
                                          </p:val>
                                        </p:tav>
                                      </p:tavLst>
                                    </p:anim>
                                  </p:childTnLst>
                                </p:cTn>
                              </p:par>
                              <p:par>
                                <p:cTn id="34" presetID="45"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anim calcmode="lin" valueType="num">
                                      <p:cBhvr>
                                        <p:cTn id="37"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8"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ＭＳ Ｐゴシック"/>
              </a:rPr>
              <a:t>Brainstorm</a:t>
            </a:r>
            <a:endParaRPr lang="en-US" dirty="0"/>
          </a:p>
        </p:txBody>
      </p:sp>
      <p:sp>
        <p:nvSpPr>
          <p:cNvPr id="3" name="Content Placeholder 2"/>
          <p:cNvSpPr>
            <a:spLocks noGrp="1"/>
          </p:cNvSpPr>
          <p:nvPr>
            <p:ph idx="1"/>
          </p:nvPr>
        </p:nvSpPr>
        <p:spPr>
          <a:xfrm>
            <a:off x="431800" y="2276873"/>
            <a:ext cx="8255000" cy="3849290"/>
          </a:xfrm>
        </p:spPr>
        <p:txBody>
          <a:bodyPr/>
          <a:lstStyle/>
          <a:p>
            <a:pPr marL="514350" indent="-514350">
              <a:spcAft>
                <a:spcPts val="1200"/>
              </a:spcAft>
              <a:buAutoNum type="arabicPeriod"/>
            </a:pPr>
            <a:r>
              <a:rPr lang="en-US" dirty="0">
                <a:ea typeface="ＭＳ Ｐゴシック"/>
              </a:rPr>
              <a:t>List words or phrases that you associate with the term “self-determination.” (5 minutes)</a:t>
            </a:r>
          </a:p>
          <a:p>
            <a:pPr marL="514350" indent="-514350">
              <a:spcAft>
                <a:spcPts val="1200"/>
              </a:spcAft>
              <a:buAutoNum type="arabicPeriod"/>
            </a:pPr>
            <a:r>
              <a:rPr lang="en-US" dirty="0">
                <a:ea typeface="ＭＳ Ｐゴシック"/>
              </a:rPr>
              <a:t>List words or phrases you associate with "self-advocacy.” (5 minutes)</a:t>
            </a:r>
          </a:p>
          <a:p>
            <a:pPr marL="514350" indent="-514350">
              <a:spcAft>
                <a:spcPts val="1200"/>
              </a:spcAft>
              <a:buAutoNum type="arabicPeriod"/>
            </a:pPr>
            <a:endParaRPr lang="en-US" dirty="0">
              <a:ea typeface="ＭＳ Ｐゴシック"/>
            </a:endParaRPr>
          </a:p>
        </p:txBody>
      </p:sp>
      <p:sp>
        <p:nvSpPr>
          <p:cNvPr id="6" name="Slide Number Placeholder 5">
            <a:extLst>
              <a:ext uri="{FF2B5EF4-FFF2-40B4-BE49-F238E27FC236}">
                <a16:creationId xmlns:a16="http://schemas.microsoft.com/office/drawing/2014/main" id="{6905B6D0-106E-A641-9184-A74DB9C40A2B}"/>
              </a:ext>
            </a:extLst>
          </p:cNvPr>
          <p:cNvSpPr>
            <a:spLocks noGrp="1"/>
          </p:cNvSpPr>
          <p:nvPr>
            <p:ph type="sldNum" sz="quarter" idx="10"/>
          </p:nvPr>
        </p:nvSpPr>
        <p:spPr/>
        <p:txBody>
          <a:bodyPr/>
          <a:lstStyle/>
          <a:p>
            <a:fld id="{5258510D-A541-E345-9663-1758173D1142}" type="slidenum">
              <a:rPr lang="en-US" smtClean="0"/>
              <a:t>2</a:t>
            </a:fld>
            <a:endParaRPr lang="en-US" dirty="0"/>
          </a:p>
        </p:txBody>
      </p:sp>
    </p:spTree>
    <p:extLst>
      <p:ext uri="{BB962C8B-B14F-4D97-AF65-F5344CB8AC3E}">
        <p14:creationId xmlns:p14="http://schemas.microsoft.com/office/powerpoint/2010/main" val="2853547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Running Your Own IEP Meeting</a:t>
            </a:r>
          </a:p>
        </p:txBody>
      </p:sp>
      <p:sp>
        <p:nvSpPr>
          <p:cNvPr id="3" name="Content Placeholder 2"/>
          <p:cNvSpPr>
            <a:spLocks noGrp="1"/>
          </p:cNvSpPr>
          <p:nvPr>
            <p:ph idx="1"/>
          </p:nvPr>
        </p:nvSpPr>
        <p:spPr/>
        <p:txBody>
          <a:bodyPr/>
          <a:lstStyle/>
          <a:p>
            <a:r>
              <a:rPr lang="en-US" sz="2400" dirty="0"/>
              <a:t>Spending time at meetings talking about </a:t>
            </a:r>
            <a:r>
              <a:rPr lang="en-US" sz="2400" b="1" dirty="0"/>
              <a:t>your</a:t>
            </a:r>
            <a:r>
              <a:rPr lang="en-US" sz="2400" dirty="0"/>
              <a:t> strengths, interests, and what you want in the future.</a:t>
            </a:r>
          </a:p>
          <a:p>
            <a:r>
              <a:rPr lang="en-US" sz="2400" dirty="0"/>
              <a:t>Working with your teacher to create an agenda for the meeting.</a:t>
            </a:r>
          </a:p>
          <a:p>
            <a:r>
              <a:rPr lang="en-US" sz="2400" dirty="0"/>
              <a:t>Deciding what you want to work on – What are some of </a:t>
            </a:r>
            <a:r>
              <a:rPr lang="en-US" sz="2400" b="1" dirty="0"/>
              <a:t>your</a:t>
            </a:r>
            <a:r>
              <a:rPr lang="en-US" sz="2400" dirty="0"/>
              <a:t> goals? </a:t>
            </a:r>
          </a:p>
          <a:p>
            <a:r>
              <a:rPr lang="en-US" sz="2400" dirty="0"/>
              <a:t>Working with the team to help identify IEP goals.</a:t>
            </a:r>
          </a:p>
          <a:p>
            <a:r>
              <a:rPr lang="en-US" sz="2400" dirty="0"/>
              <a:t>Ask people to explain things when you do not understand.</a:t>
            </a:r>
          </a:p>
          <a:p>
            <a:r>
              <a:rPr lang="en-US" sz="2400" dirty="0"/>
              <a:t>Tell others on the team what you need to succeed.</a:t>
            </a:r>
            <a:endParaRPr lang="en-US" dirty="0"/>
          </a:p>
        </p:txBody>
      </p:sp>
      <p:sp>
        <p:nvSpPr>
          <p:cNvPr id="5" name="Slide Number Placeholder 4">
            <a:extLst>
              <a:ext uri="{FF2B5EF4-FFF2-40B4-BE49-F238E27FC236}">
                <a16:creationId xmlns:a16="http://schemas.microsoft.com/office/drawing/2014/main" id="{7D90FEF0-85EC-D842-8E61-D9523F43F11A}"/>
              </a:ext>
            </a:extLst>
          </p:cNvPr>
          <p:cNvSpPr>
            <a:spLocks noGrp="1"/>
          </p:cNvSpPr>
          <p:nvPr>
            <p:ph type="sldNum" sz="quarter" idx="10"/>
          </p:nvPr>
        </p:nvSpPr>
        <p:spPr/>
        <p:txBody>
          <a:bodyPr/>
          <a:lstStyle/>
          <a:p>
            <a:fld id="{5258510D-A541-E345-9663-1758173D1142}" type="slidenum">
              <a:rPr lang="en-US" smtClean="0"/>
              <a:t>20</a:t>
            </a:fld>
            <a:endParaRPr lang="en-US" dirty="0"/>
          </a:p>
        </p:txBody>
      </p:sp>
    </p:spTree>
    <p:extLst>
      <p:ext uri="{BB962C8B-B14F-4D97-AF65-F5344CB8AC3E}">
        <p14:creationId xmlns:p14="http://schemas.microsoft.com/office/powerpoint/2010/main" val="177137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on the Self-Directed IEP</a:t>
            </a:r>
          </a:p>
        </p:txBody>
      </p:sp>
      <p:sp>
        <p:nvSpPr>
          <p:cNvPr id="3" name="Content Placeholder 2"/>
          <p:cNvSpPr>
            <a:spLocks noGrp="1"/>
          </p:cNvSpPr>
          <p:nvPr>
            <p:ph idx="1"/>
          </p:nvPr>
        </p:nvSpPr>
        <p:spPr/>
        <p:txBody>
          <a:bodyPr/>
          <a:lstStyle/>
          <a:p>
            <a:r>
              <a:rPr lang="en-US" dirty="0"/>
              <a:t>Module on the </a:t>
            </a:r>
            <a:r>
              <a:rPr lang="en-US" dirty="0">
                <a:hlinkClick r:id="rId3"/>
              </a:rPr>
              <a:t>Self-Directed IEP from the ChoiceMaker Curriculum</a:t>
            </a:r>
            <a:r>
              <a:rPr lang="en-US" dirty="0"/>
              <a:t>:  http://www.ou.edu/education/centers-and-partnerships/zarrow/choicemaker-curriculum/self-directed-iep</a:t>
            </a:r>
          </a:p>
          <a:p>
            <a:r>
              <a:rPr lang="en-US" dirty="0">
                <a:hlinkClick r:id="rId4"/>
              </a:rPr>
              <a:t>Parents, Students, and the IEP: How to Run a Self-Directed IEP</a:t>
            </a:r>
            <a:r>
              <a:rPr lang="en-US" dirty="0"/>
              <a:t>: http://iepmeetings.weebly.com/how-to-run-a-self-directed-iep.html</a:t>
            </a:r>
          </a:p>
        </p:txBody>
      </p:sp>
      <p:sp>
        <p:nvSpPr>
          <p:cNvPr id="6" name="Slide Number Placeholder 5">
            <a:extLst>
              <a:ext uri="{FF2B5EF4-FFF2-40B4-BE49-F238E27FC236}">
                <a16:creationId xmlns:a16="http://schemas.microsoft.com/office/drawing/2014/main" id="{44CF1A4B-7AFE-4F46-9DEA-4ADB7C670376}"/>
              </a:ext>
            </a:extLst>
          </p:cNvPr>
          <p:cNvSpPr>
            <a:spLocks noGrp="1"/>
          </p:cNvSpPr>
          <p:nvPr>
            <p:ph type="sldNum" sz="quarter" idx="10"/>
          </p:nvPr>
        </p:nvSpPr>
        <p:spPr/>
        <p:txBody>
          <a:bodyPr/>
          <a:lstStyle/>
          <a:p>
            <a:fld id="{5258510D-A541-E345-9663-1758173D1142}" type="slidenum">
              <a:rPr lang="en-US" smtClean="0"/>
              <a:t>21</a:t>
            </a:fld>
            <a:endParaRPr lang="en-US" dirty="0"/>
          </a:p>
        </p:txBody>
      </p:sp>
    </p:spTree>
    <p:extLst>
      <p:ext uri="{BB962C8B-B14F-4D97-AF65-F5344CB8AC3E}">
        <p14:creationId xmlns:p14="http://schemas.microsoft.com/office/powerpoint/2010/main" val="802177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on the Self-Directed IEP (2)</a:t>
            </a:r>
          </a:p>
        </p:txBody>
      </p:sp>
      <p:sp>
        <p:nvSpPr>
          <p:cNvPr id="3" name="Content Placeholder 2"/>
          <p:cNvSpPr>
            <a:spLocks noGrp="1"/>
          </p:cNvSpPr>
          <p:nvPr>
            <p:ph idx="1"/>
          </p:nvPr>
        </p:nvSpPr>
        <p:spPr>
          <a:xfrm>
            <a:off x="388620" y="1808163"/>
            <a:ext cx="8503920" cy="4318000"/>
          </a:xfrm>
        </p:spPr>
        <p:txBody>
          <a:bodyPr/>
          <a:lstStyle/>
          <a:p>
            <a:r>
              <a:rPr lang="en-US" dirty="0">
                <a:hlinkClick r:id="rId3"/>
              </a:rPr>
              <a:t>Nine First Steps to Student-Directed IEPs</a:t>
            </a:r>
            <a:r>
              <a:rPr lang="en-US" dirty="0"/>
              <a:t>: http://blog.brookespublishing.com/9-first-steps-to-student-directed-ieps/</a:t>
            </a:r>
          </a:p>
          <a:p>
            <a:r>
              <a:rPr lang="en-US" dirty="0">
                <a:hlinkClick r:id="rId4"/>
              </a:rPr>
              <a:t>A Student’s Guide to the IEP</a:t>
            </a:r>
            <a:r>
              <a:rPr lang="en-US" dirty="0"/>
              <a:t>: https://www.bridges4kids.org/StudentGuideIEP.pdf</a:t>
            </a:r>
          </a:p>
          <a:p>
            <a:r>
              <a:rPr lang="en-US" dirty="0">
                <a:hlinkClick r:id="rId5"/>
              </a:rPr>
              <a:t>10 Ways to Involve Young Adults in their IEP Meetings</a:t>
            </a:r>
            <a:r>
              <a:rPr lang="en-US" dirty="0"/>
              <a:t>: https://www.thepathway2success.com/10-ways-to-involve-young-adults-in-their-iep-meetings/</a:t>
            </a:r>
          </a:p>
        </p:txBody>
      </p:sp>
      <p:sp>
        <p:nvSpPr>
          <p:cNvPr id="6" name="Slide Number Placeholder 5">
            <a:extLst>
              <a:ext uri="{FF2B5EF4-FFF2-40B4-BE49-F238E27FC236}">
                <a16:creationId xmlns:a16="http://schemas.microsoft.com/office/drawing/2014/main" id="{44CF1A4B-7AFE-4F46-9DEA-4ADB7C670376}"/>
              </a:ext>
            </a:extLst>
          </p:cNvPr>
          <p:cNvSpPr>
            <a:spLocks noGrp="1"/>
          </p:cNvSpPr>
          <p:nvPr>
            <p:ph type="sldNum" sz="quarter" idx="10"/>
          </p:nvPr>
        </p:nvSpPr>
        <p:spPr/>
        <p:txBody>
          <a:bodyPr/>
          <a:lstStyle/>
          <a:p>
            <a:fld id="{5258510D-A541-E345-9663-1758173D1142}" type="slidenum">
              <a:rPr lang="en-US" smtClean="0"/>
              <a:t>22</a:t>
            </a:fld>
            <a:endParaRPr lang="en-US" dirty="0"/>
          </a:p>
        </p:txBody>
      </p:sp>
    </p:spTree>
    <p:extLst>
      <p:ext uri="{BB962C8B-B14F-4D97-AF65-F5344CB8AC3E}">
        <p14:creationId xmlns:p14="http://schemas.microsoft.com/office/powerpoint/2010/main" val="2294450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t>Supporting Self-Determination in PCP Process</a:t>
            </a:r>
          </a:p>
        </p:txBody>
      </p:sp>
      <p:sp>
        <p:nvSpPr>
          <p:cNvPr id="6" name="Content Placeholder 5"/>
          <p:cNvSpPr>
            <a:spLocks noGrp="1"/>
          </p:cNvSpPr>
          <p:nvPr>
            <p:ph sz="half" idx="1"/>
          </p:nvPr>
        </p:nvSpPr>
        <p:spPr/>
        <p:txBody>
          <a:bodyPr/>
          <a:lstStyle/>
          <a:p>
            <a:r>
              <a:rPr lang="en-US" sz="2400" dirty="0"/>
              <a:t>Focus person chooses attendees and location.</a:t>
            </a:r>
          </a:p>
          <a:p>
            <a:r>
              <a:rPr lang="en-US" sz="2400" dirty="0"/>
              <a:t>Focus person is involved in choosing tools and strategies and creating agenda.</a:t>
            </a:r>
          </a:p>
          <a:p>
            <a:r>
              <a:rPr lang="en-US" sz="2400" dirty="0"/>
              <a:t>Focus person uses preferred mode of communication and participates in the way that is comfortable to them.</a:t>
            </a:r>
          </a:p>
          <a:p>
            <a:endParaRPr lang="en-US" sz="2400" dirty="0"/>
          </a:p>
        </p:txBody>
      </p:sp>
      <p:sp>
        <p:nvSpPr>
          <p:cNvPr id="7" name="Content Placeholder 6"/>
          <p:cNvSpPr>
            <a:spLocks noGrp="1"/>
          </p:cNvSpPr>
          <p:nvPr>
            <p:ph sz="half" idx="2"/>
          </p:nvPr>
        </p:nvSpPr>
        <p:spPr/>
        <p:txBody>
          <a:bodyPr/>
          <a:lstStyle/>
          <a:p>
            <a:r>
              <a:rPr lang="en-US" sz="2400" dirty="0"/>
              <a:t>Progress is recorded in a way that everyone can follow and keep track of ideas (often a visual record).</a:t>
            </a:r>
          </a:p>
          <a:p>
            <a:r>
              <a:rPr lang="en-US" sz="2400" dirty="0"/>
              <a:t>Focus person is involved in identifying goals, monitoring progress.</a:t>
            </a:r>
          </a:p>
          <a:p>
            <a:r>
              <a:rPr lang="en-US" sz="2400" dirty="0"/>
              <a:t>Focus person’s ideas and communication are respected.</a:t>
            </a:r>
          </a:p>
          <a:p>
            <a:endParaRPr lang="en-US" sz="2400" dirty="0"/>
          </a:p>
          <a:p>
            <a:endParaRPr lang="en-US" dirty="0"/>
          </a:p>
        </p:txBody>
      </p:sp>
      <p:sp>
        <p:nvSpPr>
          <p:cNvPr id="2" name="Slide Number Placeholder 1">
            <a:extLst>
              <a:ext uri="{FF2B5EF4-FFF2-40B4-BE49-F238E27FC236}">
                <a16:creationId xmlns:a16="http://schemas.microsoft.com/office/drawing/2014/main" id="{F06A120C-FE3B-6E48-848E-70EE7973A0F6}"/>
              </a:ext>
            </a:extLst>
          </p:cNvPr>
          <p:cNvSpPr>
            <a:spLocks noGrp="1"/>
          </p:cNvSpPr>
          <p:nvPr>
            <p:ph type="sldNum" sz="quarter" idx="10"/>
          </p:nvPr>
        </p:nvSpPr>
        <p:spPr/>
        <p:txBody>
          <a:bodyPr/>
          <a:lstStyle/>
          <a:p>
            <a:fld id="{5258510D-A541-E345-9663-1758173D1142}" type="slidenum">
              <a:rPr lang="en-US" smtClean="0"/>
              <a:t>23</a:t>
            </a:fld>
            <a:endParaRPr lang="en-US" dirty="0"/>
          </a:p>
        </p:txBody>
      </p:sp>
    </p:spTree>
    <p:extLst>
      <p:ext uri="{BB962C8B-B14F-4D97-AF65-F5344CB8AC3E}">
        <p14:creationId xmlns:p14="http://schemas.microsoft.com/office/powerpoint/2010/main" val="76666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PCP and Goal Setting</a:t>
            </a:r>
          </a:p>
        </p:txBody>
      </p:sp>
      <p:sp>
        <p:nvSpPr>
          <p:cNvPr id="6" name="Content Placeholder 5"/>
          <p:cNvSpPr>
            <a:spLocks noGrp="1"/>
          </p:cNvSpPr>
          <p:nvPr>
            <p:ph idx="1"/>
          </p:nvPr>
        </p:nvSpPr>
        <p:spPr/>
        <p:txBody>
          <a:bodyPr/>
          <a:lstStyle/>
          <a:p>
            <a:pPr>
              <a:spcAft>
                <a:spcPts val="600"/>
              </a:spcAft>
            </a:pPr>
            <a:r>
              <a:rPr lang="en-US" dirty="0"/>
              <a:t>The PCP should identify how the person was and will continue to be actively involved in setting their own goals.</a:t>
            </a:r>
          </a:p>
          <a:p>
            <a:pPr>
              <a:spcAft>
                <a:spcPts val="600"/>
              </a:spcAft>
            </a:pPr>
            <a:r>
              <a:rPr lang="en-US" dirty="0"/>
              <a:t>The PCP should identify how the person is going to identify the steps to get to the identified goals.</a:t>
            </a:r>
          </a:p>
          <a:p>
            <a:pPr>
              <a:spcAft>
                <a:spcPts val="600"/>
              </a:spcAft>
            </a:pPr>
            <a:r>
              <a:rPr lang="en-US" dirty="0"/>
              <a:t>The PCP should identify how the person will monitor their progress toward meeting the goals.</a:t>
            </a:r>
          </a:p>
        </p:txBody>
      </p:sp>
      <p:sp>
        <p:nvSpPr>
          <p:cNvPr id="4" name="Slide Number Placeholder 3">
            <a:extLst>
              <a:ext uri="{FF2B5EF4-FFF2-40B4-BE49-F238E27FC236}">
                <a16:creationId xmlns:a16="http://schemas.microsoft.com/office/drawing/2014/main" id="{53704524-ADDA-6246-BD9B-2A06289F3FEC}"/>
              </a:ext>
            </a:extLst>
          </p:cNvPr>
          <p:cNvSpPr>
            <a:spLocks noGrp="1"/>
          </p:cNvSpPr>
          <p:nvPr>
            <p:ph type="sldNum" sz="quarter" idx="10"/>
          </p:nvPr>
        </p:nvSpPr>
        <p:spPr/>
        <p:txBody>
          <a:bodyPr/>
          <a:lstStyle/>
          <a:p>
            <a:fld id="{5258510D-A541-E345-9663-1758173D1142}" type="slidenum">
              <a:rPr lang="en-US" smtClean="0"/>
              <a:t>24</a:t>
            </a:fld>
            <a:endParaRPr lang="en-US" dirty="0"/>
          </a:p>
        </p:txBody>
      </p:sp>
    </p:spTree>
    <p:extLst>
      <p:ext uri="{BB962C8B-B14F-4D97-AF65-F5344CB8AC3E}">
        <p14:creationId xmlns:p14="http://schemas.microsoft.com/office/powerpoint/2010/main" val="1970282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PCP and Goal Setting (2)</a:t>
            </a:r>
          </a:p>
        </p:txBody>
      </p:sp>
      <p:sp>
        <p:nvSpPr>
          <p:cNvPr id="6" name="Content Placeholder 5"/>
          <p:cNvSpPr>
            <a:spLocks noGrp="1"/>
          </p:cNvSpPr>
          <p:nvPr>
            <p:ph idx="1"/>
          </p:nvPr>
        </p:nvSpPr>
        <p:spPr/>
        <p:txBody>
          <a:bodyPr/>
          <a:lstStyle/>
          <a:p>
            <a:pPr>
              <a:spcAft>
                <a:spcPts val="600"/>
              </a:spcAft>
            </a:pPr>
            <a:r>
              <a:rPr lang="en-US" dirty="0"/>
              <a:t>The PCP should identify how the person will modify the plan for achieving goals or change the goals.</a:t>
            </a:r>
          </a:p>
          <a:p>
            <a:pPr>
              <a:spcAft>
                <a:spcPts val="600"/>
              </a:spcAft>
            </a:pPr>
            <a:r>
              <a:rPr lang="en-US" dirty="0"/>
              <a:t>The PCP should identify how the person can continue to explore new opportunities that will enable them to identify new goals.</a:t>
            </a:r>
          </a:p>
          <a:p>
            <a:pPr>
              <a:spcAft>
                <a:spcPts val="600"/>
              </a:spcAft>
            </a:pPr>
            <a:r>
              <a:rPr lang="en-US" dirty="0"/>
              <a:t>The PCP should identify the supports the person will need to complete each of the above items.</a:t>
            </a:r>
          </a:p>
          <a:p>
            <a:endParaRPr lang="en-US" sz="2400" dirty="0"/>
          </a:p>
        </p:txBody>
      </p:sp>
      <p:sp>
        <p:nvSpPr>
          <p:cNvPr id="4" name="Slide Number Placeholder 3">
            <a:extLst>
              <a:ext uri="{FF2B5EF4-FFF2-40B4-BE49-F238E27FC236}">
                <a16:creationId xmlns:a16="http://schemas.microsoft.com/office/drawing/2014/main" id="{53704524-ADDA-6246-BD9B-2A06289F3FEC}"/>
              </a:ext>
            </a:extLst>
          </p:cNvPr>
          <p:cNvSpPr>
            <a:spLocks noGrp="1"/>
          </p:cNvSpPr>
          <p:nvPr>
            <p:ph type="sldNum" sz="quarter" idx="10"/>
          </p:nvPr>
        </p:nvSpPr>
        <p:spPr/>
        <p:txBody>
          <a:bodyPr/>
          <a:lstStyle/>
          <a:p>
            <a:fld id="{5258510D-A541-E345-9663-1758173D1142}" type="slidenum">
              <a:rPr lang="en-US" smtClean="0"/>
              <a:t>25</a:t>
            </a:fld>
            <a:endParaRPr lang="en-US" dirty="0"/>
          </a:p>
        </p:txBody>
      </p:sp>
    </p:spTree>
    <p:extLst>
      <p:ext uri="{BB962C8B-B14F-4D97-AF65-F5344CB8AC3E}">
        <p14:creationId xmlns:p14="http://schemas.microsoft.com/office/powerpoint/2010/main" val="3557162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Greg</a:t>
            </a:r>
          </a:p>
        </p:txBody>
      </p:sp>
      <p:sp>
        <p:nvSpPr>
          <p:cNvPr id="7" name="Content Placeholder 6"/>
          <p:cNvSpPr>
            <a:spLocks noGrp="1"/>
          </p:cNvSpPr>
          <p:nvPr>
            <p:ph idx="1"/>
          </p:nvPr>
        </p:nvSpPr>
        <p:spPr/>
        <p:txBody>
          <a:bodyPr/>
          <a:lstStyle/>
          <a:p>
            <a:pPr marL="0" indent="0">
              <a:buNone/>
            </a:pPr>
            <a:r>
              <a:rPr lang="en-US" sz="2000" dirty="0"/>
              <a:t>Greg was a high school student with autism. He was interested in post-secondary education but was worried about his ability to take notes in class. He struggled with hand-writing and he did not think he could keep up in college classes. At his PCP meeting, there was a discussion about using technology to help him take notes. Someone on his team suggested that he try different technologies while he was still in high school. Greg pointed out that his high school did not allow the kind of things being suggested. The planning facilitator asked if the school might make an exception in this case. She asked Greg how he might go about getting an exception. He said, he could ask the principal. Greg’s mother helped him prepare to make his request. Greg met with the principal and he agreed. Greg tried several different technologies during his transition and found that using swiping technology was the most effective.</a:t>
            </a:r>
          </a:p>
        </p:txBody>
      </p:sp>
      <p:sp>
        <p:nvSpPr>
          <p:cNvPr id="3" name="Slide Number Placeholder 2">
            <a:extLst>
              <a:ext uri="{FF2B5EF4-FFF2-40B4-BE49-F238E27FC236}">
                <a16:creationId xmlns:a16="http://schemas.microsoft.com/office/drawing/2014/main" id="{40C00D18-FF45-B843-99A7-4900A3A04BA2}"/>
              </a:ext>
            </a:extLst>
          </p:cNvPr>
          <p:cNvSpPr>
            <a:spLocks noGrp="1"/>
          </p:cNvSpPr>
          <p:nvPr>
            <p:ph type="sldNum" sz="quarter" idx="10"/>
          </p:nvPr>
        </p:nvSpPr>
        <p:spPr/>
        <p:txBody>
          <a:bodyPr/>
          <a:lstStyle/>
          <a:p>
            <a:fld id="{5258510D-A541-E345-9663-1758173D1142}" type="slidenum">
              <a:rPr lang="en-US" smtClean="0"/>
              <a:t>26</a:t>
            </a:fld>
            <a:endParaRPr lang="en-US" dirty="0"/>
          </a:p>
        </p:txBody>
      </p:sp>
    </p:spTree>
    <p:extLst>
      <p:ext uri="{BB962C8B-B14F-4D97-AF65-F5344CB8AC3E}">
        <p14:creationId xmlns:p14="http://schemas.microsoft.com/office/powerpoint/2010/main" val="32742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Goal Achievement</a:t>
            </a:r>
            <a:br>
              <a:rPr lang="en-US" dirty="0"/>
            </a:br>
            <a:r>
              <a:rPr lang="en-US" dirty="0"/>
              <a:t>(Small Group Brainstorm)</a:t>
            </a:r>
          </a:p>
        </p:txBody>
      </p:sp>
      <p:sp>
        <p:nvSpPr>
          <p:cNvPr id="3" name="Content Placeholder 2"/>
          <p:cNvSpPr>
            <a:spLocks noGrp="1"/>
          </p:cNvSpPr>
          <p:nvPr>
            <p:ph idx="1"/>
          </p:nvPr>
        </p:nvSpPr>
        <p:spPr>
          <a:xfrm>
            <a:off x="431800" y="2312875"/>
            <a:ext cx="8255000" cy="3813287"/>
          </a:xfrm>
        </p:spPr>
        <p:txBody>
          <a:bodyPr/>
          <a:lstStyle/>
          <a:p>
            <a:r>
              <a:rPr lang="en-US" dirty="0"/>
              <a:t>What supports would your child need to monitor their progress on goals they have identified?</a:t>
            </a:r>
          </a:p>
          <a:p>
            <a:r>
              <a:rPr lang="en-US" dirty="0"/>
              <a:t>What support would your child need to make changes in their plan for achieving goals?</a:t>
            </a:r>
          </a:p>
        </p:txBody>
      </p:sp>
      <p:sp>
        <p:nvSpPr>
          <p:cNvPr id="6" name="Slide Number Placeholder 5">
            <a:extLst>
              <a:ext uri="{FF2B5EF4-FFF2-40B4-BE49-F238E27FC236}">
                <a16:creationId xmlns:a16="http://schemas.microsoft.com/office/drawing/2014/main" id="{9D638942-4EB1-3243-A068-2CB45A6A8529}"/>
              </a:ext>
            </a:extLst>
          </p:cNvPr>
          <p:cNvSpPr>
            <a:spLocks noGrp="1"/>
          </p:cNvSpPr>
          <p:nvPr>
            <p:ph type="sldNum" sz="quarter" idx="10"/>
          </p:nvPr>
        </p:nvSpPr>
        <p:spPr/>
        <p:txBody>
          <a:bodyPr/>
          <a:lstStyle/>
          <a:p>
            <a:fld id="{5258510D-A541-E345-9663-1758173D1142}" type="slidenum">
              <a:rPr lang="en-US" smtClean="0"/>
              <a:t>27</a:t>
            </a:fld>
            <a:endParaRPr lang="en-US" dirty="0"/>
          </a:p>
        </p:txBody>
      </p:sp>
    </p:spTree>
    <p:extLst>
      <p:ext uri="{BB962C8B-B14F-4D97-AF65-F5344CB8AC3E}">
        <p14:creationId xmlns:p14="http://schemas.microsoft.com/office/powerpoint/2010/main" val="45794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4E58C84-D1DE-AD42-864E-FCCD80B35D55}"/>
              </a:ext>
            </a:extLst>
          </p:cNvPr>
          <p:cNvSpPr>
            <a:spLocks noGrp="1"/>
          </p:cNvSpPr>
          <p:nvPr>
            <p:ph type="title"/>
          </p:nvPr>
        </p:nvSpPr>
        <p:spPr>
          <a:xfrm>
            <a:off x="107579" y="1160018"/>
            <a:ext cx="8934672" cy="490066"/>
          </a:xfrm>
        </p:spPr>
        <p:txBody>
          <a:bodyPr/>
          <a:lstStyle/>
          <a:p>
            <a:r>
              <a:rPr lang="en-US" dirty="0"/>
              <a:t>National Gateway to Self-Determination</a:t>
            </a:r>
          </a:p>
        </p:txBody>
      </p:sp>
      <p:pic>
        <p:nvPicPr>
          <p:cNvPr id="14" name="Content Placeholder 13" descr="PACER's National Parent Center on Transition and Employment.">
            <a:extLst>
              <a:ext uri="{FF2B5EF4-FFF2-40B4-BE49-F238E27FC236}">
                <a16:creationId xmlns:a16="http://schemas.microsoft.com/office/drawing/2014/main" id="{3DAD61C2-2DC6-F946-BA85-87DAC0AB592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351627" y="1770325"/>
            <a:ext cx="4643533" cy="1215139"/>
          </a:xfrm>
        </p:spPr>
      </p:pic>
      <p:sp>
        <p:nvSpPr>
          <p:cNvPr id="11" name="Content Placeholder 10">
            <a:extLst>
              <a:ext uri="{FF2B5EF4-FFF2-40B4-BE49-F238E27FC236}">
                <a16:creationId xmlns:a16="http://schemas.microsoft.com/office/drawing/2014/main" id="{06B03C7F-5D3E-CA44-93EF-4FE43204F673}"/>
              </a:ext>
            </a:extLst>
          </p:cNvPr>
          <p:cNvSpPr>
            <a:spLocks noGrp="1"/>
          </p:cNvSpPr>
          <p:nvPr>
            <p:ph sz="half" idx="1"/>
          </p:nvPr>
        </p:nvSpPr>
        <p:spPr>
          <a:xfrm>
            <a:off x="457199" y="2921330"/>
            <a:ext cx="8196445" cy="3204833"/>
          </a:xfrm>
        </p:spPr>
        <p:txBody>
          <a:bodyPr/>
          <a:lstStyle/>
          <a:p>
            <a:pPr>
              <a:spcAft>
                <a:spcPts val="600"/>
              </a:spcAft>
              <a:buFont typeface="Arial" panose="020B0604020202020204" pitchFamily="34" charset="0"/>
              <a:buChar char="•"/>
            </a:pPr>
            <a:r>
              <a:rPr lang="en-US" dirty="0">
                <a:latin typeface="Calibri"/>
                <a:ea typeface="ＭＳ Ｐゴシック"/>
                <a:cs typeface="Calibri"/>
                <a:hlinkClick r:id="rId4"/>
              </a:rPr>
              <a:t>PACER’s website: </a:t>
            </a:r>
            <a:r>
              <a:rPr lang="en-US" dirty="0">
                <a:latin typeface="Calibri"/>
                <a:ea typeface="ＭＳ Ｐゴシック"/>
                <a:cs typeface="Calibri"/>
              </a:rPr>
              <a:t>https://www.pacer.org/transition/learning-center/independent-community-living/self-determination.asp</a:t>
            </a:r>
            <a:endParaRPr lang="en-US" dirty="0">
              <a:cs typeface="Calibri"/>
            </a:endParaRPr>
          </a:p>
          <a:p>
            <a:pPr>
              <a:spcAft>
                <a:spcPts val="600"/>
              </a:spcAft>
            </a:pPr>
            <a:r>
              <a:rPr lang="en-US" dirty="0">
                <a:latin typeface="Calibri"/>
                <a:ea typeface="ＭＳ Ｐゴシック"/>
              </a:rPr>
              <a:t>Description of Self-Determination including Family Supports for Self-Determination</a:t>
            </a:r>
            <a:endParaRPr lang="en-US" dirty="0"/>
          </a:p>
          <a:p>
            <a:pPr>
              <a:spcAft>
                <a:spcPts val="600"/>
              </a:spcAft>
            </a:pPr>
            <a:r>
              <a:rPr lang="en-US" dirty="0">
                <a:latin typeface="Calibri"/>
                <a:ea typeface="ＭＳ Ｐゴシック"/>
              </a:rPr>
              <a:t>PACER Resources on Self-Determination and other online resources.</a:t>
            </a:r>
            <a:endParaRPr lang="en-US" dirty="0"/>
          </a:p>
          <a:p>
            <a:pPr marL="0" indent="0">
              <a:buNone/>
            </a:pPr>
            <a:endParaRPr lang="en-US" b="1" dirty="0"/>
          </a:p>
        </p:txBody>
      </p:sp>
      <p:sp>
        <p:nvSpPr>
          <p:cNvPr id="5" name="Slide Number Placeholder 4">
            <a:extLst>
              <a:ext uri="{FF2B5EF4-FFF2-40B4-BE49-F238E27FC236}">
                <a16:creationId xmlns:a16="http://schemas.microsoft.com/office/drawing/2014/main" id="{29987BFF-9220-0648-8755-223C2D6E2566}"/>
              </a:ext>
            </a:extLst>
          </p:cNvPr>
          <p:cNvSpPr>
            <a:spLocks noGrp="1"/>
          </p:cNvSpPr>
          <p:nvPr>
            <p:ph type="sldNum" sz="quarter" idx="10"/>
          </p:nvPr>
        </p:nvSpPr>
        <p:spPr/>
        <p:txBody>
          <a:bodyPr/>
          <a:lstStyle/>
          <a:p>
            <a:fld id="{5258510D-A541-E345-9663-1758173D1142}" type="slidenum">
              <a:rPr lang="en-US" smtClean="0"/>
              <a:t>28</a:t>
            </a:fld>
            <a:endParaRPr lang="en-US" dirty="0"/>
          </a:p>
        </p:txBody>
      </p:sp>
    </p:spTree>
    <p:extLst>
      <p:ext uri="{BB962C8B-B14F-4D97-AF65-F5344CB8AC3E}">
        <p14:creationId xmlns:p14="http://schemas.microsoft.com/office/powerpoint/2010/main" val="1296016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0BCB51-15AB-5A46-8EAE-799FE9E7D79E}"/>
              </a:ext>
            </a:extLst>
          </p:cNvPr>
          <p:cNvSpPr>
            <a:spLocks noGrp="1"/>
          </p:cNvSpPr>
          <p:nvPr>
            <p:ph type="ctrTitle"/>
          </p:nvPr>
        </p:nvSpPr>
        <p:spPr/>
        <p:txBody>
          <a:bodyPr/>
          <a:lstStyle/>
          <a:p>
            <a:r>
              <a:rPr lang="en-US" dirty="0"/>
              <a:t>Supported Decision-Making (SDM)</a:t>
            </a:r>
          </a:p>
        </p:txBody>
      </p:sp>
    </p:spTree>
    <p:extLst>
      <p:ext uri="{BB962C8B-B14F-4D97-AF65-F5344CB8AC3E}">
        <p14:creationId xmlns:p14="http://schemas.microsoft.com/office/powerpoint/2010/main" val="368055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Self-Determination</a:t>
            </a:r>
          </a:p>
        </p:txBody>
      </p:sp>
      <p:sp>
        <p:nvSpPr>
          <p:cNvPr id="3" name="Content Placeholder 2"/>
          <p:cNvSpPr>
            <a:spLocks noGrp="1"/>
          </p:cNvSpPr>
          <p:nvPr>
            <p:ph idx="1"/>
          </p:nvPr>
        </p:nvSpPr>
        <p:spPr>
          <a:xfrm>
            <a:off x="467544" y="2060847"/>
            <a:ext cx="8219256" cy="4065315"/>
          </a:xfrm>
        </p:spPr>
        <p:txBody>
          <a:bodyPr>
            <a:normAutofit fontScale="92500" lnSpcReduction="10000"/>
          </a:bodyPr>
          <a:lstStyle/>
          <a:p>
            <a:pPr marL="400050" lvl="1" indent="0">
              <a:buNone/>
            </a:pPr>
            <a:r>
              <a:rPr lang="en-US" sz="3600" dirty="0"/>
              <a:t>Self-determination means that individuals with disabilities have the </a:t>
            </a:r>
            <a:r>
              <a:rPr lang="en-US" sz="3600" b="1" dirty="0"/>
              <a:t>freedom</a:t>
            </a:r>
            <a:r>
              <a:rPr lang="en-US" sz="3600" dirty="0"/>
              <a:t> to:</a:t>
            </a:r>
          </a:p>
          <a:p>
            <a:pPr marL="971550" lvl="1" indent="-571500"/>
            <a:r>
              <a:rPr lang="en-US" sz="3600" dirty="0"/>
              <a:t>plan their own lives, </a:t>
            </a:r>
          </a:p>
          <a:p>
            <a:pPr marL="971550" lvl="1" indent="-571500"/>
            <a:r>
              <a:rPr lang="en-US" sz="3600" dirty="0"/>
              <a:t>do things that are important to them, and </a:t>
            </a:r>
          </a:p>
          <a:p>
            <a:pPr marL="971550" lvl="1" indent="-571500"/>
            <a:r>
              <a:rPr lang="en-US" sz="3600" dirty="0"/>
              <a:t>have the same opportunities as other people. </a:t>
            </a:r>
          </a:p>
        </p:txBody>
      </p:sp>
      <p:sp>
        <p:nvSpPr>
          <p:cNvPr id="5" name="Slide Number Placeholder 4">
            <a:extLst>
              <a:ext uri="{FF2B5EF4-FFF2-40B4-BE49-F238E27FC236}">
                <a16:creationId xmlns:a16="http://schemas.microsoft.com/office/drawing/2014/main" id="{B34C0246-0DEB-2849-8F3A-27D3DF7A25CC}"/>
              </a:ext>
            </a:extLst>
          </p:cNvPr>
          <p:cNvSpPr>
            <a:spLocks noGrp="1"/>
          </p:cNvSpPr>
          <p:nvPr>
            <p:ph type="sldNum" sz="quarter" idx="10"/>
          </p:nvPr>
        </p:nvSpPr>
        <p:spPr/>
        <p:txBody>
          <a:bodyPr/>
          <a:lstStyle/>
          <a:p>
            <a:fld id="{5258510D-A541-E345-9663-1758173D1142}" type="slidenum">
              <a:rPr lang="en-US" smtClean="0"/>
              <a:t>3</a:t>
            </a:fld>
            <a:endParaRPr lang="en-US" dirty="0"/>
          </a:p>
        </p:txBody>
      </p:sp>
    </p:spTree>
    <p:extLst>
      <p:ext uri="{BB962C8B-B14F-4D97-AF65-F5344CB8AC3E}">
        <p14:creationId xmlns:p14="http://schemas.microsoft.com/office/powerpoint/2010/main" val="228721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40831-5384-EF4E-B82C-D21906CA7852}"/>
              </a:ext>
            </a:extLst>
          </p:cNvPr>
          <p:cNvSpPr>
            <a:spLocks noGrp="1"/>
          </p:cNvSpPr>
          <p:nvPr>
            <p:ph type="title"/>
          </p:nvPr>
        </p:nvSpPr>
        <p:spPr/>
        <p:txBody>
          <a:bodyPr/>
          <a:lstStyle/>
          <a:p>
            <a:r>
              <a:rPr lang="en-US" dirty="0"/>
              <a:t>Supported Decision-Making</a:t>
            </a:r>
          </a:p>
        </p:txBody>
      </p:sp>
      <p:sp>
        <p:nvSpPr>
          <p:cNvPr id="3" name="Content Placeholder 2">
            <a:extLst>
              <a:ext uri="{FF2B5EF4-FFF2-40B4-BE49-F238E27FC236}">
                <a16:creationId xmlns:a16="http://schemas.microsoft.com/office/drawing/2014/main" id="{45ED4177-7BAA-1A41-BE22-9BC5AFEED1E5}"/>
              </a:ext>
            </a:extLst>
          </p:cNvPr>
          <p:cNvSpPr>
            <a:spLocks noGrp="1"/>
          </p:cNvSpPr>
          <p:nvPr>
            <p:ph idx="1"/>
          </p:nvPr>
        </p:nvSpPr>
        <p:spPr/>
        <p:txBody>
          <a:bodyPr/>
          <a:lstStyle/>
          <a:p>
            <a:pPr marL="0" indent="0">
              <a:buNone/>
            </a:pPr>
            <a:r>
              <a:rPr lang="en-US" sz="2400" dirty="0"/>
              <a:t>“generally occurs when people use one or more trusted friends, family members, professionals, or advocates to help them understand the situations and choices they face so they can make their own informed decisions (Dinerstein, 2012; Trust,2013). As such, supported decision-making mirrors how most adults make decisions – whether to sign legal documents, consent to medical procedures, review financial documents and the like. In each instance, individuals seek advice, input and information from knowledgeable friends, family, and professionals so they may make their own informed choices (Quality Trust, 2013).”  (Blanck &amp; Martinis, 2015).</a:t>
            </a:r>
          </a:p>
        </p:txBody>
      </p:sp>
      <p:sp>
        <p:nvSpPr>
          <p:cNvPr id="6" name="Slide Number Placeholder 5">
            <a:extLst>
              <a:ext uri="{FF2B5EF4-FFF2-40B4-BE49-F238E27FC236}">
                <a16:creationId xmlns:a16="http://schemas.microsoft.com/office/drawing/2014/main" id="{C7A587FF-1874-E248-A3CB-A721810A7EDE}"/>
              </a:ext>
            </a:extLst>
          </p:cNvPr>
          <p:cNvSpPr>
            <a:spLocks noGrp="1"/>
          </p:cNvSpPr>
          <p:nvPr>
            <p:ph type="sldNum" sz="quarter" idx="10"/>
          </p:nvPr>
        </p:nvSpPr>
        <p:spPr/>
        <p:txBody>
          <a:bodyPr/>
          <a:lstStyle/>
          <a:p>
            <a:fld id="{5258510D-A541-E345-9663-1758173D1142}" type="slidenum">
              <a:rPr lang="en-US" smtClean="0"/>
              <a:t>30</a:t>
            </a:fld>
            <a:endParaRPr lang="en-US" dirty="0"/>
          </a:p>
        </p:txBody>
      </p:sp>
    </p:spTree>
    <p:extLst>
      <p:ext uri="{BB962C8B-B14F-4D97-AF65-F5344CB8AC3E}">
        <p14:creationId xmlns:p14="http://schemas.microsoft.com/office/powerpoint/2010/main" val="1657701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D1CA8-1336-1F48-A142-96AE821440E9}"/>
              </a:ext>
            </a:extLst>
          </p:cNvPr>
          <p:cNvSpPr>
            <a:spLocks noGrp="1"/>
          </p:cNvSpPr>
          <p:nvPr>
            <p:ph type="title"/>
          </p:nvPr>
        </p:nvSpPr>
        <p:spPr/>
        <p:txBody>
          <a:bodyPr/>
          <a:lstStyle/>
          <a:p>
            <a:r>
              <a:rPr lang="en-US" dirty="0"/>
              <a:t>Consider…</a:t>
            </a:r>
          </a:p>
        </p:txBody>
      </p:sp>
      <p:sp>
        <p:nvSpPr>
          <p:cNvPr id="3" name="Content Placeholder 2">
            <a:extLst>
              <a:ext uri="{FF2B5EF4-FFF2-40B4-BE49-F238E27FC236}">
                <a16:creationId xmlns:a16="http://schemas.microsoft.com/office/drawing/2014/main" id="{F24DA8FC-7401-0D44-8E28-0DD24874F9F0}"/>
              </a:ext>
            </a:extLst>
          </p:cNvPr>
          <p:cNvSpPr>
            <a:spLocks noGrp="1"/>
          </p:cNvSpPr>
          <p:nvPr>
            <p:ph idx="1"/>
          </p:nvPr>
        </p:nvSpPr>
        <p:spPr>
          <a:xfrm>
            <a:off x="442912" y="1988839"/>
            <a:ext cx="8243888" cy="4137323"/>
          </a:xfrm>
        </p:spPr>
        <p:txBody>
          <a:bodyPr/>
          <a:lstStyle/>
          <a:p>
            <a:pPr>
              <a:spcAft>
                <a:spcPts val="1200"/>
              </a:spcAft>
            </a:pPr>
            <a:r>
              <a:rPr lang="en-US" dirty="0"/>
              <a:t>Think about two major decisions that you have made in your life (e.g., employment, education, where you will live, marriage).</a:t>
            </a:r>
          </a:p>
          <a:p>
            <a:pPr>
              <a:spcAft>
                <a:spcPts val="1200"/>
              </a:spcAft>
            </a:pPr>
            <a:r>
              <a:rPr lang="en-US" dirty="0"/>
              <a:t>Did you make those decisions by yourself?</a:t>
            </a:r>
          </a:p>
          <a:p>
            <a:pPr>
              <a:spcAft>
                <a:spcPts val="1200"/>
              </a:spcAft>
            </a:pPr>
            <a:r>
              <a:rPr lang="en-US" dirty="0"/>
              <a:t>Who provided support to you when making those decisions?</a:t>
            </a:r>
          </a:p>
        </p:txBody>
      </p:sp>
      <p:sp>
        <p:nvSpPr>
          <p:cNvPr id="6" name="Slide Number Placeholder 5">
            <a:extLst>
              <a:ext uri="{FF2B5EF4-FFF2-40B4-BE49-F238E27FC236}">
                <a16:creationId xmlns:a16="http://schemas.microsoft.com/office/drawing/2014/main" id="{8464FF73-A032-434B-9F84-B249C8996FA5}"/>
              </a:ext>
            </a:extLst>
          </p:cNvPr>
          <p:cNvSpPr>
            <a:spLocks noGrp="1"/>
          </p:cNvSpPr>
          <p:nvPr>
            <p:ph type="sldNum" sz="quarter" idx="10"/>
          </p:nvPr>
        </p:nvSpPr>
        <p:spPr/>
        <p:txBody>
          <a:bodyPr/>
          <a:lstStyle/>
          <a:p>
            <a:fld id="{5258510D-A541-E345-9663-1758173D1142}" type="slidenum">
              <a:rPr lang="en-US" smtClean="0"/>
              <a:t>31</a:t>
            </a:fld>
            <a:endParaRPr lang="en-US" dirty="0"/>
          </a:p>
        </p:txBody>
      </p:sp>
    </p:spTree>
    <p:extLst>
      <p:ext uri="{BB962C8B-B14F-4D97-AF65-F5344CB8AC3E}">
        <p14:creationId xmlns:p14="http://schemas.microsoft.com/office/powerpoint/2010/main" val="18422871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07EB-154B-8C49-AB6E-B65C70EB7EAF}"/>
              </a:ext>
            </a:extLst>
          </p:cNvPr>
          <p:cNvSpPr>
            <a:spLocks noGrp="1"/>
          </p:cNvSpPr>
          <p:nvPr>
            <p:ph type="title"/>
          </p:nvPr>
        </p:nvSpPr>
        <p:spPr/>
        <p:txBody>
          <a:bodyPr/>
          <a:lstStyle/>
          <a:p>
            <a:r>
              <a:rPr lang="en-US" dirty="0"/>
              <a:t>Areas Where SDM Can be Used</a:t>
            </a:r>
          </a:p>
        </p:txBody>
      </p:sp>
      <p:sp>
        <p:nvSpPr>
          <p:cNvPr id="3" name="Content Placeholder 2">
            <a:extLst>
              <a:ext uri="{FF2B5EF4-FFF2-40B4-BE49-F238E27FC236}">
                <a16:creationId xmlns:a16="http://schemas.microsoft.com/office/drawing/2014/main" id="{DDDBB6FA-AF21-824A-B8BE-B4C13E0E2C49}"/>
              </a:ext>
            </a:extLst>
          </p:cNvPr>
          <p:cNvSpPr>
            <a:spLocks noGrp="1"/>
          </p:cNvSpPr>
          <p:nvPr>
            <p:ph idx="1"/>
          </p:nvPr>
        </p:nvSpPr>
        <p:spPr>
          <a:xfrm>
            <a:off x="442912" y="2024843"/>
            <a:ext cx="8243888" cy="4101319"/>
          </a:xfrm>
        </p:spPr>
        <p:txBody>
          <a:bodyPr/>
          <a:lstStyle/>
          <a:p>
            <a:r>
              <a:rPr lang="en-US" dirty="0"/>
              <a:t>Financial Affairs</a:t>
            </a:r>
          </a:p>
          <a:p>
            <a:r>
              <a:rPr lang="en-US" dirty="0"/>
              <a:t>Education</a:t>
            </a:r>
          </a:p>
          <a:p>
            <a:r>
              <a:rPr lang="en-US" dirty="0"/>
              <a:t>Housing</a:t>
            </a:r>
          </a:p>
          <a:p>
            <a:r>
              <a:rPr lang="en-US" dirty="0"/>
              <a:t>Employment</a:t>
            </a:r>
          </a:p>
          <a:p>
            <a:r>
              <a:rPr lang="en-US" dirty="0"/>
              <a:t>Health care</a:t>
            </a:r>
          </a:p>
          <a:p>
            <a:r>
              <a:rPr lang="en-US" dirty="0"/>
              <a:t>Friendships</a:t>
            </a:r>
          </a:p>
          <a:p>
            <a:r>
              <a:rPr lang="en-US" dirty="0"/>
              <a:t>Any area where the person decides they need help in making decisions.</a:t>
            </a:r>
          </a:p>
        </p:txBody>
      </p:sp>
      <p:sp>
        <p:nvSpPr>
          <p:cNvPr id="6" name="Slide Number Placeholder 5">
            <a:extLst>
              <a:ext uri="{FF2B5EF4-FFF2-40B4-BE49-F238E27FC236}">
                <a16:creationId xmlns:a16="http://schemas.microsoft.com/office/drawing/2014/main" id="{925C2420-3FAA-DD47-B32F-F58274AB178A}"/>
              </a:ext>
            </a:extLst>
          </p:cNvPr>
          <p:cNvSpPr>
            <a:spLocks noGrp="1"/>
          </p:cNvSpPr>
          <p:nvPr>
            <p:ph type="sldNum" sz="quarter" idx="10"/>
          </p:nvPr>
        </p:nvSpPr>
        <p:spPr/>
        <p:txBody>
          <a:bodyPr/>
          <a:lstStyle/>
          <a:p>
            <a:fld id="{5258510D-A541-E345-9663-1758173D1142}" type="slidenum">
              <a:rPr lang="en-US" smtClean="0"/>
              <a:t>32</a:t>
            </a:fld>
            <a:endParaRPr lang="en-US" dirty="0"/>
          </a:p>
        </p:txBody>
      </p:sp>
    </p:spTree>
    <p:extLst>
      <p:ext uri="{BB962C8B-B14F-4D97-AF65-F5344CB8AC3E}">
        <p14:creationId xmlns:p14="http://schemas.microsoft.com/office/powerpoint/2010/main" val="453965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6F7EE-A465-564F-A8F4-4B30D881F614}"/>
              </a:ext>
            </a:extLst>
          </p:cNvPr>
          <p:cNvSpPr>
            <a:spLocks noGrp="1"/>
          </p:cNvSpPr>
          <p:nvPr>
            <p:ph type="title"/>
          </p:nvPr>
        </p:nvSpPr>
        <p:spPr/>
        <p:txBody>
          <a:bodyPr/>
          <a:lstStyle/>
          <a:p>
            <a:r>
              <a:rPr lang="en-US" dirty="0"/>
              <a:t>Some Rationales for Guardianship</a:t>
            </a:r>
          </a:p>
        </p:txBody>
      </p:sp>
      <p:sp>
        <p:nvSpPr>
          <p:cNvPr id="3" name="Content Placeholder 2">
            <a:extLst>
              <a:ext uri="{FF2B5EF4-FFF2-40B4-BE49-F238E27FC236}">
                <a16:creationId xmlns:a16="http://schemas.microsoft.com/office/drawing/2014/main" id="{5B019E32-82FE-414D-9FC4-2EC584A0DFEE}"/>
              </a:ext>
            </a:extLst>
          </p:cNvPr>
          <p:cNvSpPr>
            <a:spLocks noGrp="1"/>
          </p:cNvSpPr>
          <p:nvPr>
            <p:ph idx="1"/>
          </p:nvPr>
        </p:nvSpPr>
        <p:spPr/>
        <p:txBody>
          <a:bodyPr/>
          <a:lstStyle/>
          <a:p>
            <a:r>
              <a:rPr lang="en-US" sz="2400" dirty="0"/>
              <a:t>My child can’t make decisions independently and needs a guardian to make those decisions.</a:t>
            </a:r>
          </a:p>
          <a:p>
            <a:r>
              <a:rPr lang="en-US" sz="2400" dirty="0"/>
              <a:t>The only option I have, if I want to be involved in my child’s life, is to obtain full guardianship.</a:t>
            </a:r>
          </a:p>
          <a:p>
            <a:r>
              <a:rPr lang="en-US" sz="2400" dirty="0"/>
              <a:t>Without guardianship, I will not be able to attend IEP meetings after she turns 18.</a:t>
            </a:r>
          </a:p>
          <a:p>
            <a:r>
              <a:rPr lang="en-US" sz="2400" dirty="0"/>
              <a:t>Without guardianship, if my child gets sick or hurt, I will have no role in making medical decisions.</a:t>
            </a:r>
          </a:p>
          <a:p>
            <a:r>
              <a:rPr lang="en-US" sz="2400" dirty="0"/>
              <a:t>I need to be a guardian to prevent my child from making bad choices.</a:t>
            </a:r>
          </a:p>
          <a:p>
            <a:r>
              <a:rPr lang="en-US" sz="2400" dirty="0"/>
              <a:t>Without a guardian, my child can be exploited financially.</a:t>
            </a:r>
          </a:p>
        </p:txBody>
      </p:sp>
      <p:sp>
        <p:nvSpPr>
          <p:cNvPr id="6" name="Slide Number Placeholder 5">
            <a:extLst>
              <a:ext uri="{FF2B5EF4-FFF2-40B4-BE49-F238E27FC236}">
                <a16:creationId xmlns:a16="http://schemas.microsoft.com/office/drawing/2014/main" id="{016B5E9A-60BC-D34D-831A-C37F0CBEF5A9}"/>
              </a:ext>
            </a:extLst>
          </p:cNvPr>
          <p:cNvSpPr>
            <a:spLocks noGrp="1"/>
          </p:cNvSpPr>
          <p:nvPr>
            <p:ph type="sldNum" sz="quarter" idx="10"/>
          </p:nvPr>
        </p:nvSpPr>
        <p:spPr/>
        <p:txBody>
          <a:bodyPr/>
          <a:lstStyle/>
          <a:p>
            <a:fld id="{5258510D-A541-E345-9663-1758173D1142}" type="slidenum">
              <a:rPr lang="en-US" smtClean="0"/>
              <a:t>33</a:t>
            </a:fld>
            <a:endParaRPr lang="en-US" dirty="0"/>
          </a:p>
        </p:txBody>
      </p:sp>
    </p:spTree>
    <p:extLst>
      <p:ext uri="{BB962C8B-B14F-4D97-AF65-F5344CB8AC3E}">
        <p14:creationId xmlns:p14="http://schemas.microsoft.com/office/powerpoint/2010/main" val="2566154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178B-3F8E-694C-851C-26436B169DB3}"/>
              </a:ext>
            </a:extLst>
          </p:cNvPr>
          <p:cNvSpPr>
            <a:spLocks noGrp="1"/>
          </p:cNvSpPr>
          <p:nvPr>
            <p:ph type="title"/>
          </p:nvPr>
        </p:nvSpPr>
        <p:spPr/>
        <p:txBody>
          <a:bodyPr/>
          <a:lstStyle/>
          <a:p>
            <a:r>
              <a:rPr lang="en-US" dirty="0"/>
              <a:t>Supported Decision-Making Activity</a:t>
            </a:r>
          </a:p>
        </p:txBody>
      </p:sp>
      <p:sp>
        <p:nvSpPr>
          <p:cNvPr id="3" name="Content Placeholder 2">
            <a:extLst>
              <a:ext uri="{FF2B5EF4-FFF2-40B4-BE49-F238E27FC236}">
                <a16:creationId xmlns:a16="http://schemas.microsoft.com/office/drawing/2014/main" id="{86F2F5AB-6F2A-474E-9A6B-653B3F15F9F1}"/>
              </a:ext>
            </a:extLst>
          </p:cNvPr>
          <p:cNvSpPr>
            <a:spLocks noGrp="1"/>
          </p:cNvSpPr>
          <p:nvPr>
            <p:ph idx="1"/>
          </p:nvPr>
        </p:nvSpPr>
        <p:spPr/>
        <p:txBody>
          <a:bodyPr/>
          <a:lstStyle/>
          <a:p>
            <a:pPr marL="514350" indent="-514350">
              <a:buFont typeface="+mj-lt"/>
              <a:buAutoNum type="arabicPeriod"/>
            </a:pPr>
            <a:r>
              <a:rPr lang="en-US" dirty="0"/>
              <a:t>Identify an area from the previous slide where you think your family member might be able to make choices – with or without support.</a:t>
            </a:r>
          </a:p>
          <a:p>
            <a:pPr marL="514350" indent="-514350">
              <a:buFont typeface="+mj-lt"/>
              <a:buAutoNum type="arabicPeriod"/>
            </a:pPr>
            <a:r>
              <a:rPr lang="en-US" dirty="0"/>
              <a:t>What kind of choices could they make in this area independently?</a:t>
            </a:r>
          </a:p>
          <a:p>
            <a:pPr marL="514350" indent="-514350">
              <a:buFont typeface="+mj-lt"/>
              <a:buAutoNum type="arabicPeriod"/>
            </a:pPr>
            <a:r>
              <a:rPr lang="en-US" dirty="0"/>
              <a:t>What choices in this area would they need help with?</a:t>
            </a:r>
          </a:p>
          <a:p>
            <a:pPr marL="514350" indent="-514350">
              <a:buFont typeface="+mj-lt"/>
              <a:buAutoNum type="arabicPeriod"/>
            </a:pPr>
            <a:r>
              <a:rPr lang="en-US" dirty="0"/>
              <a:t>What kind of support would they need?</a:t>
            </a:r>
          </a:p>
          <a:p>
            <a:pPr marL="514350" indent="-514350">
              <a:buFont typeface="+mj-lt"/>
              <a:buAutoNum type="arabicPeriod"/>
            </a:pPr>
            <a:r>
              <a:rPr lang="en-US" dirty="0"/>
              <a:t>Who could they get support from?</a:t>
            </a:r>
          </a:p>
        </p:txBody>
      </p:sp>
      <p:sp>
        <p:nvSpPr>
          <p:cNvPr id="6" name="Slide Number Placeholder 5">
            <a:extLst>
              <a:ext uri="{FF2B5EF4-FFF2-40B4-BE49-F238E27FC236}">
                <a16:creationId xmlns:a16="http://schemas.microsoft.com/office/drawing/2014/main" id="{83CC0FC4-9456-9A4E-B007-7D329568025E}"/>
              </a:ext>
            </a:extLst>
          </p:cNvPr>
          <p:cNvSpPr>
            <a:spLocks noGrp="1"/>
          </p:cNvSpPr>
          <p:nvPr>
            <p:ph type="sldNum" sz="quarter" idx="10"/>
          </p:nvPr>
        </p:nvSpPr>
        <p:spPr/>
        <p:txBody>
          <a:bodyPr/>
          <a:lstStyle/>
          <a:p>
            <a:fld id="{5258510D-A541-E345-9663-1758173D1142}" type="slidenum">
              <a:rPr lang="en-US" smtClean="0"/>
              <a:t>34</a:t>
            </a:fld>
            <a:endParaRPr lang="en-US" dirty="0"/>
          </a:p>
        </p:txBody>
      </p:sp>
    </p:spTree>
    <p:extLst>
      <p:ext uri="{BB962C8B-B14F-4D97-AF65-F5344CB8AC3E}">
        <p14:creationId xmlns:p14="http://schemas.microsoft.com/office/powerpoint/2010/main" val="3965685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23618-3B50-D24F-9287-8CAC7060CACA}"/>
              </a:ext>
            </a:extLst>
          </p:cNvPr>
          <p:cNvSpPr>
            <a:spLocks noGrp="1"/>
          </p:cNvSpPr>
          <p:nvPr>
            <p:ph type="title"/>
          </p:nvPr>
        </p:nvSpPr>
        <p:spPr/>
        <p:txBody>
          <a:bodyPr/>
          <a:lstStyle/>
          <a:p>
            <a:r>
              <a:rPr lang="en-US" dirty="0"/>
              <a:t>SDM in Maine</a:t>
            </a:r>
          </a:p>
        </p:txBody>
      </p:sp>
      <p:sp>
        <p:nvSpPr>
          <p:cNvPr id="3" name="Content Placeholder 2">
            <a:extLst>
              <a:ext uri="{FF2B5EF4-FFF2-40B4-BE49-F238E27FC236}">
                <a16:creationId xmlns:a16="http://schemas.microsoft.com/office/drawing/2014/main" id="{8F7458C1-0E7C-9747-A753-B905A4D3E6E3}"/>
              </a:ext>
            </a:extLst>
          </p:cNvPr>
          <p:cNvSpPr>
            <a:spLocks noGrp="1"/>
          </p:cNvSpPr>
          <p:nvPr>
            <p:ph idx="1"/>
          </p:nvPr>
        </p:nvSpPr>
        <p:spPr/>
        <p:txBody>
          <a:bodyPr/>
          <a:lstStyle/>
          <a:p>
            <a:r>
              <a:rPr lang="en-US" dirty="0"/>
              <a:t>H.R. 91. 128</a:t>
            </a:r>
            <a:r>
              <a:rPr lang="en-US" baseline="30000" dirty="0"/>
              <a:t>th</a:t>
            </a:r>
            <a:r>
              <a:rPr lang="en-US" dirty="0"/>
              <a:t> Legislature, Sess. (Me. 2017) completely repealed the Maine’s Probate Code and recognized and required consideration of less restrictive alternatives to guardianship including SDM.</a:t>
            </a:r>
          </a:p>
          <a:p>
            <a:r>
              <a:rPr lang="en-US" dirty="0"/>
              <a:t>For more information on SDM as a less restrictive alternative to guardianship, go to the Disability Rights Maine website: “</a:t>
            </a:r>
            <a:r>
              <a:rPr lang="en-US" dirty="0">
                <a:hlinkClick r:id="rId3"/>
              </a:rPr>
              <a:t>Support my Decision</a:t>
            </a:r>
            <a:r>
              <a:rPr lang="en-US" dirty="0"/>
              <a:t>” at http://www.supportmydecision.org/</a:t>
            </a:r>
          </a:p>
          <a:p>
            <a:pPr marL="0" indent="0">
              <a:buNone/>
            </a:pPr>
            <a:endParaRPr lang="en-US" dirty="0"/>
          </a:p>
        </p:txBody>
      </p:sp>
      <p:sp>
        <p:nvSpPr>
          <p:cNvPr id="6" name="Slide Number Placeholder 5">
            <a:extLst>
              <a:ext uri="{FF2B5EF4-FFF2-40B4-BE49-F238E27FC236}">
                <a16:creationId xmlns:a16="http://schemas.microsoft.com/office/drawing/2014/main" id="{2A8B2058-99BA-D24F-ABCE-F788143BF17E}"/>
              </a:ext>
            </a:extLst>
          </p:cNvPr>
          <p:cNvSpPr>
            <a:spLocks noGrp="1"/>
          </p:cNvSpPr>
          <p:nvPr>
            <p:ph type="sldNum" sz="quarter" idx="10"/>
          </p:nvPr>
        </p:nvSpPr>
        <p:spPr/>
        <p:txBody>
          <a:bodyPr/>
          <a:lstStyle/>
          <a:p>
            <a:fld id="{5258510D-A541-E345-9663-1758173D1142}" type="slidenum">
              <a:rPr lang="en-US" smtClean="0"/>
              <a:t>35</a:t>
            </a:fld>
            <a:endParaRPr lang="en-US" dirty="0"/>
          </a:p>
        </p:txBody>
      </p:sp>
    </p:spTree>
    <p:extLst>
      <p:ext uri="{BB962C8B-B14F-4D97-AF65-F5344CB8AC3E}">
        <p14:creationId xmlns:p14="http://schemas.microsoft.com/office/powerpoint/2010/main" val="2606599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81F91-2ACE-B44A-AF00-C2DDBE0FE2AE}"/>
              </a:ext>
            </a:extLst>
          </p:cNvPr>
          <p:cNvSpPr>
            <a:spLocks noGrp="1"/>
          </p:cNvSpPr>
          <p:nvPr>
            <p:ph type="title"/>
          </p:nvPr>
        </p:nvSpPr>
        <p:spPr/>
        <p:txBody>
          <a:bodyPr/>
          <a:lstStyle/>
          <a:p>
            <a:r>
              <a:rPr lang="en-US" dirty="0"/>
              <a:t>SDM Related Videos</a:t>
            </a:r>
          </a:p>
        </p:txBody>
      </p:sp>
      <p:sp>
        <p:nvSpPr>
          <p:cNvPr id="3" name="Content Placeholder 2">
            <a:extLst>
              <a:ext uri="{FF2B5EF4-FFF2-40B4-BE49-F238E27FC236}">
                <a16:creationId xmlns:a16="http://schemas.microsoft.com/office/drawing/2014/main" id="{A2BACC64-7917-F94B-9D04-4B4F7D33EA19}"/>
              </a:ext>
            </a:extLst>
          </p:cNvPr>
          <p:cNvSpPr>
            <a:spLocks noGrp="1"/>
          </p:cNvSpPr>
          <p:nvPr>
            <p:ph idx="1"/>
          </p:nvPr>
        </p:nvSpPr>
        <p:spPr/>
        <p:txBody>
          <a:bodyPr/>
          <a:lstStyle/>
          <a:p>
            <a:r>
              <a:rPr lang="en-US" dirty="0">
                <a:hlinkClick r:id="rId2"/>
              </a:rPr>
              <a:t>Supported Decision Making Your Support, My Decisions Video </a:t>
            </a:r>
            <a:r>
              <a:rPr lang="en-US" dirty="0"/>
              <a:t>–http://supporteddecisionmaking.org/impact-stories/supported-decision-making-your-support-my-decisions-video</a:t>
            </a:r>
          </a:p>
          <a:p>
            <a:r>
              <a:rPr lang="en-US" dirty="0">
                <a:hlinkClick r:id="rId3"/>
              </a:rPr>
              <a:t>Video Jenny Hatch’s Story of Supported Decision-Making </a:t>
            </a:r>
            <a:r>
              <a:rPr lang="en-US" dirty="0"/>
              <a:t>– http://supporteddecisionmaking.org/content/video-jenny-hatch%E2%80%99s-story-supported-decision-making</a:t>
            </a:r>
          </a:p>
          <a:p>
            <a:endParaRPr lang="en-US" dirty="0"/>
          </a:p>
        </p:txBody>
      </p:sp>
      <p:sp>
        <p:nvSpPr>
          <p:cNvPr id="6" name="Slide Number Placeholder 5">
            <a:extLst>
              <a:ext uri="{FF2B5EF4-FFF2-40B4-BE49-F238E27FC236}">
                <a16:creationId xmlns:a16="http://schemas.microsoft.com/office/drawing/2014/main" id="{3CB2E5C8-9913-414C-A6EA-7F6C8CB49B0D}"/>
              </a:ext>
            </a:extLst>
          </p:cNvPr>
          <p:cNvSpPr>
            <a:spLocks noGrp="1"/>
          </p:cNvSpPr>
          <p:nvPr>
            <p:ph type="sldNum" sz="quarter" idx="10"/>
          </p:nvPr>
        </p:nvSpPr>
        <p:spPr/>
        <p:txBody>
          <a:bodyPr/>
          <a:lstStyle/>
          <a:p>
            <a:fld id="{5258510D-A541-E345-9663-1758173D1142}" type="slidenum">
              <a:rPr lang="en-US" smtClean="0"/>
              <a:t>36</a:t>
            </a:fld>
            <a:endParaRPr lang="en-US" dirty="0"/>
          </a:p>
        </p:txBody>
      </p:sp>
    </p:spTree>
    <p:extLst>
      <p:ext uri="{BB962C8B-B14F-4D97-AF65-F5344CB8AC3E}">
        <p14:creationId xmlns:p14="http://schemas.microsoft.com/office/powerpoint/2010/main" val="1836886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E6572-6395-4048-9880-0A07A5A3A0B6}"/>
              </a:ext>
            </a:extLst>
          </p:cNvPr>
          <p:cNvSpPr>
            <a:spLocks noGrp="1"/>
          </p:cNvSpPr>
          <p:nvPr>
            <p:ph type="title"/>
          </p:nvPr>
        </p:nvSpPr>
        <p:spPr>
          <a:xfrm>
            <a:off x="461878" y="1905251"/>
            <a:ext cx="8223836" cy="228266"/>
          </a:xfrm>
        </p:spPr>
        <p:txBody>
          <a:bodyPr/>
          <a:lstStyle/>
          <a:p>
            <a:r>
              <a:rPr lang="en-US" dirty="0"/>
              <a:t>Self-Determination and </a:t>
            </a:r>
            <a:br>
              <a:rPr lang="en-US" dirty="0"/>
            </a:br>
            <a:r>
              <a:rPr lang="en-US" dirty="0"/>
              <a:t>My Family Member</a:t>
            </a:r>
          </a:p>
        </p:txBody>
      </p:sp>
      <p:sp>
        <p:nvSpPr>
          <p:cNvPr id="3" name="Content Placeholder 2">
            <a:extLst>
              <a:ext uri="{FF2B5EF4-FFF2-40B4-BE49-F238E27FC236}">
                <a16:creationId xmlns:a16="http://schemas.microsoft.com/office/drawing/2014/main" id="{13BBCB1A-0B73-D140-835C-9C5797CCD658}"/>
              </a:ext>
            </a:extLst>
          </p:cNvPr>
          <p:cNvSpPr>
            <a:spLocks noGrp="1"/>
          </p:cNvSpPr>
          <p:nvPr>
            <p:ph idx="1"/>
          </p:nvPr>
        </p:nvSpPr>
        <p:spPr>
          <a:xfrm>
            <a:off x="457200" y="2429795"/>
            <a:ext cx="8229600" cy="4318000"/>
          </a:xfrm>
        </p:spPr>
        <p:txBody>
          <a:bodyPr/>
          <a:lstStyle/>
          <a:p>
            <a:pPr marL="0" indent="0">
              <a:buNone/>
            </a:pPr>
            <a:r>
              <a:rPr lang="en-US" dirty="0"/>
              <a:t>“What are some things that you learned about self-determination today that you think might be useful in promoting self-determination for your family member?”</a:t>
            </a:r>
          </a:p>
        </p:txBody>
      </p:sp>
      <p:sp>
        <p:nvSpPr>
          <p:cNvPr id="4" name="Slide Number Placeholder 3">
            <a:extLst>
              <a:ext uri="{FF2B5EF4-FFF2-40B4-BE49-F238E27FC236}">
                <a16:creationId xmlns:a16="http://schemas.microsoft.com/office/drawing/2014/main" id="{B23A15C9-E7DD-1944-8084-900B477FB849}"/>
              </a:ext>
            </a:extLst>
          </p:cNvPr>
          <p:cNvSpPr>
            <a:spLocks noGrp="1"/>
          </p:cNvSpPr>
          <p:nvPr>
            <p:ph type="sldNum" sz="quarter" idx="10"/>
          </p:nvPr>
        </p:nvSpPr>
        <p:spPr/>
        <p:txBody>
          <a:bodyPr/>
          <a:lstStyle/>
          <a:p>
            <a:fld id="{5258510D-A541-E345-9663-1758173D1142}" type="slidenum">
              <a:rPr lang="en-US" smtClean="0"/>
              <a:t>37</a:t>
            </a:fld>
            <a:endParaRPr lang="en-US" dirty="0"/>
          </a:p>
        </p:txBody>
      </p:sp>
    </p:spTree>
    <p:extLst>
      <p:ext uri="{BB962C8B-B14F-4D97-AF65-F5344CB8AC3E}">
        <p14:creationId xmlns:p14="http://schemas.microsoft.com/office/powerpoint/2010/main" val="2516406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B385-8B69-3042-9440-16CA504A09F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6CB727-9443-9149-96A8-92BEDBB06571}"/>
              </a:ext>
            </a:extLst>
          </p:cNvPr>
          <p:cNvSpPr>
            <a:spLocks noGrp="1"/>
          </p:cNvSpPr>
          <p:nvPr>
            <p:ph idx="1"/>
          </p:nvPr>
        </p:nvSpPr>
        <p:spPr/>
        <p:txBody>
          <a:bodyPr/>
          <a:lstStyle/>
          <a:p>
            <a:r>
              <a:rPr lang="en-US" dirty="0">
                <a:ea typeface="ＭＳ Ｐゴシック"/>
              </a:rPr>
              <a:t>Bansberg. A., Dore, D., Dymerski, A., Gorski, A., &amp; Parmenter, P. (2012). </a:t>
            </a:r>
            <a:r>
              <a:rPr lang="en-US" i="1" dirty="0">
                <a:ea typeface="ＭＳ Ｐゴシック"/>
              </a:rPr>
              <a:t>How to run a self-directed IEP</a:t>
            </a:r>
            <a:r>
              <a:rPr lang="en-US" dirty="0">
                <a:ea typeface="ＭＳ Ｐゴシック"/>
              </a:rPr>
              <a:t>. http://iepmeetings.weebly.com/how-to-run-a-self-directed-iep.html </a:t>
            </a:r>
          </a:p>
          <a:p>
            <a:r>
              <a:rPr lang="en-US" dirty="0">
                <a:ea typeface="ＭＳ Ｐゴシック"/>
              </a:rPr>
              <a:t>Blanck, P. &amp; Martinis, J. (2015). “The right to make choices: National Resource Center for Supported Decision-Making, </a:t>
            </a:r>
            <a:r>
              <a:rPr lang="en-US" i="1" dirty="0">
                <a:ea typeface="ＭＳ Ｐゴシック"/>
              </a:rPr>
              <a:t>Inclusion, 3</a:t>
            </a:r>
            <a:r>
              <a:rPr lang="en-US" dirty="0">
                <a:ea typeface="ＭＳ Ｐゴシック"/>
              </a:rPr>
              <a:t>, 24-33. </a:t>
            </a:r>
          </a:p>
        </p:txBody>
      </p:sp>
      <p:sp>
        <p:nvSpPr>
          <p:cNvPr id="4" name="Slide Number Placeholder 3">
            <a:extLst>
              <a:ext uri="{FF2B5EF4-FFF2-40B4-BE49-F238E27FC236}">
                <a16:creationId xmlns:a16="http://schemas.microsoft.com/office/drawing/2014/main" id="{6FBEB471-3AA5-1A4E-B1FB-B4EB3D1B7EC6}"/>
              </a:ext>
            </a:extLst>
          </p:cNvPr>
          <p:cNvSpPr>
            <a:spLocks noGrp="1"/>
          </p:cNvSpPr>
          <p:nvPr>
            <p:ph type="sldNum" sz="quarter" idx="10"/>
          </p:nvPr>
        </p:nvSpPr>
        <p:spPr/>
        <p:txBody>
          <a:bodyPr/>
          <a:lstStyle/>
          <a:p>
            <a:fld id="{5258510D-A541-E345-9663-1758173D1142}" type="slidenum">
              <a:rPr lang="en-US" smtClean="0"/>
              <a:t>38</a:t>
            </a:fld>
            <a:endParaRPr lang="en-US" dirty="0"/>
          </a:p>
        </p:txBody>
      </p:sp>
    </p:spTree>
    <p:extLst>
      <p:ext uri="{BB962C8B-B14F-4D97-AF65-F5344CB8AC3E}">
        <p14:creationId xmlns:p14="http://schemas.microsoft.com/office/powerpoint/2010/main" val="29858529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EE635-75FB-CE46-8ED7-3DA9579D462C}"/>
              </a:ext>
            </a:extLst>
          </p:cNvPr>
          <p:cNvSpPr>
            <a:spLocks noGrp="1"/>
          </p:cNvSpPr>
          <p:nvPr>
            <p:ph type="title"/>
          </p:nvPr>
        </p:nvSpPr>
        <p:spPr/>
        <p:txBody>
          <a:bodyPr/>
          <a:lstStyle/>
          <a:p>
            <a:r>
              <a:rPr lang="en-US" dirty="0"/>
              <a:t>References (2)</a:t>
            </a:r>
          </a:p>
        </p:txBody>
      </p:sp>
      <p:sp>
        <p:nvSpPr>
          <p:cNvPr id="3" name="Content Placeholder 2">
            <a:extLst>
              <a:ext uri="{FF2B5EF4-FFF2-40B4-BE49-F238E27FC236}">
                <a16:creationId xmlns:a16="http://schemas.microsoft.com/office/drawing/2014/main" id="{D6CE34BC-45B0-424B-8075-116F488D00E5}"/>
              </a:ext>
            </a:extLst>
          </p:cNvPr>
          <p:cNvSpPr>
            <a:spLocks noGrp="1"/>
          </p:cNvSpPr>
          <p:nvPr>
            <p:ph idx="1"/>
          </p:nvPr>
        </p:nvSpPr>
        <p:spPr>
          <a:xfrm>
            <a:off x="427122" y="1808163"/>
            <a:ext cx="8249652" cy="4318000"/>
          </a:xfrm>
        </p:spPr>
        <p:txBody>
          <a:bodyPr/>
          <a:lstStyle/>
          <a:p>
            <a:r>
              <a:rPr lang="en-US" dirty="0">
                <a:ea typeface="ＭＳ Ｐゴシック"/>
              </a:rPr>
              <a:t>Brookses Blog (2021). </a:t>
            </a:r>
            <a:r>
              <a:rPr lang="en-US" i="1" dirty="0">
                <a:ea typeface="ＭＳ Ｐゴシック"/>
              </a:rPr>
              <a:t>9 first steps to a student-directed IEP</a:t>
            </a:r>
            <a:r>
              <a:rPr lang="en-US" dirty="0">
                <a:ea typeface="ＭＳ Ｐゴシック"/>
              </a:rPr>
              <a:t>. https://blog.brookespublishing.com/9-first-steps-to-student-directed-ieps/</a:t>
            </a:r>
          </a:p>
          <a:p>
            <a:r>
              <a:rPr lang="en-US" dirty="0"/>
              <a:t>CADRE (2021). </a:t>
            </a:r>
            <a:r>
              <a:rPr lang="en-US" i="1" dirty="0"/>
              <a:t>Parents teaching self-advocacy skills: Helping your child toward self-determination</a:t>
            </a:r>
            <a:r>
              <a:rPr lang="en-US" dirty="0"/>
              <a:t>. https://www.cadreworks.org/resources/parent-center-resource/upc-video-parents-teaching-self-advocacy-skills-helping-your-child</a:t>
            </a:r>
          </a:p>
          <a:p>
            <a:pPr marL="0" indent="0">
              <a:buNone/>
            </a:pPr>
            <a:endParaRPr lang="en-US" dirty="0"/>
          </a:p>
        </p:txBody>
      </p:sp>
      <p:sp>
        <p:nvSpPr>
          <p:cNvPr id="4" name="Slide Number Placeholder 3">
            <a:extLst>
              <a:ext uri="{FF2B5EF4-FFF2-40B4-BE49-F238E27FC236}">
                <a16:creationId xmlns:a16="http://schemas.microsoft.com/office/drawing/2014/main" id="{2137E4B9-F857-EE4B-A188-E222F4BC0E21}"/>
              </a:ext>
            </a:extLst>
          </p:cNvPr>
          <p:cNvSpPr>
            <a:spLocks noGrp="1"/>
          </p:cNvSpPr>
          <p:nvPr>
            <p:ph type="sldNum" sz="quarter" idx="10"/>
          </p:nvPr>
        </p:nvSpPr>
        <p:spPr/>
        <p:txBody>
          <a:bodyPr/>
          <a:lstStyle/>
          <a:p>
            <a:fld id="{5258510D-A541-E345-9663-1758173D1142}" type="slidenum">
              <a:rPr lang="en-US" smtClean="0"/>
              <a:t>39</a:t>
            </a:fld>
            <a:endParaRPr lang="en-US" dirty="0"/>
          </a:p>
        </p:txBody>
      </p:sp>
    </p:spTree>
    <p:extLst>
      <p:ext uri="{BB962C8B-B14F-4D97-AF65-F5344CB8AC3E}">
        <p14:creationId xmlns:p14="http://schemas.microsoft.com/office/powerpoint/2010/main" val="199578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Self-Determination (2)</a:t>
            </a:r>
          </a:p>
        </p:txBody>
      </p:sp>
      <p:sp>
        <p:nvSpPr>
          <p:cNvPr id="3" name="Content Placeholder 2"/>
          <p:cNvSpPr>
            <a:spLocks noGrp="1"/>
          </p:cNvSpPr>
          <p:nvPr>
            <p:ph idx="1"/>
          </p:nvPr>
        </p:nvSpPr>
        <p:spPr>
          <a:xfrm>
            <a:off x="457200" y="1808163"/>
            <a:ext cx="8378190" cy="4318000"/>
          </a:xfrm>
        </p:spPr>
        <p:txBody>
          <a:bodyPr>
            <a:normAutofit/>
          </a:bodyPr>
          <a:lstStyle/>
          <a:p>
            <a:pPr>
              <a:spcAft>
                <a:spcPts val="600"/>
              </a:spcAft>
            </a:pPr>
            <a:r>
              <a:rPr lang="en-US" dirty="0"/>
              <a:t>Deciding what you want to do or accomplish.</a:t>
            </a:r>
          </a:p>
          <a:p>
            <a:pPr>
              <a:spcAft>
                <a:spcPts val="600"/>
              </a:spcAft>
            </a:pPr>
            <a:r>
              <a:rPr lang="en-US" dirty="0"/>
              <a:t>Deciding how you are going to do that.</a:t>
            </a:r>
          </a:p>
          <a:p>
            <a:pPr>
              <a:spcAft>
                <a:spcPts val="600"/>
              </a:spcAft>
            </a:pPr>
            <a:r>
              <a:rPr lang="en-US" dirty="0"/>
              <a:t>Deciding what support you need.</a:t>
            </a:r>
          </a:p>
          <a:p>
            <a:pPr>
              <a:spcAft>
                <a:spcPts val="600"/>
              </a:spcAft>
            </a:pPr>
            <a:r>
              <a:rPr lang="en-US" dirty="0"/>
              <a:t>Knowing if you are going in the right direction. (Am I saving</a:t>
            </a:r>
            <a:r>
              <a:rPr lang="en-US" baseline="0" dirty="0"/>
              <a:t> money for my house? Am I learning the skills I need to get the kind of job I want?) </a:t>
            </a:r>
            <a:endParaRPr lang="en-US" dirty="0"/>
          </a:p>
          <a:p>
            <a:pPr>
              <a:spcAft>
                <a:spcPts val="600"/>
              </a:spcAft>
            </a:pPr>
            <a:r>
              <a:rPr lang="en-US" dirty="0"/>
              <a:t>Changing your plan when you have to.</a:t>
            </a:r>
          </a:p>
          <a:p>
            <a:endParaRPr lang="en-US" dirty="0"/>
          </a:p>
        </p:txBody>
      </p:sp>
      <p:sp>
        <p:nvSpPr>
          <p:cNvPr id="5" name="Slide Number Placeholder 4">
            <a:extLst>
              <a:ext uri="{FF2B5EF4-FFF2-40B4-BE49-F238E27FC236}">
                <a16:creationId xmlns:a16="http://schemas.microsoft.com/office/drawing/2014/main" id="{A332492A-235F-744E-B5FA-681FC2DB3A70}"/>
              </a:ext>
            </a:extLst>
          </p:cNvPr>
          <p:cNvSpPr>
            <a:spLocks noGrp="1"/>
          </p:cNvSpPr>
          <p:nvPr>
            <p:ph type="sldNum" sz="quarter" idx="10"/>
          </p:nvPr>
        </p:nvSpPr>
        <p:spPr/>
        <p:txBody>
          <a:bodyPr/>
          <a:lstStyle/>
          <a:p>
            <a:fld id="{5258510D-A541-E345-9663-1758173D1142}" type="slidenum">
              <a:rPr lang="en-US" smtClean="0"/>
              <a:t>4</a:t>
            </a:fld>
            <a:endParaRPr lang="en-US" dirty="0"/>
          </a:p>
        </p:txBody>
      </p:sp>
    </p:spTree>
    <p:extLst>
      <p:ext uri="{BB962C8B-B14F-4D97-AF65-F5344CB8AC3E}">
        <p14:creationId xmlns:p14="http://schemas.microsoft.com/office/powerpoint/2010/main" val="4004110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96A3A-CBBF-2849-9D55-21E76A3757CE}"/>
              </a:ext>
            </a:extLst>
          </p:cNvPr>
          <p:cNvSpPr>
            <a:spLocks noGrp="1"/>
          </p:cNvSpPr>
          <p:nvPr>
            <p:ph type="title"/>
          </p:nvPr>
        </p:nvSpPr>
        <p:spPr/>
        <p:txBody>
          <a:bodyPr/>
          <a:lstStyle/>
          <a:p>
            <a:r>
              <a:rPr lang="en-US" dirty="0"/>
              <a:t>References (3)</a:t>
            </a:r>
          </a:p>
        </p:txBody>
      </p:sp>
      <p:sp>
        <p:nvSpPr>
          <p:cNvPr id="3" name="Content Placeholder 2">
            <a:extLst>
              <a:ext uri="{FF2B5EF4-FFF2-40B4-BE49-F238E27FC236}">
                <a16:creationId xmlns:a16="http://schemas.microsoft.com/office/drawing/2014/main" id="{BDA4D5E8-A040-0840-B2FC-99B831F8B3A2}"/>
              </a:ext>
            </a:extLst>
          </p:cNvPr>
          <p:cNvSpPr>
            <a:spLocks noGrp="1"/>
          </p:cNvSpPr>
          <p:nvPr>
            <p:ph idx="1"/>
          </p:nvPr>
        </p:nvSpPr>
        <p:spPr>
          <a:xfrm>
            <a:off x="329609" y="1808163"/>
            <a:ext cx="8516679" cy="4318000"/>
          </a:xfrm>
        </p:spPr>
        <p:txBody>
          <a:bodyPr/>
          <a:lstStyle/>
          <a:p>
            <a:r>
              <a:rPr lang="en-US" dirty="0">
                <a:ea typeface="ＭＳ Ｐゴシック"/>
              </a:rPr>
              <a:t>Center for Parent Information &amp; Resources. (2019). </a:t>
            </a:r>
            <a:r>
              <a:rPr lang="en-US" i="1" dirty="0">
                <a:ea typeface="ＭＳ Ｐゴシック"/>
              </a:rPr>
              <a:t>Promoting self-determination in youth with disabilities: Tips for families and professionals. </a:t>
            </a:r>
            <a:r>
              <a:rPr lang="en-US" dirty="0">
                <a:ea typeface="ＭＳ Ｐゴシック"/>
              </a:rPr>
              <a:t>https://www.parentcenterhub.org/buzz-april2019-issue2/ </a:t>
            </a:r>
          </a:p>
          <a:p>
            <a:r>
              <a:rPr lang="en-US" dirty="0"/>
              <a:t>Dinnerstein, R. (2012). Implementing legal capacity under article 12 of the UN Convention on the Rights of Persons with Disabilities; The difficult road from guardianship to supported decision making. </a:t>
            </a:r>
            <a:r>
              <a:rPr lang="en-US" i="1" dirty="0"/>
              <a:t>Human Rights Brief, 19</a:t>
            </a:r>
            <a:r>
              <a:rPr lang="en-US" dirty="0"/>
              <a:t>, 8-12.</a:t>
            </a:r>
          </a:p>
          <a:p>
            <a:endParaRPr lang="en-US" dirty="0"/>
          </a:p>
        </p:txBody>
      </p:sp>
      <p:sp>
        <p:nvSpPr>
          <p:cNvPr id="4" name="Slide Number Placeholder 3">
            <a:extLst>
              <a:ext uri="{FF2B5EF4-FFF2-40B4-BE49-F238E27FC236}">
                <a16:creationId xmlns:a16="http://schemas.microsoft.com/office/drawing/2014/main" id="{AE573A62-6A4C-1249-AE55-F4782C6A67E0}"/>
              </a:ext>
            </a:extLst>
          </p:cNvPr>
          <p:cNvSpPr>
            <a:spLocks noGrp="1"/>
          </p:cNvSpPr>
          <p:nvPr>
            <p:ph type="sldNum" sz="quarter" idx="10"/>
          </p:nvPr>
        </p:nvSpPr>
        <p:spPr/>
        <p:txBody>
          <a:bodyPr/>
          <a:lstStyle/>
          <a:p>
            <a:fld id="{5258510D-A541-E345-9663-1758173D1142}" type="slidenum">
              <a:rPr lang="en-US" smtClean="0"/>
              <a:t>40</a:t>
            </a:fld>
            <a:endParaRPr lang="en-US" dirty="0"/>
          </a:p>
        </p:txBody>
      </p:sp>
    </p:spTree>
    <p:extLst>
      <p:ext uri="{BB962C8B-B14F-4D97-AF65-F5344CB8AC3E}">
        <p14:creationId xmlns:p14="http://schemas.microsoft.com/office/powerpoint/2010/main" val="13295828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10C79-63AA-6544-A0C4-D9920B80957C}"/>
              </a:ext>
            </a:extLst>
          </p:cNvPr>
          <p:cNvSpPr>
            <a:spLocks noGrp="1"/>
          </p:cNvSpPr>
          <p:nvPr>
            <p:ph type="title"/>
          </p:nvPr>
        </p:nvSpPr>
        <p:spPr/>
        <p:txBody>
          <a:bodyPr/>
          <a:lstStyle/>
          <a:p>
            <a:r>
              <a:rPr lang="en-US" dirty="0"/>
              <a:t>References (4)</a:t>
            </a:r>
          </a:p>
        </p:txBody>
      </p:sp>
      <p:sp>
        <p:nvSpPr>
          <p:cNvPr id="3" name="Content Placeholder 2">
            <a:extLst>
              <a:ext uri="{FF2B5EF4-FFF2-40B4-BE49-F238E27FC236}">
                <a16:creationId xmlns:a16="http://schemas.microsoft.com/office/drawing/2014/main" id="{6BB129F0-D509-654A-A8C9-FCC83ABC6C28}"/>
              </a:ext>
            </a:extLst>
          </p:cNvPr>
          <p:cNvSpPr>
            <a:spLocks noGrp="1"/>
          </p:cNvSpPr>
          <p:nvPr>
            <p:ph idx="1"/>
          </p:nvPr>
        </p:nvSpPr>
        <p:spPr>
          <a:xfrm>
            <a:off x="414670" y="1808163"/>
            <a:ext cx="8686800" cy="4318000"/>
          </a:xfrm>
        </p:spPr>
        <p:txBody>
          <a:bodyPr/>
          <a:lstStyle/>
          <a:p>
            <a:r>
              <a:rPr lang="en-US" dirty="0">
                <a:ea typeface="ＭＳ Ｐゴシック"/>
              </a:rPr>
              <a:t>Disability Rights Maine. </a:t>
            </a:r>
            <a:r>
              <a:rPr lang="en-US" i="1" dirty="0">
                <a:ea typeface="ＭＳ Ｐゴシック"/>
              </a:rPr>
              <a:t>Support my decision</a:t>
            </a:r>
            <a:r>
              <a:rPr lang="en-US" dirty="0">
                <a:ea typeface="ＭＳ Ｐゴシック"/>
              </a:rPr>
              <a:t>. http://supportmydecision.org/ </a:t>
            </a:r>
          </a:p>
          <a:p>
            <a:r>
              <a:rPr lang="en-US" dirty="0">
                <a:ea typeface="ＭＳ Ｐゴシック"/>
              </a:rPr>
              <a:t>Mason, L. &amp; Sheppard-Jones, K. (2014). </a:t>
            </a:r>
            <a:r>
              <a:rPr lang="en-US" i="1" dirty="0">
                <a:ea typeface="ＭＳ Ｐゴシック"/>
              </a:rPr>
              <a:t>Taking charge of your future:  Student-directed I.E.P.</a:t>
            </a:r>
            <a:r>
              <a:rPr lang="en-US" dirty="0">
                <a:ea typeface="ＭＳ Ｐゴシック"/>
              </a:rPr>
              <a:t> https://www.youtube.com/watch?v=iv7IS6NLcng </a:t>
            </a:r>
          </a:p>
          <a:p>
            <a:r>
              <a:rPr lang="en-US" dirty="0"/>
              <a:t>National Gateway to Self-Determination (2011). </a:t>
            </a:r>
            <a:r>
              <a:rPr lang="en-US" i="1" dirty="0"/>
              <a:t>The faces of self-determination</a:t>
            </a:r>
            <a:r>
              <a:rPr lang="en-US" dirty="0"/>
              <a:t>. https://www.youtube.com/watch?v=JGRjMNBfl58</a:t>
            </a:r>
          </a:p>
          <a:p>
            <a:endParaRPr lang="en-US" dirty="0"/>
          </a:p>
        </p:txBody>
      </p:sp>
      <p:sp>
        <p:nvSpPr>
          <p:cNvPr id="4" name="Slide Number Placeholder 3">
            <a:extLst>
              <a:ext uri="{FF2B5EF4-FFF2-40B4-BE49-F238E27FC236}">
                <a16:creationId xmlns:a16="http://schemas.microsoft.com/office/drawing/2014/main" id="{0C3EB558-B659-9942-85C7-8945DB9EB7F9}"/>
              </a:ext>
            </a:extLst>
          </p:cNvPr>
          <p:cNvSpPr>
            <a:spLocks noGrp="1"/>
          </p:cNvSpPr>
          <p:nvPr>
            <p:ph type="sldNum" sz="quarter" idx="10"/>
          </p:nvPr>
        </p:nvSpPr>
        <p:spPr/>
        <p:txBody>
          <a:bodyPr/>
          <a:lstStyle/>
          <a:p>
            <a:fld id="{5258510D-A541-E345-9663-1758173D1142}" type="slidenum">
              <a:rPr lang="en-US" smtClean="0"/>
              <a:t>41</a:t>
            </a:fld>
            <a:endParaRPr lang="en-US" dirty="0"/>
          </a:p>
        </p:txBody>
      </p:sp>
    </p:spTree>
    <p:extLst>
      <p:ext uri="{BB962C8B-B14F-4D97-AF65-F5344CB8AC3E}">
        <p14:creationId xmlns:p14="http://schemas.microsoft.com/office/powerpoint/2010/main" val="6617745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2EC3F-F56D-FC46-A4BC-9D7EA31AC1FE}"/>
              </a:ext>
            </a:extLst>
          </p:cNvPr>
          <p:cNvSpPr>
            <a:spLocks noGrp="1"/>
          </p:cNvSpPr>
          <p:nvPr>
            <p:ph type="title"/>
          </p:nvPr>
        </p:nvSpPr>
        <p:spPr/>
        <p:txBody>
          <a:bodyPr/>
          <a:lstStyle/>
          <a:p>
            <a:r>
              <a:rPr lang="en-US" dirty="0"/>
              <a:t>References (5)	</a:t>
            </a:r>
          </a:p>
        </p:txBody>
      </p:sp>
      <p:sp>
        <p:nvSpPr>
          <p:cNvPr id="3" name="Content Placeholder 2">
            <a:extLst>
              <a:ext uri="{FF2B5EF4-FFF2-40B4-BE49-F238E27FC236}">
                <a16:creationId xmlns:a16="http://schemas.microsoft.com/office/drawing/2014/main" id="{C2C80372-40F6-6548-BEFD-F0348F8917AD}"/>
              </a:ext>
            </a:extLst>
          </p:cNvPr>
          <p:cNvSpPr>
            <a:spLocks noGrp="1"/>
          </p:cNvSpPr>
          <p:nvPr>
            <p:ph idx="1"/>
          </p:nvPr>
        </p:nvSpPr>
        <p:spPr/>
        <p:txBody>
          <a:bodyPr/>
          <a:lstStyle/>
          <a:p>
            <a:r>
              <a:rPr lang="en-US" dirty="0">
                <a:ea typeface="ＭＳ Ｐゴシック"/>
              </a:rPr>
              <a:t>National Technical Center on Transition (2016). </a:t>
            </a:r>
            <a:r>
              <a:rPr lang="en-US" i="1" dirty="0">
                <a:ea typeface="ＭＳ Ｐゴシック"/>
              </a:rPr>
              <a:t>Evidence-based practices and predictors in secondary transition: What we know and still need to know. </a:t>
            </a:r>
            <a:r>
              <a:rPr lang="en-US" dirty="0">
                <a:ea typeface="ＭＳ Ｐゴシック"/>
              </a:rPr>
              <a:t>https://transitionta.org/wp-content/uploads/docs/EBPP_Exec_Summary_2016_12-13.pdf</a:t>
            </a:r>
          </a:p>
          <a:p>
            <a:r>
              <a:rPr lang="en-US" dirty="0">
                <a:ea typeface="ＭＳ Ｐゴシック"/>
              </a:rPr>
              <a:t>National Gateway to Self-Determination (2021). </a:t>
            </a:r>
            <a:r>
              <a:rPr lang="en-US" i="1" dirty="0">
                <a:ea typeface="ＭＳ Ｐゴシック"/>
              </a:rPr>
              <a:t>Resources. Information. Research to Practice</a:t>
            </a:r>
            <a:r>
              <a:rPr lang="en-US" dirty="0">
                <a:ea typeface="ＭＳ Ｐゴシック"/>
              </a:rPr>
              <a:t>. http://www.ngsd.org/ </a:t>
            </a:r>
            <a:endParaRPr lang="en-US" dirty="0"/>
          </a:p>
        </p:txBody>
      </p:sp>
      <p:sp>
        <p:nvSpPr>
          <p:cNvPr id="4" name="Slide Number Placeholder 3">
            <a:extLst>
              <a:ext uri="{FF2B5EF4-FFF2-40B4-BE49-F238E27FC236}">
                <a16:creationId xmlns:a16="http://schemas.microsoft.com/office/drawing/2014/main" id="{23DAAB1B-CAE9-1446-8C43-0B43CD5D4CD7}"/>
              </a:ext>
            </a:extLst>
          </p:cNvPr>
          <p:cNvSpPr>
            <a:spLocks noGrp="1"/>
          </p:cNvSpPr>
          <p:nvPr>
            <p:ph type="sldNum" sz="quarter" idx="10"/>
          </p:nvPr>
        </p:nvSpPr>
        <p:spPr/>
        <p:txBody>
          <a:bodyPr/>
          <a:lstStyle/>
          <a:p>
            <a:fld id="{5258510D-A541-E345-9663-1758173D1142}" type="slidenum">
              <a:rPr lang="en-US" smtClean="0"/>
              <a:t>42</a:t>
            </a:fld>
            <a:endParaRPr lang="en-US" dirty="0"/>
          </a:p>
        </p:txBody>
      </p:sp>
    </p:spTree>
    <p:extLst>
      <p:ext uri="{BB962C8B-B14F-4D97-AF65-F5344CB8AC3E}">
        <p14:creationId xmlns:p14="http://schemas.microsoft.com/office/powerpoint/2010/main" val="35287808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FB007-1913-2244-8342-1120830AED68}"/>
              </a:ext>
            </a:extLst>
          </p:cNvPr>
          <p:cNvSpPr>
            <a:spLocks noGrp="1"/>
          </p:cNvSpPr>
          <p:nvPr>
            <p:ph type="title"/>
          </p:nvPr>
        </p:nvSpPr>
        <p:spPr/>
        <p:txBody>
          <a:bodyPr/>
          <a:lstStyle/>
          <a:p>
            <a:r>
              <a:rPr lang="en-US" dirty="0"/>
              <a:t>References (6)</a:t>
            </a:r>
          </a:p>
        </p:txBody>
      </p:sp>
      <p:sp>
        <p:nvSpPr>
          <p:cNvPr id="3" name="Content Placeholder 2">
            <a:extLst>
              <a:ext uri="{FF2B5EF4-FFF2-40B4-BE49-F238E27FC236}">
                <a16:creationId xmlns:a16="http://schemas.microsoft.com/office/drawing/2014/main" id="{8356E9AF-D7A8-154B-B2CE-37F3798B3824}"/>
              </a:ext>
            </a:extLst>
          </p:cNvPr>
          <p:cNvSpPr>
            <a:spLocks noGrp="1"/>
          </p:cNvSpPr>
          <p:nvPr>
            <p:ph idx="1"/>
          </p:nvPr>
        </p:nvSpPr>
        <p:spPr>
          <a:xfrm>
            <a:off x="329609" y="1808163"/>
            <a:ext cx="8516679" cy="4318000"/>
          </a:xfrm>
        </p:spPr>
        <p:txBody>
          <a:bodyPr/>
          <a:lstStyle/>
          <a:p>
            <a:r>
              <a:rPr lang="en-US" dirty="0"/>
              <a:t>National Information Center for Children and Youth with Disabilities (2002). </a:t>
            </a:r>
            <a:r>
              <a:rPr lang="en-US" i="1" dirty="0"/>
              <a:t>A student’s guide to the IEP</a:t>
            </a:r>
            <a:r>
              <a:rPr lang="en-US" dirty="0"/>
              <a:t>. https://www.bridges4kids.org/StudentGuideIEP.pdf</a:t>
            </a:r>
          </a:p>
          <a:p>
            <a:r>
              <a:rPr lang="en-US" dirty="0"/>
              <a:t>National Resource Center for Supported Decision-Making (2021). </a:t>
            </a:r>
            <a:r>
              <a:rPr lang="en-US" i="1" dirty="0"/>
              <a:t>Video: Jenny Hatch’s story of supported decision-making</a:t>
            </a:r>
            <a:r>
              <a:rPr lang="en-US" dirty="0"/>
              <a:t>. http://supporteddecisionmaking.org/content/video-jenny-hatch%E2%80%99s-story-supported-decision-making</a:t>
            </a:r>
          </a:p>
          <a:p>
            <a:endParaRPr lang="en-US" dirty="0"/>
          </a:p>
        </p:txBody>
      </p:sp>
      <p:sp>
        <p:nvSpPr>
          <p:cNvPr id="4" name="Slide Number Placeholder 3">
            <a:extLst>
              <a:ext uri="{FF2B5EF4-FFF2-40B4-BE49-F238E27FC236}">
                <a16:creationId xmlns:a16="http://schemas.microsoft.com/office/drawing/2014/main" id="{90F4A07A-FE50-0D4D-90F3-F935638DE643}"/>
              </a:ext>
            </a:extLst>
          </p:cNvPr>
          <p:cNvSpPr>
            <a:spLocks noGrp="1"/>
          </p:cNvSpPr>
          <p:nvPr>
            <p:ph type="sldNum" sz="quarter" idx="10"/>
          </p:nvPr>
        </p:nvSpPr>
        <p:spPr/>
        <p:txBody>
          <a:bodyPr/>
          <a:lstStyle/>
          <a:p>
            <a:fld id="{5258510D-A541-E345-9663-1758173D1142}" type="slidenum">
              <a:rPr lang="en-US" smtClean="0"/>
              <a:t>43</a:t>
            </a:fld>
            <a:endParaRPr lang="en-US" dirty="0"/>
          </a:p>
        </p:txBody>
      </p:sp>
    </p:spTree>
    <p:extLst>
      <p:ext uri="{BB962C8B-B14F-4D97-AF65-F5344CB8AC3E}">
        <p14:creationId xmlns:p14="http://schemas.microsoft.com/office/powerpoint/2010/main" val="39936765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F63A-7E9F-ED49-B09B-578706F95445}"/>
              </a:ext>
            </a:extLst>
          </p:cNvPr>
          <p:cNvSpPr>
            <a:spLocks noGrp="1"/>
          </p:cNvSpPr>
          <p:nvPr>
            <p:ph type="title"/>
          </p:nvPr>
        </p:nvSpPr>
        <p:spPr/>
        <p:txBody>
          <a:bodyPr/>
          <a:lstStyle/>
          <a:p>
            <a:r>
              <a:rPr lang="en-US" dirty="0"/>
              <a:t>References (7)</a:t>
            </a:r>
          </a:p>
        </p:txBody>
      </p:sp>
      <p:sp>
        <p:nvSpPr>
          <p:cNvPr id="3" name="Content Placeholder 2">
            <a:extLst>
              <a:ext uri="{FF2B5EF4-FFF2-40B4-BE49-F238E27FC236}">
                <a16:creationId xmlns:a16="http://schemas.microsoft.com/office/drawing/2014/main" id="{0E27B70B-4D2A-DC47-B2EC-E7BCCB2B600F}"/>
              </a:ext>
            </a:extLst>
          </p:cNvPr>
          <p:cNvSpPr>
            <a:spLocks noGrp="1"/>
          </p:cNvSpPr>
          <p:nvPr>
            <p:ph idx="1"/>
          </p:nvPr>
        </p:nvSpPr>
        <p:spPr/>
        <p:txBody>
          <a:bodyPr/>
          <a:lstStyle/>
          <a:p>
            <a:r>
              <a:rPr lang="en-US" dirty="0">
                <a:ea typeface="ＭＳ Ｐゴシック"/>
              </a:rPr>
              <a:t>National Resource Center for Supported Decision-Making (2021). </a:t>
            </a:r>
            <a:r>
              <a:rPr lang="en-US" i="1" dirty="0">
                <a:ea typeface="ＭＳ Ｐゴシック"/>
              </a:rPr>
              <a:t>Supported decision-making: Your support, my decisions</a:t>
            </a:r>
            <a:r>
              <a:rPr lang="en-US" dirty="0">
                <a:ea typeface="ＭＳ Ｐゴシック"/>
              </a:rPr>
              <a:t>. http://supporteddecisionmaking.org/impact-stories/supported-decision-making-your-support-my-decisions-video</a:t>
            </a:r>
          </a:p>
          <a:p>
            <a:r>
              <a:rPr lang="en-US" dirty="0"/>
              <a:t>Pacer’s National Parent Center on Transition and Employment (2021). </a:t>
            </a:r>
            <a:r>
              <a:rPr lang="en-US" i="1" dirty="0"/>
              <a:t>Self-determination. </a:t>
            </a:r>
            <a:r>
              <a:rPr lang="en-US" dirty="0"/>
              <a:t>https://www.pacer.org/transition/learning-center/independent-community-living/self-determination.asp</a:t>
            </a:r>
          </a:p>
          <a:p>
            <a:endParaRPr lang="en-US" dirty="0"/>
          </a:p>
        </p:txBody>
      </p:sp>
      <p:sp>
        <p:nvSpPr>
          <p:cNvPr id="4" name="Slide Number Placeholder 3">
            <a:extLst>
              <a:ext uri="{FF2B5EF4-FFF2-40B4-BE49-F238E27FC236}">
                <a16:creationId xmlns:a16="http://schemas.microsoft.com/office/drawing/2014/main" id="{57E4BD81-F284-F048-B144-066D5567FC92}"/>
              </a:ext>
            </a:extLst>
          </p:cNvPr>
          <p:cNvSpPr>
            <a:spLocks noGrp="1"/>
          </p:cNvSpPr>
          <p:nvPr>
            <p:ph type="sldNum" sz="quarter" idx="10"/>
          </p:nvPr>
        </p:nvSpPr>
        <p:spPr/>
        <p:txBody>
          <a:bodyPr/>
          <a:lstStyle/>
          <a:p>
            <a:fld id="{5258510D-A541-E345-9663-1758173D1142}" type="slidenum">
              <a:rPr lang="en-US" smtClean="0"/>
              <a:t>44</a:t>
            </a:fld>
            <a:endParaRPr lang="en-US" dirty="0"/>
          </a:p>
        </p:txBody>
      </p:sp>
    </p:spTree>
    <p:extLst>
      <p:ext uri="{BB962C8B-B14F-4D97-AF65-F5344CB8AC3E}">
        <p14:creationId xmlns:p14="http://schemas.microsoft.com/office/powerpoint/2010/main" val="1363073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63902-91D3-C34B-B386-262C65C58C59}"/>
              </a:ext>
            </a:extLst>
          </p:cNvPr>
          <p:cNvSpPr>
            <a:spLocks noGrp="1"/>
          </p:cNvSpPr>
          <p:nvPr>
            <p:ph type="title"/>
          </p:nvPr>
        </p:nvSpPr>
        <p:spPr/>
        <p:txBody>
          <a:bodyPr/>
          <a:lstStyle/>
          <a:p>
            <a:r>
              <a:rPr lang="en-US" dirty="0"/>
              <a:t>References (8)</a:t>
            </a:r>
          </a:p>
        </p:txBody>
      </p:sp>
      <p:sp>
        <p:nvSpPr>
          <p:cNvPr id="3" name="Content Placeholder 2">
            <a:extLst>
              <a:ext uri="{FF2B5EF4-FFF2-40B4-BE49-F238E27FC236}">
                <a16:creationId xmlns:a16="http://schemas.microsoft.com/office/drawing/2014/main" id="{D612360F-750A-334A-ACFD-64923D565831}"/>
              </a:ext>
            </a:extLst>
          </p:cNvPr>
          <p:cNvSpPr>
            <a:spLocks noGrp="1"/>
          </p:cNvSpPr>
          <p:nvPr>
            <p:ph idx="1"/>
          </p:nvPr>
        </p:nvSpPr>
        <p:spPr/>
        <p:txBody>
          <a:bodyPr/>
          <a:lstStyle/>
          <a:p>
            <a:r>
              <a:rPr lang="en-US" dirty="0">
                <a:ea typeface="ＭＳ Ｐゴシック"/>
              </a:rPr>
              <a:t>Pathways to Success (2021). </a:t>
            </a:r>
            <a:r>
              <a:rPr lang="en-US" i="1" dirty="0">
                <a:ea typeface="ＭＳ Ｐゴシック"/>
              </a:rPr>
              <a:t>10 ways to involve young adults in their IEP meetings.</a:t>
            </a:r>
            <a:r>
              <a:rPr lang="en-US" dirty="0">
                <a:ea typeface="ＭＳ Ｐゴシック"/>
              </a:rPr>
              <a:t> https://www.thepathway2success.com/10-ways-to-involve-young-adults-in-their-iep-meetings/</a:t>
            </a:r>
          </a:p>
          <a:p>
            <a:r>
              <a:rPr lang="en-US" dirty="0">
                <a:ea typeface="ＭＳ Ｐゴシック"/>
              </a:rPr>
              <a:t>Quality Trust for Individuals with Disabilities (2013</a:t>
            </a:r>
            <a:r>
              <a:rPr lang="en-US" i="1" dirty="0">
                <a:ea typeface="ＭＳ Ｐゴシック"/>
              </a:rPr>
              <a:t>). Supported decision-making: An agenda for action</a:t>
            </a:r>
            <a:r>
              <a:rPr lang="en-US" dirty="0">
                <a:ea typeface="ＭＳ Ｐゴシック"/>
              </a:rPr>
              <a:t>. http://jennyhatchjusticeproject.org/node/264 </a:t>
            </a:r>
          </a:p>
          <a:p>
            <a:r>
              <a:rPr lang="en-US" dirty="0"/>
              <a:t>Speaking Up for Us (2021). </a:t>
            </a:r>
            <a:r>
              <a:rPr lang="en-US" i="1" dirty="0"/>
              <a:t>Welcome! Speaking Up. </a:t>
            </a:r>
            <a:r>
              <a:rPr lang="en-US" dirty="0"/>
              <a:t> https://sufumaine.org/</a:t>
            </a:r>
          </a:p>
          <a:p>
            <a:endParaRPr lang="en-US" dirty="0"/>
          </a:p>
        </p:txBody>
      </p:sp>
      <p:sp>
        <p:nvSpPr>
          <p:cNvPr id="4" name="Slide Number Placeholder 3">
            <a:extLst>
              <a:ext uri="{FF2B5EF4-FFF2-40B4-BE49-F238E27FC236}">
                <a16:creationId xmlns:a16="http://schemas.microsoft.com/office/drawing/2014/main" id="{1FECCA08-7773-974E-B97D-6AA8499DBCFE}"/>
              </a:ext>
            </a:extLst>
          </p:cNvPr>
          <p:cNvSpPr>
            <a:spLocks noGrp="1"/>
          </p:cNvSpPr>
          <p:nvPr>
            <p:ph type="sldNum" sz="quarter" idx="10"/>
          </p:nvPr>
        </p:nvSpPr>
        <p:spPr/>
        <p:txBody>
          <a:bodyPr/>
          <a:lstStyle/>
          <a:p>
            <a:fld id="{5258510D-A541-E345-9663-1758173D1142}" type="slidenum">
              <a:rPr lang="en-US" smtClean="0"/>
              <a:t>45</a:t>
            </a:fld>
            <a:endParaRPr lang="en-US" dirty="0"/>
          </a:p>
        </p:txBody>
      </p:sp>
    </p:spTree>
    <p:extLst>
      <p:ext uri="{BB962C8B-B14F-4D97-AF65-F5344CB8AC3E}">
        <p14:creationId xmlns:p14="http://schemas.microsoft.com/office/powerpoint/2010/main" val="17067517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B3A95-65E9-A149-B6B3-3920D1DCF5DF}"/>
              </a:ext>
            </a:extLst>
          </p:cNvPr>
          <p:cNvSpPr>
            <a:spLocks noGrp="1"/>
          </p:cNvSpPr>
          <p:nvPr>
            <p:ph type="title"/>
          </p:nvPr>
        </p:nvSpPr>
        <p:spPr/>
        <p:txBody>
          <a:bodyPr/>
          <a:lstStyle/>
          <a:p>
            <a:r>
              <a:rPr lang="en-US" dirty="0"/>
              <a:t>References (9)</a:t>
            </a:r>
          </a:p>
        </p:txBody>
      </p:sp>
      <p:sp>
        <p:nvSpPr>
          <p:cNvPr id="3" name="Content Placeholder 2">
            <a:extLst>
              <a:ext uri="{FF2B5EF4-FFF2-40B4-BE49-F238E27FC236}">
                <a16:creationId xmlns:a16="http://schemas.microsoft.com/office/drawing/2014/main" id="{162AC4DA-A02E-1A49-A658-27140E0412EB}"/>
              </a:ext>
            </a:extLst>
          </p:cNvPr>
          <p:cNvSpPr>
            <a:spLocks noGrp="1"/>
          </p:cNvSpPr>
          <p:nvPr>
            <p:ph idx="1"/>
          </p:nvPr>
        </p:nvSpPr>
        <p:spPr/>
        <p:txBody>
          <a:bodyPr/>
          <a:lstStyle/>
          <a:p>
            <a:r>
              <a:rPr lang="en-US" dirty="0"/>
              <a:t>Wehmeyer, M. L., &amp; Field, S. L. (2007). </a:t>
            </a:r>
            <a:r>
              <a:rPr lang="en-US" i="1" dirty="0"/>
              <a:t>Self-determination: Instructional and assessment strategies</a:t>
            </a:r>
            <a:r>
              <a:rPr lang="en-US" dirty="0"/>
              <a:t>. Corwin Press. </a:t>
            </a:r>
          </a:p>
          <a:p>
            <a:r>
              <a:rPr lang="en-US" dirty="0"/>
              <a:t>Zarrow Center for Learning Enrichment, University of Oklahoma. (2021). </a:t>
            </a:r>
            <a:r>
              <a:rPr lang="en-US" i="1" dirty="0"/>
              <a:t>Self-Directed IEP.</a:t>
            </a:r>
            <a:r>
              <a:rPr lang="en-US" dirty="0"/>
              <a:t> http://www.ou.edu/education/centers-and-partnerships/zarrow/choicemaker-curriculum/self-directed-iep</a:t>
            </a:r>
          </a:p>
        </p:txBody>
      </p:sp>
      <p:sp>
        <p:nvSpPr>
          <p:cNvPr id="4" name="Slide Number Placeholder 3">
            <a:extLst>
              <a:ext uri="{FF2B5EF4-FFF2-40B4-BE49-F238E27FC236}">
                <a16:creationId xmlns:a16="http://schemas.microsoft.com/office/drawing/2014/main" id="{7AEC1378-420D-D944-87F1-08935D13657D}"/>
              </a:ext>
            </a:extLst>
          </p:cNvPr>
          <p:cNvSpPr>
            <a:spLocks noGrp="1"/>
          </p:cNvSpPr>
          <p:nvPr>
            <p:ph type="sldNum" sz="quarter" idx="10"/>
          </p:nvPr>
        </p:nvSpPr>
        <p:spPr/>
        <p:txBody>
          <a:bodyPr/>
          <a:lstStyle/>
          <a:p>
            <a:fld id="{5258510D-A541-E345-9663-1758173D1142}" type="slidenum">
              <a:rPr lang="en-US" smtClean="0"/>
              <a:t>46</a:t>
            </a:fld>
            <a:endParaRPr lang="en-US" dirty="0"/>
          </a:p>
        </p:txBody>
      </p:sp>
    </p:spTree>
    <p:extLst>
      <p:ext uri="{BB962C8B-B14F-4D97-AF65-F5344CB8AC3E}">
        <p14:creationId xmlns:p14="http://schemas.microsoft.com/office/powerpoint/2010/main" val="35434786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F1CC6073-C5FC-B44C-84F4-8ABB726E89E4}"/>
              </a:ext>
            </a:extLst>
          </p:cNvPr>
          <p:cNvSpPr>
            <a:spLocks noGrp="1"/>
          </p:cNvSpPr>
          <p:nvPr>
            <p:ph type="title"/>
          </p:nvPr>
        </p:nvSpPr>
        <p:spPr/>
        <p:txBody>
          <a:bodyPr/>
          <a:lstStyle/>
          <a:p>
            <a:r>
              <a:rPr lang="en-US" dirty="0"/>
              <a:t>Closing Slide</a:t>
            </a:r>
          </a:p>
        </p:txBody>
      </p:sp>
      <p:sp>
        <p:nvSpPr>
          <p:cNvPr id="4" name="Content Placeholder 3">
            <a:extLst>
              <a:ext uri="{FF2B5EF4-FFF2-40B4-BE49-F238E27FC236}">
                <a16:creationId xmlns:a16="http://schemas.microsoft.com/office/drawing/2014/main" id="{9F361CE8-984F-C446-844B-9D209C3CCEB6}"/>
              </a:ext>
            </a:extLst>
          </p:cNvPr>
          <p:cNvSpPr>
            <a:spLocks noGrp="1"/>
          </p:cNvSpPr>
          <p:nvPr>
            <p:ph sz="half" idx="1"/>
          </p:nvPr>
        </p:nvSpPr>
        <p:spPr>
          <a:xfrm>
            <a:off x="511877" y="1377697"/>
            <a:ext cx="8120245" cy="4904484"/>
          </a:xfrm>
        </p:spPr>
        <p:txBody>
          <a:bodyPr/>
          <a:lstStyle/>
          <a:p>
            <a:pPr marL="0" indent="0">
              <a:buNone/>
            </a:pPr>
            <a:r>
              <a:rPr lang="en-US" sz="2000" dirty="0">
                <a:ea typeface="ＭＳ Ｐゴシック"/>
              </a:rPr>
              <a:t>University of Maine Center for Community Inclusion and Disability Studies © 2022 Some rights reserved.</a:t>
            </a:r>
          </a:p>
          <a:p>
            <a:pPr marL="0" indent="0">
              <a:buNone/>
            </a:pPr>
            <a:r>
              <a:rPr lang="en-US" sz="2000" b="1" dirty="0"/>
              <a:t>Materials may be copied and shared for non-commercial purposes with proper attribution. Materials may not be modified or distributed (i.e., no derivative works) for commercial purposes.</a:t>
            </a:r>
          </a:p>
          <a:p>
            <a:pPr marL="0" indent="0">
              <a:buNone/>
            </a:pPr>
            <a:endParaRPr lang="en-US" sz="2000" b="1" dirty="0"/>
          </a:p>
          <a:p>
            <a:pPr marL="0" indent="0">
              <a:spcBef>
                <a:spcPts val="3072"/>
              </a:spcBef>
              <a:buNone/>
            </a:pPr>
            <a:r>
              <a:rPr lang="en-US" sz="2000" dirty="0">
                <a:ea typeface="ＭＳ Ｐゴシック"/>
              </a:rPr>
              <a:t>The Family-Centered Transition Curriculum: Achieving Better Outcomes for Students with Intellectual and Developmental Disabilities was co-developed by Alan Kurtz, Ph.D., J. Richardson (Jay) Collins, M.T.S., M.S.W.; and Janet May, M.Ed., M.S., with UCEDD Administrative Core Funding from the U.S. Department of Health and Human Services, Administration for Community Living, Administration on Disabilities Grant No. 90DDUC0056. Viewpoints expressed in this curriculum are those of the authors and do not represent official Administration for Community Living policy.</a:t>
            </a:r>
          </a:p>
        </p:txBody>
      </p:sp>
      <p:pic>
        <p:nvPicPr>
          <p:cNvPr id="9" name="Content Placeholder 8">
            <a:extLst>
              <a:ext uri="{FF2B5EF4-FFF2-40B4-BE49-F238E27FC236}">
                <a16:creationId xmlns:a16="http://schemas.microsoft.com/office/drawing/2014/main" id="{3BE3AC34-1A07-424A-AD18-C50903372B01}"/>
              </a:ext>
              <a:ext uri="{C183D7F6-B498-43B3-948B-1728B52AA6E4}">
                <adec:decorative xmlns:adec="http://schemas.microsoft.com/office/drawing/2017/decorative" val="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413" y="3112008"/>
            <a:ext cx="1521454" cy="533400"/>
          </a:xfrm>
        </p:spPr>
      </p:pic>
    </p:spTree>
    <p:extLst>
      <p:ext uri="{BB962C8B-B14F-4D97-AF65-F5344CB8AC3E}">
        <p14:creationId xmlns:p14="http://schemas.microsoft.com/office/powerpoint/2010/main" val="2616976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980727"/>
            <a:ext cx="7754053" cy="834737"/>
          </a:xfrm>
        </p:spPr>
        <p:txBody>
          <a:bodyPr/>
          <a:lstStyle/>
          <a:p>
            <a:r>
              <a:rPr lang="en-US" sz="2800" dirty="0"/>
              <a:t>Elements of Self-Determination</a:t>
            </a:r>
            <a:br>
              <a:rPr lang="en-US" sz="2800" dirty="0"/>
            </a:br>
            <a:r>
              <a:rPr lang="en-US" sz="2800" dirty="0"/>
              <a:t> (Wehmeyer and Field, 2007) </a:t>
            </a:r>
          </a:p>
        </p:txBody>
      </p:sp>
      <p:sp>
        <p:nvSpPr>
          <p:cNvPr id="3" name="Content Placeholder 2"/>
          <p:cNvSpPr>
            <a:spLocks noGrp="1"/>
          </p:cNvSpPr>
          <p:nvPr>
            <p:ph sz="half" idx="1"/>
          </p:nvPr>
        </p:nvSpPr>
        <p:spPr>
          <a:xfrm>
            <a:off x="457200" y="1885950"/>
            <a:ext cx="4038600" cy="4525963"/>
          </a:xfrm>
        </p:spPr>
        <p:txBody>
          <a:bodyPr>
            <a:noAutofit/>
          </a:bodyPr>
          <a:lstStyle/>
          <a:p>
            <a:r>
              <a:rPr lang="en-US" dirty="0"/>
              <a:t>Positive perceptions of control, efficacy and outcome expectations;</a:t>
            </a:r>
          </a:p>
          <a:p>
            <a:r>
              <a:rPr lang="en-US" dirty="0"/>
              <a:t>Self-awareness;</a:t>
            </a:r>
          </a:p>
          <a:p>
            <a:r>
              <a:rPr lang="en-US" dirty="0"/>
              <a:t>Self-knowledge;</a:t>
            </a:r>
          </a:p>
          <a:p>
            <a:r>
              <a:rPr lang="en-US" dirty="0"/>
              <a:t>Choice-making skills;</a:t>
            </a:r>
          </a:p>
          <a:p>
            <a:r>
              <a:rPr lang="en-US" dirty="0"/>
              <a:t>Decision-making skills;</a:t>
            </a:r>
          </a:p>
          <a:p>
            <a:endParaRPr lang="en-US" dirty="0"/>
          </a:p>
        </p:txBody>
      </p:sp>
      <p:sp>
        <p:nvSpPr>
          <p:cNvPr id="6" name="Content Placeholder 5">
            <a:extLst>
              <a:ext uri="{FF2B5EF4-FFF2-40B4-BE49-F238E27FC236}">
                <a16:creationId xmlns:a16="http://schemas.microsoft.com/office/drawing/2014/main" id="{16E8C67E-182C-3B47-A090-38D6DB17FE05}"/>
              </a:ext>
            </a:extLst>
          </p:cNvPr>
          <p:cNvSpPr>
            <a:spLocks noGrp="1"/>
          </p:cNvSpPr>
          <p:nvPr>
            <p:ph sz="half" idx="2"/>
          </p:nvPr>
        </p:nvSpPr>
        <p:spPr>
          <a:xfrm>
            <a:off x="4648200" y="1885951"/>
            <a:ext cx="4038600" cy="4343400"/>
          </a:xfrm>
        </p:spPr>
        <p:txBody>
          <a:bodyPr/>
          <a:lstStyle/>
          <a:p>
            <a:r>
              <a:rPr lang="en-US" dirty="0"/>
              <a:t>Problem-solving skills;</a:t>
            </a:r>
          </a:p>
          <a:p>
            <a:r>
              <a:rPr lang="en-US" dirty="0"/>
              <a:t>Goal setting and attainment skills;</a:t>
            </a:r>
          </a:p>
          <a:p>
            <a:r>
              <a:rPr lang="en-US" dirty="0"/>
              <a:t>Self-regulation/self-management skills; and</a:t>
            </a:r>
          </a:p>
          <a:p>
            <a:r>
              <a:rPr lang="en-US" dirty="0"/>
              <a:t>Self-advocacy and leadership skills.</a:t>
            </a:r>
          </a:p>
        </p:txBody>
      </p:sp>
      <p:sp>
        <p:nvSpPr>
          <p:cNvPr id="7" name="Slide Number Placeholder 6">
            <a:extLst>
              <a:ext uri="{FF2B5EF4-FFF2-40B4-BE49-F238E27FC236}">
                <a16:creationId xmlns:a16="http://schemas.microsoft.com/office/drawing/2014/main" id="{EED0544F-FAE2-E743-8CA1-73426F79B59B}"/>
              </a:ext>
            </a:extLst>
          </p:cNvPr>
          <p:cNvSpPr>
            <a:spLocks noGrp="1"/>
          </p:cNvSpPr>
          <p:nvPr>
            <p:ph type="sldNum" sz="quarter" idx="10"/>
          </p:nvPr>
        </p:nvSpPr>
        <p:spPr/>
        <p:txBody>
          <a:bodyPr/>
          <a:lstStyle/>
          <a:p>
            <a:fld id="{5258510D-A541-E345-9663-1758173D1142}" type="slidenum">
              <a:rPr lang="en-US" smtClean="0"/>
              <a:t>5</a:t>
            </a:fld>
            <a:endParaRPr lang="en-US" dirty="0"/>
          </a:p>
        </p:txBody>
      </p:sp>
    </p:spTree>
    <p:extLst>
      <p:ext uri="{BB962C8B-B14F-4D97-AF65-F5344CB8AC3E}">
        <p14:creationId xmlns:p14="http://schemas.microsoft.com/office/powerpoint/2010/main" val="133234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self-determination important?</a:t>
            </a:r>
          </a:p>
        </p:txBody>
      </p:sp>
      <p:sp>
        <p:nvSpPr>
          <p:cNvPr id="3" name="Content Placeholder 2"/>
          <p:cNvSpPr>
            <a:spLocks noGrp="1"/>
          </p:cNvSpPr>
          <p:nvPr>
            <p:ph idx="1"/>
          </p:nvPr>
        </p:nvSpPr>
        <p:spPr/>
        <p:txBody>
          <a:bodyPr/>
          <a:lstStyle/>
          <a:p>
            <a:pPr marL="0" indent="0">
              <a:spcAft>
                <a:spcPts val="1200"/>
              </a:spcAft>
              <a:buNone/>
            </a:pPr>
            <a:r>
              <a:rPr lang="en-US" dirty="0"/>
              <a:t>Self-determination is associated with a number of positive outcomes for students after they leave school including:</a:t>
            </a:r>
          </a:p>
          <a:p>
            <a:pPr>
              <a:spcAft>
                <a:spcPts val="1200"/>
              </a:spcAft>
            </a:pPr>
            <a:r>
              <a:rPr lang="en-US" dirty="0"/>
              <a:t>A higher quality of life;</a:t>
            </a:r>
          </a:p>
          <a:p>
            <a:pPr>
              <a:spcAft>
                <a:spcPts val="1200"/>
              </a:spcAft>
            </a:pPr>
            <a:r>
              <a:rPr lang="en-US" dirty="0"/>
              <a:t>Higher levels of employment;</a:t>
            </a:r>
          </a:p>
          <a:p>
            <a:pPr>
              <a:spcAft>
                <a:spcPts val="1200"/>
              </a:spcAft>
            </a:pPr>
            <a:r>
              <a:rPr lang="en-US" dirty="0"/>
              <a:t>Independent living;</a:t>
            </a:r>
          </a:p>
          <a:p>
            <a:pPr>
              <a:spcAft>
                <a:spcPts val="1200"/>
              </a:spcAft>
            </a:pPr>
            <a:r>
              <a:rPr lang="en-US" dirty="0"/>
              <a:t>Participation in inclusive communities.</a:t>
            </a:r>
          </a:p>
          <a:p>
            <a:endParaRPr lang="en-US" sz="2400" dirty="0"/>
          </a:p>
        </p:txBody>
      </p:sp>
      <p:sp>
        <p:nvSpPr>
          <p:cNvPr id="6" name="Slide Number Placeholder 5">
            <a:extLst>
              <a:ext uri="{FF2B5EF4-FFF2-40B4-BE49-F238E27FC236}">
                <a16:creationId xmlns:a16="http://schemas.microsoft.com/office/drawing/2014/main" id="{0A603F41-A433-6846-AB22-F45E308DA040}"/>
              </a:ext>
            </a:extLst>
          </p:cNvPr>
          <p:cNvSpPr>
            <a:spLocks noGrp="1"/>
          </p:cNvSpPr>
          <p:nvPr>
            <p:ph type="sldNum" sz="quarter" idx="10"/>
          </p:nvPr>
        </p:nvSpPr>
        <p:spPr/>
        <p:txBody>
          <a:bodyPr/>
          <a:lstStyle/>
          <a:p>
            <a:fld id="{5258510D-A541-E345-9663-1758173D1142}" type="slidenum">
              <a:rPr lang="en-US" smtClean="0"/>
              <a:t>6</a:t>
            </a:fld>
            <a:endParaRPr lang="en-US" dirty="0"/>
          </a:p>
        </p:txBody>
      </p:sp>
    </p:spTree>
    <p:extLst>
      <p:ext uri="{BB962C8B-B14F-4D97-AF65-F5344CB8AC3E}">
        <p14:creationId xmlns:p14="http://schemas.microsoft.com/office/powerpoint/2010/main" val="387009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492870F-AA4E-1542-8FC1-65EB2819B444}"/>
              </a:ext>
            </a:extLst>
          </p:cNvPr>
          <p:cNvSpPr>
            <a:spLocks noGrp="1"/>
          </p:cNvSpPr>
          <p:nvPr>
            <p:ph type="title"/>
          </p:nvPr>
        </p:nvSpPr>
        <p:spPr>
          <a:xfrm>
            <a:off x="431800" y="1233488"/>
            <a:ext cx="8243888" cy="4241482"/>
          </a:xfrm>
        </p:spPr>
        <p:txBody>
          <a:bodyPr/>
          <a:lstStyle/>
          <a:p>
            <a:pPr algn="l"/>
            <a:r>
              <a:rPr lang="en-US" dirty="0">
                <a:ea typeface="ＭＳ Ｐゴシック"/>
              </a:rPr>
              <a:t>The two strongest predictors of positive transition outcomes are </a:t>
            </a:r>
            <a:r>
              <a:rPr lang="en-US" b="1" dirty="0">
                <a:ea typeface="ＭＳ Ｐゴシック"/>
              </a:rPr>
              <a:t>employment experiences </a:t>
            </a:r>
            <a:r>
              <a:rPr lang="en-US" dirty="0">
                <a:ea typeface="ＭＳ Ｐゴシック"/>
              </a:rPr>
              <a:t>while in high school and</a:t>
            </a:r>
            <a:r>
              <a:rPr lang="en-US" b="1" dirty="0">
                <a:ea typeface="ＭＳ Ｐゴシック"/>
              </a:rPr>
              <a:t> </a:t>
            </a:r>
            <a:r>
              <a:rPr lang="en-US" dirty="0">
                <a:ea typeface="ＭＳ Ｐゴシック"/>
              </a:rPr>
              <a:t>developing</a:t>
            </a:r>
            <a:r>
              <a:rPr lang="en-US" b="1" dirty="0">
                <a:ea typeface="ＭＳ Ｐゴシック"/>
              </a:rPr>
              <a:t> self-determination skills.</a:t>
            </a:r>
            <a:endParaRPr lang="en-US" dirty="0"/>
          </a:p>
        </p:txBody>
      </p:sp>
      <p:sp>
        <p:nvSpPr>
          <p:cNvPr id="10" name="Slide Number Placeholder 9">
            <a:extLst>
              <a:ext uri="{FF2B5EF4-FFF2-40B4-BE49-F238E27FC236}">
                <a16:creationId xmlns:a16="http://schemas.microsoft.com/office/drawing/2014/main" id="{33AB532F-1013-5349-AE1A-C306D66B6D5F}"/>
              </a:ext>
            </a:extLst>
          </p:cNvPr>
          <p:cNvSpPr>
            <a:spLocks noGrp="1"/>
          </p:cNvSpPr>
          <p:nvPr>
            <p:ph type="sldNum" sz="quarter" idx="10"/>
          </p:nvPr>
        </p:nvSpPr>
        <p:spPr/>
        <p:txBody>
          <a:bodyPr/>
          <a:lstStyle/>
          <a:p>
            <a:fld id="{5258510D-A541-E345-9663-1758173D1142}" type="slidenum">
              <a:rPr lang="en-US" smtClean="0"/>
              <a:t>7</a:t>
            </a:fld>
            <a:endParaRPr lang="en-US" dirty="0"/>
          </a:p>
        </p:txBody>
      </p:sp>
    </p:spTree>
    <p:extLst>
      <p:ext uri="{BB962C8B-B14F-4D97-AF65-F5344CB8AC3E}">
        <p14:creationId xmlns:p14="http://schemas.microsoft.com/office/powerpoint/2010/main" val="300305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6ACE1-A5FE-954F-86C9-957D5057CAE2}"/>
              </a:ext>
            </a:extLst>
          </p:cNvPr>
          <p:cNvSpPr>
            <a:spLocks noGrp="1"/>
          </p:cNvSpPr>
          <p:nvPr>
            <p:ph type="title"/>
          </p:nvPr>
        </p:nvSpPr>
        <p:spPr>
          <a:xfrm>
            <a:off x="431800" y="1233488"/>
            <a:ext cx="8243888" cy="4264342"/>
          </a:xfrm>
        </p:spPr>
        <p:txBody>
          <a:bodyPr/>
          <a:lstStyle/>
          <a:p>
            <a:pPr algn="l"/>
            <a:r>
              <a:rPr lang="en-US" dirty="0"/>
              <a:t>As a group, individuals with disabilities tend to have low levels of self-determination.</a:t>
            </a:r>
          </a:p>
        </p:txBody>
      </p:sp>
      <p:sp>
        <p:nvSpPr>
          <p:cNvPr id="3" name="Slide Number Placeholder 2">
            <a:extLst>
              <a:ext uri="{FF2B5EF4-FFF2-40B4-BE49-F238E27FC236}">
                <a16:creationId xmlns:a16="http://schemas.microsoft.com/office/drawing/2014/main" id="{BC05DA8A-E653-C84B-9711-8175DC3223BA}"/>
              </a:ext>
            </a:extLst>
          </p:cNvPr>
          <p:cNvSpPr>
            <a:spLocks noGrp="1"/>
          </p:cNvSpPr>
          <p:nvPr>
            <p:ph type="sldNum" sz="quarter" idx="10"/>
          </p:nvPr>
        </p:nvSpPr>
        <p:spPr/>
        <p:txBody>
          <a:bodyPr/>
          <a:lstStyle/>
          <a:p>
            <a:fld id="{5258510D-A541-E345-9663-1758173D1142}" type="slidenum">
              <a:rPr lang="en-US" smtClean="0"/>
              <a:t>8</a:t>
            </a:fld>
            <a:endParaRPr lang="en-US" dirty="0"/>
          </a:p>
        </p:txBody>
      </p:sp>
    </p:spTree>
    <p:extLst>
      <p:ext uri="{BB962C8B-B14F-4D97-AF65-F5344CB8AC3E}">
        <p14:creationId xmlns:p14="http://schemas.microsoft.com/office/powerpoint/2010/main" val="2293424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Achieving Goals – Components </a:t>
            </a:r>
          </a:p>
        </p:txBody>
      </p:sp>
      <p:sp>
        <p:nvSpPr>
          <p:cNvPr id="3" name="Content Placeholder 2"/>
          <p:cNvSpPr>
            <a:spLocks noGrp="1"/>
          </p:cNvSpPr>
          <p:nvPr>
            <p:ph idx="1"/>
          </p:nvPr>
        </p:nvSpPr>
        <p:spPr>
          <a:xfrm>
            <a:off x="647564" y="1952837"/>
            <a:ext cx="8039236" cy="4173326"/>
          </a:xfrm>
        </p:spPr>
        <p:txBody>
          <a:bodyPr/>
          <a:lstStyle/>
          <a:p>
            <a:pPr>
              <a:spcAft>
                <a:spcPts val="1200"/>
              </a:spcAft>
            </a:pPr>
            <a:r>
              <a:rPr lang="en-US" sz="3600" dirty="0">
                <a:ea typeface="ＭＳ Ｐゴシック"/>
              </a:rPr>
              <a:t>Setting goals.</a:t>
            </a:r>
          </a:p>
          <a:p>
            <a:pPr>
              <a:spcAft>
                <a:spcPts val="1200"/>
              </a:spcAft>
            </a:pPr>
            <a:r>
              <a:rPr lang="en-US" sz="3600" dirty="0">
                <a:ea typeface="ＭＳ Ｐゴシック"/>
              </a:rPr>
              <a:t>Deciding how to get there.</a:t>
            </a:r>
          </a:p>
          <a:p>
            <a:pPr>
              <a:spcAft>
                <a:spcPts val="1200"/>
              </a:spcAft>
            </a:pPr>
            <a:r>
              <a:rPr lang="en-US" sz="3600" dirty="0">
                <a:ea typeface="ＭＳ Ｐゴシック"/>
              </a:rPr>
              <a:t>Monitoring progress or figuring out how you are doing. </a:t>
            </a:r>
            <a:endParaRPr lang="en-US" sz="3600" dirty="0"/>
          </a:p>
          <a:p>
            <a:pPr>
              <a:spcAft>
                <a:spcPts val="1200"/>
              </a:spcAft>
            </a:pPr>
            <a:r>
              <a:rPr lang="en-US" sz="3600" dirty="0">
                <a:ea typeface="ＭＳ Ｐゴシック"/>
              </a:rPr>
              <a:t>Revising or making changes to your plan.</a:t>
            </a:r>
          </a:p>
          <a:p>
            <a:endParaRPr lang="en-US" dirty="0"/>
          </a:p>
        </p:txBody>
      </p:sp>
      <p:sp>
        <p:nvSpPr>
          <p:cNvPr id="5" name="Slide Number Placeholder 4">
            <a:extLst>
              <a:ext uri="{FF2B5EF4-FFF2-40B4-BE49-F238E27FC236}">
                <a16:creationId xmlns:a16="http://schemas.microsoft.com/office/drawing/2014/main" id="{7F4301B9-5B99-8F4A-8730-7235DAC67E54}"/>
              </a:ext>
            </a:extLst>
          </p:cNvPr>
          <p:cNvSpPr>
            <a:spLocks noGrp="1"/>
          </p:cNvSpPr>
          <p:nvPr>
            <p:ph type="sldNum" sz="quarter" idx="10"/>
          </p:nvPr>
        </p:nvSpPr>
        <p:spPr/>
        <p:txBody>
          <a:bodyPr/>
          <a:lstStyle/>
          <a:p>
            <a:fld id="{5258510D-A541-E345-9663-1758173D1142}" type="slidenum">
              <a:rPr lang="en-US" smtClean="0"/>
              <a:t>9</a:t>
            </a:fld>
            <a:endParaRPr lang="en-US" dirty="0"/>
          </a:p>
        </p:txBody>
      </p:sp>
    </p:spTree>
    <p:extLst>
      <p:ext uri="{BB962C8B-B14F-4D97-AF65-F5344CB8AC3E}">
        <p14:creationId xmlns:p14="http://schemas.microsoft.com/office/powerpoint/2010/main" val="67318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CIDS-ppt-template-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CCIDS-ppt-template-2013.pot</Template>
  <TotalTime>10726</TotalTime>
  <Words>5911</Words>
  <Application>Microsoft Macintosh PowerPoint</Application>
  <PresentationFormat>On-screen Show (4:3)</PresentationFormat>
  <Paragraphs>365</Paragraphs>
  <Slides>47</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Frutiger LT Std 67 Bold Cn</vt:lpstr>
      <vt:lpstr>CCIDS-ppt-template-2013</vt:lpstr>
      <vt:lpstr>Enhancing Self-Determination</vt:lpstr>
      <vt:lpstr>Brainstorm</vt:lpstr>
      <vt:lpstr>Self-Determination</vt:lpstr>
      <vt:lpstr>Self-Determination (2)</vt:lpstr>
      <vt:lpstr>Elements of Self-Determination  (Wehmeyer and Field, 2007) </vt:lpstr>
      <vt:lpstr>Why is self-determination important?</vt:lpstr>
      <vt:lpstr>The two strongest predictors of positive transition outcomes are employment experiences while in high school and developing self-determination skills.</vt:lpstr>
      <vt:lpstr>As a group, individuals with disabilities tend to have low levels of self-determination.</vt:lpstr>
      <vt:lpstr>Achieving Goals – Components </vt:lpstr>
      <vt:lpstr>Short-Term and Long-Term Goals</vt:lpstr>
      <vt:lpstr>How do people become more self-determined?</vt:lpstr>
      <vt:lpstr>Activity: Tips for Promoting  Self-Determination</vt:lpstr>
      <vt:lpstr>General Approaches to  Teaching Self-Determination</vt:lpstr>
      <vt:lpstr>Self-Determination in Schools</vt:lpstr>
      <vt:lpstr>In fact…</vt:lpstr>
      <vt:lpstr>Self-Determination Curricula</vt:lpstr>
      <vt:lpstr>Self-Determination Curricula (2)</vt:lpstr>
      <vt:lpstr>Student-Driven and Self-Directed IEPs</vt:lpstr>
      <vt:lpstr>IEP Questions</vt:lpstr>
      <vt:lpstr>Running Your Own IEP Meeting</vt:lpstr>
      <vt:lpstr>Resources on the Self-Directed IEP</vt:lpstr>
      <vt:lpstr>Resources on the Self-Directed IEP (2)</vt:lpstr>
      <vt:lpstr>Supporting Self-Determination in PCP Process</vt:lpstr>
      <vt:lpstr>The PCP and Goal Setting</vt:lpstr>
      <vt:lpstr>The PCP and Goal Setting (2)</vt:lpstr>
      <vt:lpstr>Greg</vt:lpstr>
      <vt:lpstr>Monitoring Goal Achievement (Small Group Brainstorm)</vt:lpstr>
      <vt:lpstr>National Gateway to Self-Determination</vt:lpstr>
      <vt:lpstr>Supported Decision-Making (SDM)</vt:lpstr>
      <vt:lpstr>Supported Decision-Making</vt:lpstr>
      <vt:lpstr>Consider…</vt:lpstr>
      <vt:lpstr>Areas Where SDM Can be Used</vt:lpstr>
      <vt:lpstr>Some Rationales for Guardianship</vt:lpstr>
      <vt:lpstr>Supported Decision-Making Activity</vt:lpstr>
      <vt:lpstr>SDM in Maine</vt:lpstr>
      <vt:lpstr>SDM Related Videos</vt:lpstr>
      <vt:lpstr>Self-Determination and  My Family Member</vt:lpstr>
      <vt:lpstr>References</vt:lpstr>
      <vt:lpstr>References (2)</vt:lpstr>
      <vt:lpstr>References (3)</vt:lpstr>
      <vt:lpstr>References (4)</vt:lpstr>
      <vt:lpstr>References (5) </vt:lpstr>
      <vt:lpstr>References (6)</vt:lpstr>
      <vt:lpstr>References (7)</vt:lpstr>
      <vt:lpstr>References (8)</vt:lpstr>
      <vt:lpstr>References (9)</vt:lpstr>
      <vt:lpstr>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 Assistant</dc:creator>
  <cp:lastModifiedBy>Sandra A Horne</cp:lastModifiedBy>
  <cp:revision>91</cp:revision>
  <cp:lastPrinted>2019-03-20T19:53:58Z</cp:lastPrinted>
  <dcterms:created xsi:type="dcterms:W3CDTF">2010-08-18T11:28:58Z</dcterms:created>
  <dcterms:modified xsi:type="dcterms:W3CDTF">2022-05-16T19:43:04Z</dcterms:modified>
</cp:coreProperties>
</file>