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showSpecialPlsOnTitleSld="0">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http://customooxmlschemas.google.com/">
      <go:slidesCustomData xmlns:go="http://customooxmlschemas.google.com/" r:id="rId60" roundtripDataSignature="AMtx7mh9Y+9r+vmpUUhZ456RMGor9pZvr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slide" Target="slides/slide41.xml"/><Relationship Id="rId45" Type="http://schemas.openxmlformats.org/officeDocument/2006/relationships/slide" Target="slides/slide40.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48" Type="http://schemas.openxmlformats.org/officeDocument/2006/relationships/slide" Target="slides/slide43.xml"/><Relationship Id="rId47" Type="http://schemas.openxmlformats.org/officeDocument/2006/relationships/slide" Target="slides/slide42.xml"/><Relationship Id="rId49" Type="http://schemas.openxmlformats.org/officeDocument/2006/relationships/slide" Target="slides/slide4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33" Type="http://schemas.openxmlformats.org/officeDocument/2006/relationships/slide" Target="slides/slide28.xml"/><Relationship Id="rId32" Type="http://schemas.openxmlformats.org/officeDocument/2006/relationships/slide" Target="slides/slide27.xml"/><Relationship Id="rId35" Type="http://schemas.openxmlformats.org/officeDocument/2006/relationships/slide" Target="slides/slide30.xml"/><Relationship Id="rId34" Type="http://schemas.openxmlformats.org/officeDocument/2006/relationships/slide" Target="slides/slide29.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60" Type="http://customschemas.google.com/relationships/presentationmetadata" Target="metadata"/><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51" Type="http://schemas.openxmlformats.org/officeDocument/2006/relationships/slide" Target="slides/slide46.xml"/><Relationship Id="rId50" Type="http://schemas.openxmlformats.org/officeDocument/2006/relationships/slide" Target="slides/slide45.xml"/><Relationship Id="rId53" Type="http://schemas.openxmlformats.org/officeDocument/2006/relationships/slide" Target="slides/slide48.xml"/><Relationship Id="rId52" Type="http://schemas.openxmlformats.org/officeDocument/2006/relationships/slide" Target="slides/slide47.xml"/><Relationship Id="rId11" Type="http://schemas.openxmlformats.org/officeDocument/2006/relationships/slide" Target="slides/slide6.xml"/><Relationship Id="rId55" Type="http://schemas.openxmlformats.org/officeDocument/2006/relationships/slide" Target="slides/slide50.xml"/><Relationship Id="rId10" Type="http://schemas.openxmlformats.org/officeDocument/2006/relationships/slide" Target="slides/slide5.xml"/><Relationship Id="rId54" Type="http://schemas.openxmlformats.org/officeDocument/2006/relationships/slide" Target="slides/slide49.xml"/><Relationship Id="rId13" Type="http://schemas.openxmlformats.org/officeDocument/2006/relationships/slide" Target="slides/slide8.xml"/><Relationship Id="rId57" Type="http://schemas.openxmlformats.org/officeDocument/2006/relationships/slide" Target="slides/slide52.xml"/><Relationship Id="rId12" Type="http://schemas.openxmlformats.org/officeDocument/2006/relationships/slide" Target="slides/slide7.xml"/><Relationship Id="rId56" Type="http://schemas.openxmlformats.org/officeDocument/2006/relationships/slide" Target="slides/slide51.xml"/><Relationship Id="rId15" Type="http://schemas.openxmlformats.org/officeDocument/2006/relationships/slide" Target="slides/slide10.xml"/><Relationship Id="rId59" Type="http://schemas.openxmlformats.org/officeDocument/2006/relationships/slide" Target="slides/slide54.xml"/><Relationship Id="rId14" Type="http://schemas.openxmlformats.org/officeDocument/2006/relationships/slide" Target="slides/slide9.xml"/><Relationship Id="rId58" Type="http://schemas.openxmlformats.org/officeDocument/2006/relationships/slide" Target="slides/slide53.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lvl1pPr indent="-228600" lvl="0" marL="4572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6" name="Google Shape;86;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Use this slide to briefly introduce the concept of assistive technology.  As everyone knows, technology – especially digital technology – is evolving rapidly.  So are the opportunities that technology is providing for people with disabilities to participate more fully in their communities, employment, and post-secondary education as well as helping people live more independently.</a:t>
            </a:r>
            <a:endParaRPr/>
          </a:p>
          <a:p>
            <a:pPr indent="0" lvl="0" marL="0" rtl="0" algn="l">
              <a:lnSpc>
                <a:spcPct val="100000"/>
              </a:lnSpc>
              <a:spcBef>
                <a:spcPts val="360"/>
              </a:spcBef>
              <a:spcAft>
                <a:spcPts val="0"/>
              </a:spcAft>
              <a:buSzPts val="1400"/>
              <a:buNone/>
            </a:pPr>
            <a:r>
              <a:t/>
            </a:r>
            <a:endParaRPr/>
          </a:p>
          <a:p>
            <a:pPr indent="0" lvl="0" marL="0" rtl="0" algn="l">
              <a:lnSpc>
                <a:spcPct val="100000"/>
              </a:lnSpc>
              <a:spcBef>
                <a:spcPts val="360"/>
              </a:spcBef>
              <a:spcAft>
                <a:spcPts val="0"/>
              </a:spcAft>
              <a:buSzPts val="1400"/>
              <a:buNone/>
            </a:pPr>
            <a:r>
              <a:rPr lang="en-US"/>
              <a:t>The goal of this module is not to make participants aware of all of technological options that are available for their family members with disabilities.  Those options are constantly changing.  Instead the goal is to provide some general information about how assistive technology, or AT, can be used and to provide participants with an opportunity to explore options on their own.  </a:t>
            </a:r>
            <a:endParaRPr/>
          </a:p>
        </p:txBody>
      </p:sp>
      <p:sp>
        <p:nvSpPr>
          <p:cNvPr id="87" name="Google Shape;87;p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7" name="Google Shape;157;p1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marR="0" rtl="0" algn="l">
              <a:lnSpc>
                <a:spcPct val="100000"/>
              </a:lnSpc>
              <a:spcBef>
                <a:spcPts val="0"/>
              </a:spcBef>
              <a:spcAft>
                <a:spcPts val="0"/>
              </a:spcAft>
              <a:buClr>
                <a:schemeClr val="dk1"/>
              </a:buClr>
              <a:buSzPts val="1200"/>
              <a:buFont typeface="Calibri"/>
              <a:buNone/>
            </a:pPr>
            <a:r>
              <a:rPr lang="en-US"/>
              <a:t>Allison</a:t>
            </a:r>
            <a:endParaRPr/>
          </a:p>
          <a:p>
            <a:pPr indent="0" lvl="0" marL="0" marR="0" rtl="0" algn="l">
              <a:lnSpc>
                <a:spcPct val="100000"/>
              </a:lnSpc>
              <a:spcBef>
                <a:spcPts val="0"/>
              </a:spcBef>
              <a:spcAft>
                <a:spcPts val="0"/>
              </a:spcAft>
              <a:buClr>
                <a:schemeClr val="dk1"/>
              </a:buClr>
              <a:buSzPts val="1200"/>
              <a:buFont typeface="Calibri"/>
              <a:buNone/>
            </a:pPr>
            <a:r>
              <a:rPr lang="en-US"/>
              <a:t>Watch the video: “Living the Smart Life.” 13 mins long</a:t>
            </a:r>
            <a:endParaRPr/>
          </a:p>
          <a:p>
            <a:pPr indent="0" lvl="0" marL="0" marR="0" rtl="0" algn="l">
              <a:lnSpc>
                <a:spcPct val="100000"/>
              </a:lnSpc>
              <a:spcBef>
                <a:spcPts val="360"/>
              </a:spcBef>
              <a:spcAft>
                <a:spcPts val="0"/>
              </a:spcAft>
              <a:buClr>
                <a:schemeClr val="dk1"/>
              </a:buClr>
              <a:buSzPts val="1200"/>
              <a:buFont typeface="Calibri"/>
              <a:buNone/>
            </a:pPr>
            <a:r>
              <a:rPr lang="en-US"/>
              <a:t>  </a:t>
            </a:r>
            <a:endParaRPr/>
          </a:p>
          <a:p>
            <a:pPr indent="0" lvl="0" marL="0" rtl="0" algn="l">
              <a:lnSpc>
                <a:spcPct val="100000"/>
              </a:lnSpc>
              <a:spcBef>
                <a:spcPts val="360"/>
              </a:spcBef>
              <a:spcAft>
                <a:spcPts val="0"/>
              </a:spcAft>
              <a:buSzPts val="1400"/>
              <a:buNone/>
            </a:pPr>
            <a:r>
              <a:rPr lang="en-US"/>
              <a:t>Lead the group in a discussion of the video using the following questions (if needed) to stimulate discussion: </a:t>
            </a:r>
            <a:endParaRPr/>
          </a:p>
          <a:p>
            <a:pPr indent="-171450" lvl="0" marL="171450" rtl="0" algn="l">
              <a:lnSpc>
                <a:spcPct val="100000"/>
              </a:lnSpc>
              <a:spcBef>
                <a:spcPts val="360"/>
              </a:spcBef>
              <a:spcAft>
                <a:spcPts val="0"/>
              </a:spcAft>
              <a:buClr>
                <a:schemeClr val="dk1"/>
              </a:buClr>
              <a:buSzPts val="1200"/>
              <a:buFont typeface="Arial"/>
              <a:buChar char="•"/>
            </a:pPr>
            <a:r>
              <a:rPr lang="en-US"/>
              <a:t>What did you find most interesting or exciting in the video? </a:t>
            </a:r>
            <a:endParaRPr/>
          </a:p>
          <a:p>
            <a:pPr indent="-171450" lvl="0" marL="171450" rtl="0" algn="l">
              <a:lnSpc>
                <a:spcPct val="100000"/>
              </a:lnSpc>
              <a:spcBef>
                <a:spcPts val="360"/>
              </a:spcBef>
              <a:spcAft>
                <a:spcPts val="0"/>
              </a:spcAft>
              <a:buClr>
                <a:schemeClr val="dk1"/>
              </a:buClr>
              <a:buSzPts val="1200"/>
              <a:buFont typeface="Arial"/>
              <a:buChar char="•"/>
            </a:pPr>
            <a:r>
              <a:rPr lang="en-US"/>
              <a:t>Did this give you any ideas about how you might use assistive technology to improve the life of your family member or someone else with a disability? </a:t>
            </a:r>
            <a:endParaRPr/>
          </a:p>
          <a:p>
            <a:pPr indent="-171450" lvl="0" marL="171450" rtl="0" algn="l">
              <a:lnSpc>
                <a:spcPct val="100000"/>
              </a:lnSpc>
              <a:spcBef>
                <a:spcPts val="360"/>
              </a:spcBef>
              <a:spcAft>
                <a:spcPts val="0"/>
              </a:spcAft>
              <a:buClr>
                <a:schemeClr val="dk1"/>
              </a:buClr>
              <a:buSzPts val="1200"/>
              <a:buFont typeface="Arial"/>
              <a:buChar char="•"/>
            </a:pPr>
            <a:r>
              <a:rPr lang="en-US"/>
              <a:t>Did you get any ideas from the video about how you might help address some of the obstacles in the last activity? </a:t>
            </a:r>
            <a:endParaRPr/>
          </a:p>
          <a:p>
            <a:pPr indent="0" lvl="0" marL="0" rtl="0" algn="l">
              <a:lnSpc>
                <a:spcPct val="100000"/>
              </a:lnSpc>
              <a:spcBef>
                <a:spcPts val="360"/>
              </a:spcBef>
              <a:spcAft>
                <a:spcPts val="0"/>
              </a:spcAft>
              <a:buSzPts val="1400"/>
              <a:buNone/>
            </a:pPr>
            <a:r>
              <a:t/>
            </a:r>
            <a:endParaRPr/>
          </a:p>
        </p:txBody>
      </p:sp>
      <p:sp>
        <p:nvSpPr>
          <p:cNvPr id="158" name="Google Shape;158;p1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5" name="Google Shape;165;p11:notes"/>
          <p:cNvSpPr txBox="1"/>
          <p:nvPr>
            <p:ph idx="1" type="body"/>
          </p:nvPr>
        </p:nvSpPr>
        <p:spPr>
          <a:xfrm>
            <a:off x="685800" y="4360333"/>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Allison</a:t>
            </a:r>
            <a:endParaRPr/>
          </a:p>
          <a:p>
            <a:pPr indent="0" lvl="0" marL="0" rtl="0" algn="l">
              <a:lnSpc>
                <a:spcPct val="100000"/>
              </a:lnSpc>
              <a:spcBef>
                <a:spcPts val="0"/>
              </a:spcBef>
              <a:spcAft>
                <a:spcPts val="0"/>
              </a:spcAft>
              <a:buSzPts val="1400"/>
              <a:buNone/>
            </a:pPr>
            <a:r>
              <a:rPr lang="en-US"/>
              <a:t>Lead the small group activity described in the slide.  Emphasize that people do not need to identify specific technologies.  They can talk about technologies that might be available now or in the future. </a:t>
            </a:r>
            <a:endParaRPr/>
          </a:p>
          <a:p>
            <a:pPr indent="0" lvl="0" marL="0" rtl="0" algn="l">
              <a:lnSpc>
                <a:spcPct val="100000"/>
              </a:lnSpc>
              <a:spcBef>
                <a:spcPts val="360"/>
              </a:spcBef>
              <a:spcAft>
                <a:spcPts val="0"/>
              </a:spcAft>
              <a:buSzPts val="1400"/>
              <a:buNone/>
            </a:pPr>
            <a:r>
              <a:t/>
            </a:r>
            <a:endParaRPr/>
          </a:p>
          <a:p>
            <a:pPr indent="0" lvl="0" marL="0" rtl="0" algn="l">
              <a:lnSpc>
                <a:spcPct val="100000"/>
              </a:lnSpc>
              <a:spcBef>
                <a:spcPts val="360"/>
              </a:spcBef>
              <a:spcAft>
                <a:spcPts val="0"/>
              </a:spcAft>
              <a:buSzPts val="1400"/>
              <a:buNone/>
            </a:pPr>
            <a:r>
              <a:rPr lang="en-US"/>
              <a:t>When the rest of the group has finished making suggestions, the family members should spend about 5 minutes responding to the suggestions made by the group. </a:t>
            </a:r>
            <a:endParaRPr/>
          </a:p>
          <a:p>
            <a:pPr indent="0" lvl="0" marL="0" rtl="0" algn="l">
              <a:lnSpc>
                <a:spcPct val="100000"/>
              </a:lnSpc>
              <a:spcBef>
                <a:spcPts val="360"/>
              </a:spcBef>
              <a:spcAft>
                <a:spcPts val="0"/>
              </a:spcAft>
              <a:buSzPts val="1400"/>
              <a:buNone/>
            </a:pPr>
            <a:r>
              <a:t/>
            </a:r>
            <a:endParaRPr/>
          </a:p>
          <a:p>
            <a:pPr indent="0" lvl="0" marL="0" rtl="0" algn="l">
              <a:lnSpc>
                <a:spcPct val="100000"/>
              </a:lnSpc>
              <a:spcBef>
                <a:spcPts val="360"/>
              </a:spcBef>
              <a:spcAft>
                <a:spcPts val="0"/>
              </a:spcAft>
              <a:buSzPts val="1400"/>
              <a:buNone/>
            </a:pPr>
            <a:r>
              <a:rPr lang="en-US"/>
              <a:t>When all the groups have finished, ask participants how the process went.  Ask if the small group came up with any useful ideas that the family may not have come up with on their own.  If so, point out that this demonstrates the value of collaboration and involving multiple people in brainstorming AT solutions. </a:t>
            </a:r>
            <a:endParaRPr/>
          </a:p>
        </p:txBody>
      </p:sp>
      <p:sp>
        <p:nvSpPr>
          <p:cNvPr id="166" name="Google Shape;166;p1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1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rPr lang="en-US"/>
              <a:t>Dylan</a:t>
            </a:r>
            <a:endParaRPr/>
          </a:p>
        </p:txBody>
      </p:sp>
      <p:sp>
        <p:nvSpPr>
          <p:cNvPr id="173" name="Google Shape;173;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0" name="Google Shape;180;p1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marR="0" rtl="0" algn="l">
              <a:lnSpc>
                <a:spcPct val="100000"/>
              </a:lnSpc>
              <a:spcBef>
                <a:spcPts val="0"/>
              </a:spcBef>
              <a:spcAft>
                <a:spcPts val="0"/>
              </a:spcAft>
              <a:buClr>
                <a:schemeClr val="dk1"/>
              </a:buClr>
              <a:buSzPts val="1200"/>
              <a:buFont typeface="Calibri"/>
              <a:buNone/>
            </a:pPr>
            <a:r>
              <a:rPr lang="en-US"/>
              <a:t>Dylan</a:t>
            </a:r>
            <a:endParaRPr/>
          </a:p>
          <a:p>
            <a:pPr indent="0" lvl="0" marL="0" marR="0" rtl="0" algn="l">
              <a:lnSpc>
                <a:spcPct val="100000"/>
              </a:lnSpc>
              <a:spcBef>
                <a:spcPts val="0"/>
              </a:spcBef>
              <a:spcAft>
                <a:spcPts val="0"/>
              </a:spcAft>
              <a:buClr>
                <a:schemeClr val="dk1"/>
              </a:buClr>
              <a:buSzPts val="1200"/>
              <a:buFont typeface="Calibri"/>
              <a:buNone/>
            </a:pPr>
            <a:r>
              <a:rPr lang="en-US"/>
              <a:t>Review this slide. </a:t>
            </a:r>
            <a:r>
              <a:rPr lang="en-US" sz="1200">
                <a:solidFill>
                  <a:schemeClr val="dk1"/>
                </a:solidFill>
                <a:latin typeface="Calibri"/>
                <a:ea typeface="Calibri"/>
                <a:cs typeface="Calibri"/>
                <a:sym typeface="Calibri"/>
              </a:rPr>
              <a:t>Greg will also be discussed in the self-determination module.</a:t>
            </a:r>
            <a:endParaRPr/>
          </a:p>
          <a:p>
            <a:pPr indent="0" lvl="0" marL="0" rtl="0" algn="l">
              <a:lnSpc>
                <a:spcPct val="100000"/>
              </a:lnSpc>
              <a:spcBef>
                <a:spcPts val="360"/>
              </a:spcBef>
              <a:spcAft>
                <a:spcPts val="0"/>
              </a:spcAft>
              <a:buSzPts val="1400"/>
              <a:buNone/>
            </a:pPr>
            <a:r>
              <a:t/>
            </a:r>
            <a:endParaRPr/>
          </a:p>
        </p:txBody>
      </p:sp>
      <p:sp>
        <p:nvSpPr>
          <p:cNvPr id="181" name="Google Shape;181;p1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8" name="Google Shape;188;p14:notes"/>
          <p:cNvSpPr txBox="1"/>
          <p:nvPr>
            <p:ph idx="1" type="body"/>
          </p:nvPr>
        </p:nvSpPr>
        <p:spPr>
          <a:xfrm>
            <a:off x="914400" y="4572000"/>
            <a:ext cx="5257800" cy="38862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Dylan</a:t>
            </a:r>
            <a:endParaRPr/>
          </a:p>
          <a:p>
            <a:pPr indent="0" lvl="0" marL="0" rtl="0" algn="l">
              <a:lnSpc>
                <a:spcPct val="100000"/>
              </a:lnSpc>
              <a:spcBef>
                <a:spcPts val="0"/>
              </a:spcBef>
              <a:spcAft>
                <a:spcPts val="0"/>
              </a:spcAft>
              <a:buSzPts val="1400"/>
              <a:buNone/>
            </a:pPr>
            <a:r>
              <a:rPr lang="en-US" sz="1200"/>
              <a:t>Review the two strategies that were used to help Greg with notetaking and in staying organized.  Remind participants that you talked about the swipe technology in the self-determination module.  If necessary, use the notes below about Greg’s use of swipe technology:</a:t>
            </a:r>
            <a:endParaRPr sz="1200"/>
          </a:p>
          <a:p>
            <a:pPr indent="0" lvl="1" marL="457200" rtl="0" algn="l">
              <a:lnSpc>
                <a:spcPct val="100000"/>
              </a:lnSpc>
              <a:spcBef>
                <a:spcPts val="960"/>
              </a:spcBef>
              <a:spcAft>
                <a:spcPts val="0"/>
              </a:spcAft>
              <a:buSzPts val="1400"/>
              <a:buNone/>
            </a:pPr>
            <a:r>
              <a:rPr lang="en-US"/>
              <a:t>In his PCP meeting, Greg and his family decided it would be good for him to practice using various technologies to obtain information from his high school lectures. Using technology to record lectures was against school policy but Greg volunteered to ask the principal for an exception. (The principal agreed to allow this accommodation. Greg eventually settled on using a tablet in which he could “swipe” to spell.  He practiced using that technology during his senior year and was able to use it effectively in college.</a:t>
            </a:r>
            <a:endParaRPr/>
          </a:p>
          <a:p>
            <a:pPr indent="0" lvl="0" marL="0" rtl="0" algn="l">
              <a:lnSpc>
                <a:spcPct val="100000"/>
              </a:lnSpc>
              <a:spcBef>
                <a:spcPts val="960"/>
              </a:spcBef>
              <a:spcAft>
                <a:spcPts val="0"/>
              </a:spcAft>
              <a:buSzPts val="1400"/>
              <a:buNone/>
            </a:pPr>
            <a:r>
              <a:rPr lang="en-US"/>
              <a:t>Emphasize that Transition Planning teams should identify technologies that may help a person become more independent or participate more fully in work, post-secondary education or training, at home, and in their community.  </a:t>
            </a:r>
            <a:r>
              <a:rPr lang="en-US" u="sng"/>
              <a:t>During the transition years</a:t>
            </a:r>
            <a:r>
              <a:rPr lang="en-US"/>
              <a:t>, the student should have opportunities to try out different technologies that may be useful after leaving high school.</a:t>
            </a:r>
            <a:endParaRPr/>
          </a:p>
          <a:p>
            <a:pPr indent="0" lvl="0" marL="0" rtl="0" algn="l">
              <a:lnSpc>
                <a:spcPct val="100000"/>
              </a:lnSpc>
              <a:spcBef>
                <a:spcPts val="360"/>
              </a:spcBef>
              <a:spcAft>
                <a:spcPts val="0"/>
              </a:spcAft>
              <a:buSzPts val="1400"/>
              <a:buNone/>
            </a:pPr>
            <a:r>
              <a:t/>
            </a:r>
            <a:endParaRPr/>
          </a:p>
        </p:txBody>
      </p:sp>
      <p:sp>
        <p:nvSpPr>
          <p:cNvPr id="189" name="Google Shape;189;p1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6" name="Google Shape;196;p1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Allison</a:t>
            </a:r>
            <a:endParaRPr/>
          </a:p>
          <a:p>
            <a:pPr indent="0" lvl="0" marL="0" rtl="0" algn="l">
              <a:lnSpc>
                <a:spcPct val="100000"/>
              </a:lnSpc>
              <a:spcBef>
                <a:spcPts val="0"/>
              </a:spcBef>
              <a:spcAft>
                <a:spcPts val="0"/>
              </a:spcAft>
              <a:buSzPts val="1400"/>
              <a:buNone/>
            </a:pPr>
            <a:r>
              <a:rPr lang="en-US"/>
              <a:t>Review these general categories of supports for independent living.</a:t>
            </a:r>
            <a:endParaRPr/>
          </a:p>
        </p:txBody>
      </p:sp>
      <p:sp>
        <p:nvSpPr>
          <p:cNvPr id="197" name="Google Shape;197;p1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4" name="Google Shape;204;p1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Allison</a:t>
            </a:r>
            <a:endParaRPr/>
          </a:p>
          <a:p>
            <a:pPr indent="0" lvl="0" marL="0" rtl="0" algn="l">
              <a:lnSpc>
                <a:spcPct val="100000"/>
              </a:lnSpc>
              <a:spcBef>
                <a:spcPts val="0"/>
              </a:spcBef>
              <a:spcAft>
                <a:spcPts val="0"/>
              </a:spcAft>
              <a:buSzPts val="1400"/>
              <a:buNone/>
            </a:pPr>
            <a:r>
              <a:rPr lang="en-US"/>
              <a:t>Break participants into small groups.  Assign each of the groups one of these sites to review.  The second and third site contain short videos that the group members can view.  When they are finished ask each group to report out on a few things they learned from the sites they visited.</a:t>
            </a:r>
            <a:endParaRPr/>
          </a:p>
        </p:txBody>
      </p:sp>
      <p:sp>
        <p:nvSpPr>
          <p:cNvPr id="205" name="Google Shape;205;p1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2" name="Google Shape;212;p1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Allison</a:t>
            </a:r>
            <a:endParaRPr/>
          </a:p>
          <a:p>
            <a:pPr indent="0" lvl="0" marL="0" rtl="0" algn="l">
              <a:lnSpc>
                <a:spcPct val="100000"/>
              </a:lnSpc>
              <a:spcBef>
                <a:spcPts val="0"/>
              </a:spcBef>
              <a:spcAft>
                <a:spcPts val="0"/>
              </a:spcAft>
              <a:buSzPts val="1400"/>
              <a:buNone/>
            </a:pPr>
            <a:r>
              <a:rPr lang="en-US"/>
              <a:t>Open up this URL and explore the different technology options available in this ”house.”  Click on each item to learn more.  Alternatively, you can ask people to explore this site on their own or in small groups.</a:t>
            </a:r>
            <a:endParaRPr/>
          </a:p>
        </p:txBody>
      </p:sp>
      <p:sp>
        <p:nvSpPr>
          <p:cNvPr id="213" name="Google Shape;213;p1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p1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rPr lang="en-US"/>
              <a:t>Allison</a:t>
            </a:r>
            <a:endParaRPr/>
          </a:p>
        </p:txBody>
      </p:sp>
      <p:sp>
        <p:nvSpPr>
          <p:cNvPr id="220" name="Google Shape;220;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1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227" name="Google Shape;227;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3" name="Google Shape;93;p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Allison</a:t>
            </a:r>
            <a:endParaRPr/>
          </a:p>
          <a:p>
            <a:pPr indent="0" lvl="0" marL="0" rtl="0" algn="l">
              <a:lnSpc>
                <a:spcPct val="100000"/>
              </a:lnSpc>
              <a:spcBef>
                <a:spcPts val="0"/>
              </a:spcBef>
              <a:spcAft>
                <a:spcPts val="0"/>
              </a:spcAft>
              <a:buSzPts val="1400"/>
              <a:buNone/>
            </a:pPr>
            <a:r>
              <a:rPr lang="en-US"/>
              <a:t>Review the slide.  Suggest that transition goals are based on assessments that fail to consider either that the individual will will continue to grow and learn or how evolving technologies might help a person live and work more independently.</a:t>
            </a:r>
            <a:endParaRPr/>
          </a:p>
          <a:p>
            <a:pPr indent="0" lvl="0" marL="0" rtl="0" algn="l">
              <a:lnSpc>
                <a:spcPct val="100000"/>
              </a:lnSpc>
              <a:spcBef>
                <a:spcPts val="360"/>
              </a:spcBef>
              <a:spcAft>
                <a:spcPts val="0"/>
              </a:spcAft>
              <a:buSzPts val="1400"/>
              <a:buNone/>
            </a:pPr>
            <a:r>
              <a:t/>
            </a:r>
            <a:endParaRPr/>
          </a:p>
          <a:p>
            <a:pPr indent="0" lvl="0" marL="0" rtl="0" algn="l">
              <a:lnSpc>
                <a:spcPct val="100000"/>
              </a:lnSpc>
              <a:spcBef>
                <a:spcPts val="360"/>
              </a:spcBef>
              <a:spcAft>
                <a:spcPts val="0"/>
              </a:spcAft>
              <a:buSzPts val="1400"/>
              <a:buNone/>
            </a:pPr>
            <a:r>
              <a:rPr lang="en-US"/>
              <a:t>Transition planning needs to take the promise of technology into account.</a:t>
            </a:r>
            <a:endParaRPr/>
          </a:p>
          <a:p>
            <a:pPr indent="0" lvl="0" marL="0" rtl="0" algn="l">
              <a:lnSpc>
                <a:spcPct val="100000"/>
              </a:lnSpc>
              <a:spcBef>
                <a:spcPts val="360"/>
              </a:spcBef>
              <a:spcAft>
                <a:spcPts val="0"/>
              </a:spcAft>
              <a:buSzPts val="1400"/>
              <a:buNone/>
            </a:pPr>
            <a:r>
              <a:t/>
            </a:r>
            <a:endParaRPr/>
          </a:p>
          <a:p>
            <a:pPr indent="0" lvl="0" marL="0" rtl="0" algn="l">
              <a:lnSpc>
                <a:spcPct val="100000"/>
              </a:lnSpc>
              <a:spcBef>
                <a:spcPts val="360"/>
              </a:spcBef>
              <a:spcAft>
                <a:spcPts val="0"/>
              </a:spcAft>
              <a:buSzPts val="1400"/>
              <a:buNone/>
            </a:pPr>
            <a:r>
              <a:rPr lang="en-US"/>
              <a:t>Ask participants if they can think of anything else that should be considered regarding technology in the transition years. </a:t>
            </a:r>
            <a:endParaRPr/>
          </a:p>
          <a:p>
            <a:pPr indent="0" lvl="0" marL="0" rtl="0" algn="l">
              <a:lnSpc>
                <a:spcPct val="100000"/>
              </a:lnSpc>
              <a:spcBef>
                <a:spcPts val="360"/>
              </a:spcBef>
              <a:spcAft>
                <a:spcPts val="0"/>
              </a:spcAft>
              <a:buSzPts val="1400"/>
              <a:buNone/>
            </a:pPr>
            <a:r>
              <a:t/>
            </a:r>
            <a:endParaRPr/>
          </a:p>
        </p:txBody>
      </p:sp>
      <p:sp>
        <p:nvSpPr>
          <p:cNvPr id="94" name="Google Shape;94;p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3" name="Google Shape;233;p2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Dylan</a:t>
            </a:r>
            <a:endParaRPr/>
          </a:p>
          <a:p>
            <a:pPr indent="0" lvl="0" marL="0" rtl="0" algn="l">
              <a:lnSpc>
                <a:spcPct val="100000"/>
              </a:lnSpc>
              <a:spcBef>
                <a:spcPts val="0"/>
              </a:spcBef>
              <a:spcAft>
                <a:spcPts val="0"/>
              </a:spcAft>
              <a:buSzPts val="1400"/>
              <a:buNone/>
            </a:pPr>
            <a:r>
              <a:rPr lang="en-US"/>
              <a:t>Review the points on the slide.  Click on the link to demonstrate how to use this site.   Go through the process one or two times.  You may choose to ask participants to make some of the selections such as ”goals’ or “user needs.”  Ask participants to explore this site on their own as individuals, with family members, or as teams.  You may also choose to pair people who attending alone. </a:t>
            </a:r>
            <a:r>
              <a:rPr lang="en-US" sz="1200">
                <a:solidFill>
                  <a:schemeClr val="dk1"/>
                </a:solidFill>
                <a:latin typeface="Calibri"/>
                <a:ea typeface="Calibri"/>
                <a:cs typeface="Calibri"/>
                <a:sym typeface="Calibri"/>
              </a:rPr>
              <a:t>Allow participants about 45 minutes to search this database.</a:t>
            </a:r>
            <a:r>
              <a:rPr lang="en-US"/>
              <a:t> </a:t>
            </a:r>
            <a:endParaRPr/>
          </a:p>
        </p:txBody>
      </p:sp>
      <p:sp>
        <p:nvSpPr>
          <p:cNvPr id="234" name="Google Shape;234;p2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41" name="Google Shape;241;p2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DylanAsk participants to volunteer answers to the first question.  </a:t>
            </a:r>
            <a:endParaRPr/>
          </a:p>
          <a:p>
            <a:pPr indent="0" lvl="0" marL="0" rtl="0" algn="l">
              <a:lnSpc>
                <a:spcPct val="100000"/>
              </a:lnSpc>
              <a:spcBef>
                <a:spcPts val="360"/>
              </a:spcBef>
              <a:spcAft>
                <a:spcPts val="0"/>
              </a:spcAft>
              <a:buSzPts val="1400"/>
              <a:buNone/>
            </a:pPr>
            <a:r>
              <a:rPr lang="en-US"/>
              <a:t>After they have identified some possible technologies, ask them to identify their next step.  Possible next steps might include: </a:t>
            </a:r>
            <a:endParaRPr/>
          </a:p>
          <a:p>
            <a:pPr indent="-171450" lvl="0" marL="171450" rtl="0" algn="l">
              <a:lnSpc>
                <a:spcPct val="100000"/>
              </a:lnSpc>
              <a:spcBef>
                <a:spcPts val="360"/>
              </a:spcBef>
              <a:spcAft>
                <a:spcPts val="0"/>
              </a:spcAft>
              <a:buClr>
                <a:schemeClr val="dk1"/>
              </a:buClr>
              <a:buSzPts val="1200"/>
              <a:buFont typeface="Arial"/>
              <a:buChar char="•"/>
            </a:pPr>
            <a:r>
              <a:rPr lang="en-US"/>
              <a:t>Asking that an AT goal be added to the transition plan. </a:t>
            </a:r>
            <a:endParaRPr/>
          </a:p>
          <a:p>
            <a:pPr indent="-171450" lvl="0" marL="171450" rtl="0" algn="l">
              <a:lnSpc>
                <a:spcPct val="100000"/>
              </a:lnSpc>
              <a:spcBef>
                <a:spcPts val="360"/>
              </a:spcBef>
              <a:spcAft>
                <a:spcPts val="0"/>
              </a:spcAft>
              <a:buClr>
                <a:schemeClr val="dk1"/>
              </a:buClr>
              <a:buSzPts val="1200"/>
              <a:buFont typeface="Arial"/>
              <a:buChar char="•"/>
            </a:pPr>
            <a:r>
              <a:rPr lang="en-US"/>
              <a:t>Exploring specific technologies in more depth. </a:t>
            </a:r>
            <a:endParaRPr/>
          </a:p>
          <a:p>
            <a:pPr indent="-171450" lvl="0" marL="171450" rtl="0" algn="l">
              <a:lnSpc>
                <a:spcPct val="100000"/>
              </a:lnSpc>
              <a:spcBef>
                <a:spcPts val="360"/>
              </a:spcBef>
              <a:spcAft>
                <a:spcPts val="0"/>
              </a:spcAft>
              <a:buClr>
                <a:schemeClr val="dk1"/>
              </a:buClr>
              <a:buSzPts val="1200"/>
              <a:buFont typeface="Arial"/>
              <a:buChar char="•"/>
            </a:pPr>
            <a:r>
              <a:rPr lang="en-US"/>
              <a:t>Borrowing technology to try out. </a:t>
            </a:r>
            <a:endParaRPr/>
          </a:p>
          <a:p>
            <a:pPr indent="-171450" lvl="0" marL="171450" rtl="0" algn="l">
              <a:lnSpc>
                <a:spcPct val="100000"/>
              </a:lnSpc>
              <a:spcBef>
                <a:spcPts val="360"/>
              </a:spcBef>
              <a:spcAft>
                <a:spcPts val="0"/>
              </a:spcAft>
              <a:buClr>
                <a:schemeClr val="dk1"/>
              </a:buClr>
              <a:buSzPts val="1200"/>
              <a:buFont typeface="Arial"/>
              <a:buChar char="•"/>
            </a:pPr>
            <a:r>
              <a:rPr lang="en-US"/>
              <a:t>Identifying funding sources. </a:t>
            </a:r>
            <a:endParaRPr/>
          </a:p>
          <a:p>
            <a:pPr indent="-171450" lvl="0" marL="171450" rtl="0" algn="l">
              <a:lnSpc>
                <a:spcPct val="100000"/>
              </a:lnSpc>
              <a:spcBef>
                <a:spcPts val="360"/>
              </a:spcBef>
              <a:spcAft>
                <a:spcPts val="0"/>
              </a:spcAft>
              <a:buClr>
                <a:schemeClr val="dk1"/>
              </a:buClr>
              <a:buSzPts val="1200"/>
              <a:buFont typeface="Arial"/>
              <a:buChar char="•"/>
            </a:pPr>
            <a:r>
              <a:rPr lang="en-US"/>
              <a:t>Obtain a formal AT assessment. </a:t>
            </a:r>
            <a:endParaRPr/>
          </a:p>
          <a:p>
            <a:pPr indent="0" lvl="0" marL="0" rtl="0" algn="l">
              <a:lnSpc>
                <a:spcPct val="100000"/>
              </a:lnSpc>
              <a:spcBef>
                <a:spcPts val="360"/>
              </a:spcBef>
              <a:spcAft>
                <a:spcPts val="0"/>
              </a:spcAft>
              <a:buSzPts val="1400"/>
              <a:buNone/>
            </a:pPr>
            <a:r>
              <a:t/>
            </a:r>
            <a:endParaRPr/>
          </a:p>
        </p:txBody>
      </p:sp>
      <p:sp>
        <p:nvSpPr>
          <p:cNvPr id="242" name="Google Shape;242;p2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7" name="Shape 247"/>
        <p:cNvGrpSpPr/>
        <p:nvPr/>
      </p:nvGrpSpPr>
      <p:grpSpPr>
        <a:xfrm>
          <a:off x="0" y="0"/>
          <a:ext cx="0" cy="0"/>
          <a:chOff x="0" y="0"/>
          <a:chExt cx="0" cy="0"/>
        </a:xfrm>
      </p:grpSpPr>
      <p:sp>
        <p:nvSpPr>
          <p:cNvPr id="248" name="Google Shape;248;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49" name="Google Shape;249;p2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Dylan</a:t>
            </a:r>
            <a:endParaRPr/>
          </a:p>
          <a:p>
            <a:pPr indent="0" lvl="0" marL="0" rtl="0" algn="l">
              <a:lnSpc>
                <a:spcPct val="100000"/>
              </a:lnSpc>
              <a:spcBef>
                <a:spcPts val="0"/>
              </a:spcBef>
              <a:spcAft>
                <a:spcPts val="0"/>
              </a:spcAft>
              <a:buSzPts val="1400"/>
              <a:buNone/>
            </a:pPr>
            <a:r>
              <a:rPr lang="en-US" sz="1200">
                <a:solidFill>
                  <a:schemeClr val="dk1"/>
                </a:solidFill>
                <a:latin typeface="Calibri"/>
                <a:ea typeface="Calibri"/>
                <a:cs typeface="Calibri"/>
                <a:sym typeface="Calibri"/>
              </a:rPr>
              <a:t>Let participants know that there are other sites where they can explore assistive technology.  The two listed here are just two of them.  If you have time, you may open the  AbleData site and show participants how it can be used.</a:t>
            </a:r>
            <a:r>
              <a:rPr lang="en-US"/>
              <a:t> </a:t>
            </a:r>
            <a:endParaRPr/>
          </a:p>
        </p:txBody>
      </p:sp>
      <p:sp>
        <p:nvSpPr>
          <p:cNvPr id="250" name="Google Shape;250;p2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p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7" name="Google Shape;257;p2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Allison</a:t>
            </a:r>
            <a:endParaRPr/>
          </a:p>
          <a:p>
            <a:pPr indent="0" lvl="0" marL="0" rtl="0" algn="l">
              <a:lnSpc>
                <a:spcPct val="100000"/>
              </a:lnSpc>
              <a:spcBef>
                <a:spcPts val="0"/>
              </a:spcBef>
              <a:spcAft>
                <a:spcPts val="0"/>
              </a:spcAft>
              <a:buSzPts val="1400"/>
              <a:buNone/>
            </a:pPr>
            <a:r>
              <a:rPr lang="en-US"/>
              <a:t>Tell participants that assistive technology has been very useful in helping people perform job functions that they would not otherwise be able to perform.  Research also shows that assistive technology can help individuals with developmental disabilities work more productively and independently.</a:t>
            </a:r>
            <a:endParaRPr/>
          </a:p>
          <a:p>
            <a:pPr indent="0" lvl="0" marL="0" rtl="0" algn="l">
              <a:lnSpc>
                <a:spcPct val="100000"/>
              </a:lnSpc>
              <a:spcBef>
                <a:spcPts val="360"/>
              </a:spcBef>
              <a:spcAft>
                <a:spcPts val="0"/>
              </a:spcAft>
              <a:buSzPts val="1400"/>
              <a:buNone/>
            </a:pPr>
            <a:r>
              <a:t/>
            </a:r>
            <a:endParaRPr/>
          </a:p>
          <a:p>
            <a:pPr indent="0" lvl="0" marL="0" rtl="0" algn="l">
              <a:lnSpc>
                <a:spcPct val="100000"/>
              </a:lnSpc>
              <a:spcBef>
                <a:spcPts val="360"/>
              </a:spcBef>
              <a:spcAft>
                <a:spcPts val="0"/>
              </a:spcAft>
              <a:buSzPts val="1400"/>
              <a:buNone/>
            </a:pPr>
            <a:r>
              <a:rPr lang="en-US"/>
              <a:t>Ask participants to name assistive technologies that they use in their jobs.</a:t>
            </a:r>
            <a:endParaRPr/>
          </a:p>
        </p:txBody>
      </p:sp>
      <p:sp>
        <p:nvSpPr>
          <p:cNvPr id="258" name="Google Shape;258;p2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p2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64" name="Google Shape;264;p2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Allison</a:t>
            </a:r>
            <a:endParaRPr/>
          </a:p>
          <a:p>
            <a:pPr indent="0" lvl="0" marL="0" rtl="0" algn="l">
              <a:lnSpc>
                <a:spcPct val="100000"/>
              </a:lnSpc>
              <a:spcBef>
                <a:spcPts val="0"/>
              </a:spcBef>
              <a:spcAft>
                <a:spcPts val="0"/>
              </a:spcAft>
              <a:buSzPts val="1400"/>
              <a:buNone/>
            </a:pPr>
            <a:r>
              <a:rPr lang="en-US"/>
              <a:t>Review these examples of assistive technology in the workplace.  </a:t>
            </a:r>
            <a:endParaRPr/>
          </a:p>
        </p:txBody>
      </p:sp>
      <p:sp>
        <p:nvSpPr>
          <p:cNvPr id="265" name="Google Shape;265;p2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1" name="Shape 271"/>
        <p:cNvGrpSpPr/>
        <p:nvPr/>
      </p:nvGrpSpPr>
      <p:grpSpPr>
        <a:xfrm>
          <a:off x="0" y="0"/>
          <a:ext cx="0" cy="0"/>
          <a:chOff x="0" y="0"/>
          <a:chExt cx="0" cy="0"/>
        </a:xfrm>
      </p:grpSpPr>
      <p:sp>
        <p:nvSpPr>
          <p:cNvPr id="272" name="Google Shape;272;p2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73" name="Google Shape;273;p2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Allison</a:t>
            </a:r>
            <a:endParaRPr/>
          </a:p>
          <a:p>
            <a:pPr indent="0" lvl="0" marL="0" rtl="0" algn="l">
              <a:lnSpc>
                <a:spcPct val="100000"/>
              </a:lnSpc>
              <a:spcBef>
                <a:spcPts val="0"/>
              </a:spcBef>
              <a:spcAft>
                <a:spcPts val="0"/>
              </a:spcAft>
              <a:buSzPts val="1400"/>
              <a:buNone/>
            </a:pPr>
            <a:r>
              <a:rPr lang="en-US"/>
              <a:t>Use the slide information to explain this activity to participants.  If you an project the JAN site on a screen or show it on a television screen, show participants how to navigate the site.  It will be especially useful to be able to identify job accommodations by disability category.  Allow participants about 30 minutes to explore this site and identify three possible job accommodations that might be useful to their family member.  When they are finished, ask each family to share one or two accommodations that they have identified.</a:t>
            </a:r>
            <a:endParaRPr/>
          </a:p>
        </p:txBody>
      </p:sp>
      <p:sp>
        <p:nvSpPr>
          <p:cNvPr id="274" name="Google Shape;274;p2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p2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81" name="Google Shape;281;p2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Dylan</a:t>
            </a:r>
            <a:endParaRPr/>
          </a:p>
          <a:p>
            <a:pPr indent="0" lvl="0" marL="0" rtl="0" algn="l">
              <a:lnSpc>
                <a:spcPct val="100000"/>
              </a:lnSpc>
              <a:spcBef>
                <a:spcPts val="0"/>
              </a:spcBef>
              <a:spcAft>
                <a:spcPts val="0"/>
              </a:spcAft>
              <a:buSzPts val="1400"/>
              <a:buNone/>
            </a:pPr>
            <a:r>
              <a:rPr lang="en-US"/>
              <a:t>Review the points on this slide. Ask participants if they think these are true for their family member with a disability. </a:t>
            </a:r>
            <a:endParaRPr/>
          </a:p>
          <a:p>
            <a:pPr indent="0" lvl="0" marL="0" rtl="0" algn="l">
              <a:lnSpc>
                <a:spcPct val="100000"/>
              </a:lnSpc>
              <a:spcBef>
                <a:spcPts val="360"/>
              </a:spcBef>
              <a:spcAft>
                <a:spcPts val="0"/>
              </a:spcAft>
              <a:buSzPts val="1400"/>
              <a:buNone/>
            </a:pPr>
            <a:r>
              <a:rPr lang="en-US"/>
              <a:t>Ask participants if they think a lack of access is a problem.  (For some it may not be.  Others may have legitimate concerns about uncontrolled access.) </a:t>
            </a:r>
            <a:endParaRPr/>
          </a:p>
        </p:txBody>
      </p:sp>
      <p:sp>
        <p:nvSpPr>
          <p:cNvPr id="282" name="Google Shape;282;p2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7" name="Shape 287"/>
        <p:cNvGrpSpPr/>
        <p:nvPr/>
      </p:nvGrpSpPr>
      <p:grpSpPr>
        <a:xfrm>
          <a:off x="0" y="0"/>
          <a:ext cx="0" cy="0"/>
          <a:chOff x="0" y="0"/>
          <a:chExt cx="0" cy="0"/>
        </a:xfrm>
      </p:grpSpPr>
      <p:sp>
        <p:nvSpPr>
          <p:cNvPr id="288" name="Google Shape;288;p2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89" name="Google Shape;289;p2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1400"/>
              <a:buNone/>
            </a:pPr>
            <a:r>
              <a:rPr lang="en-US" sz="1110"/>
              <a:t>Dylan</a:t>
            </a:r>
            <a:endParaRPr sz="1110"/>
          </a:p>
          <a:p>
            <a:pPr indent="0" lvl="0" marL="0" rtl="0" algn="l">
              <a:lnSpc>
                <a:spcPct val="90000"/>
              </a:lnSpc>
              <a:spcBef>
                <a:spcPts val="0"/>
              </a:spcBef>
              <a:spcAft>
                <a:spcPts val="0"/>
              </a:spcAft>
              <a:buSzPts val="1400"/>
              <a:buNone/>
            </a:pPr>
            <a:r>
              <a:rPr b="0" i="0" lang="en-US" sz="1110">
                <a:solidFill>
                  <a:schemeClr val="dk1"/>
                </a:solidFill>
                <a:latin typeface="Calibri"/>
                <a:ea typeface="Calibri"/>
                <a:cs typeface="Calibri"/>
                <a:sym typeface="Calibri"/>
              </a:rPr>
              <a:t>Review the barriers to access to the internet for people with intellectual disabilities using the notes below to provide additional information: </a:t>
            </a:r>
            <a:endParaRPr/>
          </a:p>
          <a:p>
            <a:pPr indent="0" lvl="0" marL="0" rtl="0" algn="l">
              <a:lnSpc>
                <a:spcPct val="90000"/>
              </a:lnSpc>
              <a:spcBef>
                <a:spcPts val="333"/>
              </a:spcBef>
              <a:spcAft>
                <a:spcPts val="0"/>
              </a:spcAft>
              <a:buSzPts val="1400"/>
              <a:buNone/>
            </a:pPr>
            <a:r>
              <a:rPr b="1" i="0" lang="en-US" sz="1110">
                <a:solidFill>
                  <a:schemeClr val="dk1"/>
                </a:solidFill>
                <a:latin typeface="Calibri"/>
                <a:ea typeface="Calibri"/>
                <a:cs typeface="Calibri"/>
                <a:sym typeface="Calibri"/>
              </a:rPr>
              <a:t>Financial barriers</a:t>
            </a:r>
            <a:r>
              <a:rPr b="0" i="0" lang="en-US" sz="1110">
                <a:solidFill>
                  <a:schemeClr val="dk1"/>
                </a:solidFill>
                <a:latin typeface="Calibri"/>
                <a:ea typeface="Calibri"/>
                <a:cs typeface="Calibri"/>
                <a:sym typeface="Calibri"/>
              </a:rPr>
              <a:t>.  People may not be able to afford technology or software, especially if they are dependent on social security for their income. </a:t>
            </a:r>
            <a:endParaRPr/>
          </a:p>
          <a:p>
            <a:pPr indent="0" lvl="0" marL="0" rtl="0" algn="l">
              <a:lnSpc>
                <a:spcPct val="90000"/>
              </a:lnSpc>
              <a:spcBef>
                <a:spcPts val="333"/>
              </a:spcBef>
              <a:spcAft>
                <a:spcPts val="0"/>
              </a:spcAft>
              <a:buSzPts val="1400"/>
              <a:buNone/>
            </a:pPr>
            <a:r>
              <a:rPr b="1" i="0" lang="en-US" sz="1110">
                <a:solidFill>
                  <a:schemeClr val="dk1"/>
                </a:solidFill>
                <a:latin typeface="Calibri"/>
                <a:ea typeface="Calibri"/>
                <a:cs typeface="Calibri"/>
                <a:sym typeface="Calibri"/>
              </a:rPr>
              <a:t>Lack of internet access or limited access</a:t>
            </a:r>
            <a:r>
              <a:rPr b="0" i="0" lang="en-US" sz="1110">
                <a:solidFill>
                  <a:schemeClr val="dk1"/>
                </a:solidFill>
                <a:latin typeface="Calibri"/>
                <a:ea typeface="Calibri"/>
                <a:cs typeface="Calibri"/>
                <a:sym typeface="Calibri"/>
              </a:rPr>
              <a:t>.  Individuals with developmental disabilities can face the same limitations as others to internet access if they live in some rural areas.  In addition, they may live in group homes where individual internet access is not provided or they may be limited access to the internet service used by the agency. </a:t>
            </a:r>
            <a:endParaRPr/>
          </a:p>
          <a:p>
            <a:pPr indent="0" lvl="0" marL="0" rtl="0" algn="l">
              <a:lnSpc>
                <a:spcPct val="90000"/>
              </a:lnSpc>
              <a:spcBef>
                <a:spcPts val="333"/>
              </a:spcBef>
              <a:spcAft>
                <a:spcPts val="0"/>
              </a:spcAft>
              <a:buSzPts val="1400"/>
              <a:buNone/>
            </a:pPr>
            <a:r>
              <a:rPr b="1" i="0" lang="en-US" sz="1110">
                <a:solidFill>
                  <a:schemeClr val="dk1"/>
                </a:solidFill>
                <a:latin typeface="Calibri"/>
                <a:ea typeface="Calibri"/>
                <a:cs typeface="Calibri"/>
                <a:sym typeface="Calibri"/>
              </a:rPr>
              <a:t>Technology not designed to meet needs of people with disabiities.  </a:t>
            </a:r>
            <a:r>
              <a:rPr b="0" i="0" lang="en-US" sz="1110">
                <a:solidFill>
                  <a:schemeClr val="dk1"/>
                </a:solidFill>
                <a:latin typeface="Calibri"/>
                <a:ea typeface="Calibri"/>
                <a:cs typeface="Calibri"/>
                <a:sym typeface="Calibri"/>
              </a:rPr>
              <a:t>Hardware and software are often designed without thought for how people with physical or intellectual disabilities will access them. </a:t>
            </a:r>
            <a:endParaRPr/>
          </a:p>
          <a:p>
            <a:pPr indent="0" lvl="0" marL="0" rtl="0" algn="l">
              <a:lnSpc>
                <a:spcPct val="90000"/>
              </a:lnSpc>
              <a:spcBef>
                <a:spcPts val="333"/>
              </a:spcBef>
              <a:spcAft>
                <a:spcPts val="0"/>
              </a:spcAft>
              <a:buSzPts val="1400"/>
              <a:buNone/>
            </a:pPr>
            <a:r>
              <a:rPr b="1" i="0" lang="en-US" sz="1110">
                <a:solidFill>
                  <a:schemeClr val="dk1"/>
                </a:solidFill>
                <a:latin typeface="Calibri"/>
                <a:ea typeface="Calibri"/>
                <a:cs typeface="Calibri"/>
                <a:sym typeface="Calibri"/>
              </a:rPr>
              <a:t>Individual intellectual, motor, and sensory impairments.  </a:t>
            </a:r>
            <a:r>
              <a:rPr b="0" i="0" lang="en-US" sz="1110">
                <a:solidFill>
                  <a:schemeClr val="dk1"/>
                </a:solidFill>
                <a:latin typeface="Calibri"/>
                <a:ea typeface="Calibri"/>
                <a:cs typeface="Calibri"/>
                <a:sym typeface="Calibri"/>
              </a:rPr>
              <a:t>This is related to the point above.  We need to recognize, though, that technology is expanding rapidly, including technology that makes it possible for people with disabilities to access technology more easily.  Increasingly, developers are incorporating principles of </a:t>
            </a:r>
            <a:r>
              <a:rPr b="0" i="1" lang="en-US" sz="1110">
                <a:solidFill>
                  <a:schemeClr val="dk1"/>
                </a:solidFill>
                <a:latin typeface="Calibri"/>
                <a:ea typeface="Calibri"/>
                <a:cs typeface="Calibri"/>
                <a:sym typeface="Calibri"/>
              </a:rPr>
              <a:t>universal design</a:t>
            </a:r>
            <a:r>
              <a:rPr b="0" i="0" lang="en-US" sz="1110">
                <a:solidFill>
                  <a:schemeClr val="dk1"/>
                </a:solidFill>
                <a:latin typeface="Calibri"/>
                <a:ea typeface="Calibri"/>
                <a:cs typeface="Calibri"/>
                <a:sym typeface="Calibri"/>
              </a:rPr>
              <a:t> into software.   In addition, they are developing solutions for people with </a:t>
            </a:r>
            <a:r>
              <a:rPr b="0" i="1" lang="en-US" sz="1110">
                <a:solidFill>
                  <a:schemeClr val="dk1"/>
                </a:solidFill>
                <a:latin typeface="Calibri"/>
                <a:ea typeface="Calibri"/>
                <a:cs typeface="Calibri"/>
                <a:sym typeface="Calibri"/>
              </a:rPr>
              <a:t>print impairments</a:t>
            </a:r>
            <a:r>
              <a:rPr b="0" i="0" lang="en-US" sz="1110">
                <a:solidFill>
                  <a:schemeClr val="dk1"/>
                </a:solidFill>
                <a:latin typeface="Calibri"/>
                <a:ea typeface="Calibri"/>
                <a:cs typeface="Calibri"/>
                <a:sym typeface="Calibri"/>
              </a:rPr>
              <a:t>. </a:t>
            </a:r>
            <a:endParaRPr/>
          </a:p>
          <a:p>
            <a:pPr indent="0" lvl="0" marL="0" rtl="0" algn="l">
              <a:lnSpc>
                <a:spcPct val="90000"/>
              </a:lnSpc>
              <a:spcBef>
                <a:spcPts val="333"/>
              </a:spcBef>
              <a:spcAft>
                <a:spcPts val="0"/>
              </a:spcAft>
              <a:buSzPts val="1400"/>
              <a:buNone/>
            </a:pPr>
            <a:r>
              <a:rPr b="1" i="0" lang="en-US" sz="1110">
                <a:solidFill>
                  <a:schemeClr val="dk1"/>
                </a:solidFill>
                <a:latin typeface="Calibri"/>
                <a:ea typeface="Calibri"/>
                <a:cs typeface="Calibri"/>
                <a:sym typeface="Calibri"/>
              </a:rPr>
              <a:t>Sufficient training and support.  </a:t>
            </a:r>
            <a:r>
              <a:rPr b="0" i="0" lang="en-US" sz="1110">
                <a:solidFill>
                  <a:schemeClr val="dk1"/>
                </a:solidFill>
                <a:latin typeface="Calibri"/>
                <a:ea typeface="Calibri"/>
                <a:cs typeface="Calibri"/>
                <a:sym typeface="Calibri"/>
              </a:rPr>
              <a:t>Family members and direct care personnel often do not have the knowledge or skills to support technology use for someone with a disability.  Individuals with developmental disabilities are also not provided with the support and instruction they need to use technology to interact with others.  As an adult, those with disabilities may not have the access to professionals, such as Occupational Therapists, who might provide support and training. </a:t>
            </a:r>
            <a:endParaRPr/>
          </a:p>
          <a:p>
            <a:pPr indent="0" lvl="0" marL="0" rtl="0" algn="l">
              <a:lnSpc>
                <a:spcPct val="90000"/>
              </a:lnSpc>
              <a:spcBef>
                <a:spcPts val="333"/>
              </a:spcBef>
              <a:spcAft>
                <a:spcPts val="0"/>
              </a:spcAft>
              <a:buSzPts val="1400"/>
              <a:buNone/>
            </a:pPr>
            <a:r>
              <a:rPr b="1" i="0" lang="en-US" sz="1110">
                <a:solidFill>
                  <a:schemeClr val="dk1"/>
                </a:solidFill>
                <a:latin typeface="Calibri"/>
                <a:ea typeface="Calibri"/>
                <a:cs typeface="Calibri"/>
                <a:sym typeface="Calibri"/>
              </a:rPr>
              <a:t>Attitudes of providers or guardian.  </a:t>
            </a:r>
            <a:r>
              <a:rPr b="0" i="0" lang="en-US" sz="1110">
                <a:solidFill>
                  <a:schemeClr val="dk1"/>
                </a:solidFill>
                <a:latin typeface="Calibri"/>
                <a:ea typeface="Calibri"/>
                <a:cs typeface="Calibri"/>
                <a:sym typeface="Calibri"/>
              </a:rPr>
              <a:t>Family members often have real concerns about the vulnerability and safety of their family member when using social media. </a:t>
            </a:r>
            <a:endParaRPr/>
          </a:p>
          <a:p>
            <a:pPr indent="0" lvl="0" marL="0" rtl="0" algn="l">
              <a:lnSpc>
                <a:spcPct val="90000"/>
              </a:lnSpc>
              <a:spcBef>
                <a:spcPts val="333"/>
              </a:spcBef>
              <a:spcAft>
                <a:spcPts val="0"/>
              </a:spcAft>
              <a:buSzPts val="1400"/>
              <a:buNone/>
            </a:pPr>
            <a:r>
              <a:t/>
            </a:r>
            <a:endParaRPr sz="1110"/>
          </a:p>
        </p:txBody>
      </p:sp>
      <p:sp>
        <p:nvSpPr>
          <p:cNvPr id="290" name="Google Shape;290;p2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5" name="Shape 295"/>
        <p:cNvGrpSpPr/>
        <p:nvPr/>
      </p:nvGrpSpPr>
      <p:grpSpPr>
        <a:xfrm>
          <a:off x="0" y="0"/>
          <a:ext cx="0" cy="0"/>
          <a:chOff x="0" y="0"/>
          <a:chExt cx="0" cy="0"/>
        </a:xfrm>
      </p:grpSpPr>
      <p:sp>
        <p:nvSpPr>
          <p:cNvPr id="296" name="Google Shape;296;p2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97" name="Google Shape;297;p2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Dylan</a:t>
            </a:r>
            <a:endParaRPr/>
          </a:p>
          <a:p>
            <a:pPr indent="0" lvl="0" marL="0" rtl="0" algn="l">
              <a:lnSpc>
                <a:spcPct val="100000"/>
              </a:lnSpc>
              <a:spcBef>
                <a:spcPts val="0"/>
              </a:spcBef>
              <a:spcAft>
                <a:spcPts val="0"/>
              </a:spcAft>
              <a:buSzPts val="1400"/>
              <a:buNone/>
            </a:pPr>
            <a:r>
              <a:rPr lang="en-US"/>
              <a:t>Point out that this research seems to indicate that the digital divide has narrowed in the last few years. In spite of this improvement, many individuals with developmental disabilities continue access social media and the internet less frequently than their non-disabled peers.  Social media appears to be important to young people with intellectual disabilities maintaing friendships.</a:t>
            </a:r>
            <a:endParaRPr/>
          </a:p>
        </p:txBody>
      </p:sp>
      <p:sp>
        <p:nvSpPr>
          <p:cNvPr id="298" name="Google Shape;298;p2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3" name="Shape 303"/>
        <p:cNvGrpSpPr/>
        <p:nvPr/>
      </p:nvGrpSpPr>
      <p:grpSpPr>
        <a:xfrm>
          <a:off x="0" y="0"/>
          <a:ext cx="0" cy="0"/>
          <a:chOff x="0" y="0"/>
          <a:chExt cx="0" cy="0"/>
        </a:xfrm>
      </p:grpSpPr>
      <p:sp>
        <p:nvSpPr>
          <p:cNvPr id="304" name="Google Shape;304;p2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05" name="Google Shape;305;p2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Dylan</a:t>
            </a:r>
            <a:endParaRPr/>
          </a:p>
          <a:p>
            <a:pPr indent="0" lvl="0" marL="0" rtl="0" algn="l">
              <a:lnSpc>
                <a:spcPct val="100000"/>
              </a:lnSpc>
              <a:spcBef>
                <a:spcPts val="0"/>
              </a:spcBef>
              <a:spcAft>
                <a:spcPts val="0"/>
              </a:spcAft>
              <a:buSzPts val="1400"/>
              <a:buNone/>
            </a:pPr>
            <a:r>
              <a:rPr lang="en-US"/>
              <a:t>Review the issues in this slide.  Lead the entire group in a discussion of obstacles or concerns they have regarding their family members’ access to the internet and social media.</a:t>
            </a:r>
            <a:endParaRPr/>
          </a:p>
        </p:txBody>
      </p:sp>
      <p:sp>
        <p:nvSpPr>
          <p:cNvPr id="306" name="Google Shape;306;p29: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1" name="Google Shape;101;p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Allison</a:t>
            </a:r>
            <a:endParaRPr/>
          </a:p>
          <a:p>
            <a:pPr indent="0" lvl="0" marL="0" rtl="0" algn="l">
              <a:lnSpc>
                <a:spcPct val="100000"/>
              </a:lnSpc>
              <a:spcBef>
                <a:spcPts val="0"/>
              </a:spcBef>
              <a:spcAft>
                <a:spcPts val="0"/>
              </a:spcAft>
              <a:buSzPts val="1400"/>
              <a:buNone/>
            </a:pPr>
            <a:r>
              <a:rPr lang="en-US"/>
              <a:t>Review this definition of assistive technology and answer any questions about the definition.</a:t>
            </a:r>
            <a:endParaRPr/>
          </a:p>
        </p:txBody>
      </p:sp>
      <p:sp>
        <p:nvSpPr>
          <p:cNvPr id="102" name="Google Shape;102;p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3" name="Shape 323"/>
        <p:cNvGrpSpPr/>
        <p:nvPr/>
      </p:nvGrpSpPr>
      <p:grpSpPr>
        <a:xfrm>
          <a:off x="0" y="0"/>
          <a:ext cx="0" cy="0"/>
          <a:chOff x="0" y="0"/>
          <a:chExt cx="0" cy="0"/>
        </a:xfrm>
      </p:grpSpPr>
      <p:sp>
        <p:nvSpPr>
          <p:cNvPr id="324" name="Google Shape;324;p3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25" name="Google Shape;325;p3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marR="0" rtl="0" algn="l">
              <a:lnSpc>
                <a:spcPct val="100000"/>
              </a:lnSpc>
              <a:spcBef>
                <a:spcPts val="0"/>
              </a:spcBef>
              <a:spcAft>
                <a:spcPts val="0"/>
              </a:spcAft>
              <a:buClr>
                <a:schemeClr val="dk1"/>
              </a:buClr>
              <a:buSzPts val="1200"/>
              <a:buFont typeface="Calibri"/>
              <a:buNone/>
            </a:pPr>
            <a:r>
              <a:rPr lang="en-US"/>
              <a:t>Allison</a:t>
            </a:r>
            <a:endParaRPr/>
          </a:p>
          <a:p>
            <a:pPr indent="0" lvl="0" marL="0" marR="0" rtl="0" algn="l">
              <a:lnSpc>
                <a:spcPct val="100000"/>
              </a:lnSpc>
              <a:spcBef>
                <a:spcPts val="0"/>
              </a:spcBef>
              <a:spcAft>
                <a:spcPts val="0"/>
              </a:spcAft>
              <a:buClr>
                <a:schemeClr val="dk1"/>
              </a:buClr>
              <a:buSzPts val="1200"/>
              <a:buFont typeface="Calibri"/>
              <a:buNone/>
            </a:pPr>
            <a:r>
              <a:rPr lang="en-US" sz="1200">
                <a:solidFill>
                  <a:schemeClr val="dk1"/>
                </a:solidFill>
                <a:latin typeface="Calibri"/>
                <a:ea typeface="Calibri"/>
                <a:cs typeface="Calibri"/>
                <a:sym typeface="Calibri"/>
              </a:rPr>
              <a:t>Play the 3-minute video on a television or project it on a screen.  Ask participants if they have any ideas about how they might involve their family member in identifying useful assistive technology.</a:t>
            </a:r>
            <a:endParaRPr/>
          </a:p>
          <a:p>
            <a:pPr indent="0" lvl="0" marL="0" rtl="0" algn="l">
              <a:lnSpc>
                <a:spcPct val="100000"/>
              </a:lnSpc>
              <a:spcBef>
                <a:spcPts val="360"/>
              </a:spcBef>
              <a:spcAft>
                <a:spcPts val="0"/>
              </a:spcAft>
              <a:buSzPts val="1400"/>
              <a:buNone/>
            </a:pPr>
            <a:r>
              <a:t/>
            </a:r>
            <a:endParaRPr/>
          </a:p>
        </p:txBody>
      </p:sp>
      <p:sp>
        <p:nvSpPr>
          <p:cNvPr id="326" name="Google Shape;326;p3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1" name="Shape 331"/>
        <p:cNvGrpSpPr/>
        <p:nvPr/>
      </p:nvGrpSpPr>
      <p:grpSpPr>
        <a:xfrm>
          <a:off x="0" y="0"/>
          <a:ext cx="0" cy="0"/>
          <a:chOff x="0" y="0"/>
          <a:chExt cx="0" cy="0"/>
        </a:xfrm>
      </p:grpSpPr>
      <p:sp>
        <p:nvSpPr>
          <p:cNvPr id="332" name="Google Shape;332;p3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33" name="Google Shape;333;p3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Allison</a:t>
            </a:r>
            <a:endParaRPr/>
          </a:p>
          <a:p>
            <a:pPr indent="0" lvl="0" marL="0" rtl="0" algn="l">
              <a:lnSpc>
                <a:spcPct val="100000"/>
              </a:lnSpc>
              <a:spcBef>
                <a:spcPts val="0"/>
              </a:spcBef>
              <a:spcAft>
                <a:spcPts val="0"/>
              </a:spcAft>
              <a:buSzPts val="1400"/>
              <a:buNone/>
            </a:pPr>
            <a:r>
              <a:rPr lang="en-US"/>
              <a:t>Tell participants that there are a number of planning tools that can be used to identify appropriate assistive technologies for individuals.  Only four are listed on this slide.  Go to these sites and project these sites on a screen or on a television.  Briefly review the sites and how they can be used.  Alternatively, ask the participants to review the sites on their own computers or tablets.</a:t>
            </a:r>
            <a:endParaRPr/>
          </a:p>
        </p:txBody>
      </p:sp>
      <p:sp>
        <p:nvSpPr>
          <p:cNvPr id="334" name="Google Shape;334;p3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9" name="Shape 339"/>
        <p:cNvGrpSpPr/>
        <p:nvPr/>
      </p:nvGrpSpPr>
      <p:grpSpPr>
        <a:xfrm>
          <a:off x="0" y="0"/>
          <a:ext cx="0" cy="0"/>
          <a:chOff x="0" y="0"/>
          <a:chExt cx="0" cy="0"/>
        </a:xfrm>
      </p:grpSpPr>
      <p:sp>
        <p:nvSpPr>
          <p:cNvPr id="340" name="Google Shape;340;p3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41" name="Google Shape;341;p3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Allison</a:t>
            </a:r>
            <a:endParaRPr/>
          </a:p>
          <a:p>
            <a:pPr indent="0" lvl="0" marL="0" rtl="0" algn="l">
              <a:lnSpc>
                <a:spcPct val="100000"/>
              </a:lnSpc>
              <a:spcBef>
                <a:spcPts val="0"/>
              </a:spcBef>
              <a:spcAft>
                <a:spcPts val="0"/>
              </a:spcAft>
              <a:buSzPts val="1400"/>
              <a:buNone/>
            </a:pPr>
            <a:r>
              <a:rPr lang="en-US"/>
              <a:t>Tell participants that there are a number of planning tools that can be used to identify appropriate assistive technologies for individuals.  Only four are listed on this slide.  Go to these sites and project these sites on a screen or on a television.  Briefly review the sites and how they can be used.  Alternatively, ask the participants to review the sites on their own computers or tablets.</a:t>
            </a:r>
            <a:endParaRPr/>
          </a:p>
        </p:txBody>
      </p:sp>
      <p:sp>
        <p:nvSpPr>
          <p:cNvPr id="342" name="Google Shape;342;p3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7" name="Shape 347"/>
        <p:cNvGrpSpPr/>
        <p:nvPr/>
      </p:nvGrpSpPr>
      <p:grpSpPr>
        <a:xfrm>
          <a:off x="0" y="0"/>
          <a:ext cx="0" cy="0"/>
          <a:chOff x="0" y="0"/>
          <a:chExt cx="0" cy="0"/>
        </a:xfrm>
      </p:grpSpPr>
      <p:sp>
        <p:nvSpPr>
          <p:cNvPr id="348" name="Google Shape;348;p3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49" name="Google Shape;349;p3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Allison</a:t>
            </a:r>
            <a:endParaRPr/>
          </a:p>
          <a:p>
            <a:pPr indent="0" lvl="0" marL="0" rtl="0" algn="l">
              <a:lnSpc>
                <a:spcPct val="100000"/>
              </a:lnSpc>
              <a:spcBef>
                <a:spcPts val="0"/>
              </a:spcBef>
              <a:spcAft>
                <a:spcPts val="0"/>
              </a:spcAft>
              <a:buSzPts val="1400"/>
              <a:buNone/>
            </a:pPr>
            <a:r>
              <a:rPr lang="en-US" sz="1200">
                <a:solidFill>
                  <a:schemeClr val="dk1"/>
                </a:solidFill>
                <a:latin typeface="Calibri"/>
                <a:ea typeface="Calibri"/>
                <a:cs typeface="Calibri"/>
                <a:sym typeface="Calibri"/>
              </a:rPr>
              <a:t>Emphasize again that transition goals are often based on students’ current independent skills.  Also explain that schools often use provide assistive technology to students that will help them complete school-related tasks.  Often, however, they do not prepare students to use technology that will be helpful to them after they leave high school.  Remind them of the example of Greg who had the opportunity to practice using technology that would be useful to him when he would be attending college and no longer living at home. </a:t>
            </a:r>
            <a:endParaRPr/>
          </a:p>
        </p:txBody>
      </p:sp>
      <p:sp>
        <p:nvSpPr>
          <p:cNvPr id="350" name="Google Shape;350;p3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5" name="Shape 355"/>
        <p:cNvGrpSpPr/>
        <p:nvPr/>
      </p:nvGrpSpPr>
      <p:grpSpPr>
        <a:xfrm>
          <a:off x="0" y="0"/>
          <a:ext cx="0" cy="0"/>
          <a:chOff x="0" y="0"/>
          <a:chExt cx="0" cy="0"/>
        </a:xfrm>
      </p:grpSpPr>
      <p:sp>
        <p:nvSpPr>
          <p:cNvPr id="356" name="Google Shape;356;p3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57" name="Google Shape;357;p3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Allison</a:t>
            </a:r>
            <a:endParaRPr/>
          </a:p>
          <a:p>
            <a:pPr indent="0" lvl="0" marL="0" rtl="0" algn="l">
              <a:lnSpc>
                <a:spcPct val="100000"/>
              </a:lnSpc>
              <a:spcBef>
                <a:spcPts val="0"/>
              </a:spcBef>
              <a:spcAft>
                <a:spcPts val="0"/>
              </a:spcAft>
              <a:buSzPts val="1400"/>
              <a:buNone/>
            </a:pPr>
            <a:r>
              <a:rPr lang="en-US"/>
              <a:t>Review the points on the slide. Stress that parents may need to advocate for schools to do all of these things as part of the transition process.</a:t>
            </a:r>
            <a:endParaRPr/>
          </a:p>
        </p:txBody>
      </p:sp>
      <p:sp>
        <p:nvSpPr>
          <p:cNvPr id="358" name="Google Shape;358;p3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3" name="Shape 363"/>
        <p:cNvGrpSpPr/>
        <p:nvPr/>
      </p:nvGrpSpPr>
      <p:grpSpPr>
        <a:xfrm>
          <a:off x="0" y="0"/>
          <a:ext cx="0" cy="0"/>
          <a:chOff x="0" y="0"/>
          <a:chExt cx="0" cy="0"/>
        </a:xfrm>
      </p:grpSpPr>
      <p:sp>
        <p:nvSpPr>
          <p:cNvPr id="364" name="Google Shape;364;p3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65" name="Google Shape;365;p3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Allison</a:t>
            </a:r>
            <a:endParaRPr/>
          </a:p>
          <a:p>
            <a:pPr indent="0" lvl="0" marL="0" rtl="0" algn="l">
              <a:lnSpc>
                <a:spcPct val="100000"/>
              </a:lnSpc>
              <a:spcBef>
                <a:spcPts val="0"/>
              </a:spcBef>
              <a:spcAft>
                <a:spcPts val="0"/>
              </a:spcAft>
              <a:buSzPts val="1400"/>
              <a:buNone/>
            </a:pPr>
            <a:r>
              <a:rPr lang="en-US"/>
              <a:t>Review the information about Glenda.  Ask participants to consider what should be included in Glenda’s Transition IEP related to Assistive Technology.  Go back to the previous slide if necessary to review the general criteria for what should be included.  Write down on chart paper participants’ ideas for AT-related components of the Transition IEP.</a:t>
            </a:r>
            <a:endParaRPr/>
          </a:p>
        </p:txBody>
      </p:sp>
      <p:sp>
        <p:nvSpPr>
          <p:cNvPr id="366" name="Google Shape;366;p3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1" name="Shape 371"/>
        <p:cNvGrpSpPr/>
        <p:nvPr/>
      </p:nvGrpSpPr>
      <p:grpSpPr>
        <a:xfrm>
          <a:off x="0" y="0"/>
          <a:ext cx="0" cy="0"/>
          <a:chOff x="0" y="0"/>
          <a:chExt cx="0" cy="0"/>
        </a:xfrm>
      </p:grpSpPr>
      <p:sp>
        <p:nvSpPr>
          <p:cNvPr id="372" name="Google Shape;372;p3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73" name="Google Shape;373;p3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Dylan</a:t>
            </a:r>
            <a:endParaRPr/>
          </a:p>
          <a:p>
            <a:pPr indent="0" lvl="0" marL="0" rtl="0" algn="l">
              <a:lnSpc>
                <a:spcPct val="100000"/>
              </a:lnSpc>
              <a:spcBef>
                <a:spcPts val="0"/>
              </a:spcBef>
              <a:spcAft>
                <a:spcPts val="0"/>
              </a:spcAft>
              <a:buSzPts val="1400"/>
              <a:buNone/>
            </a:pPr>
            <a:r>
              <a:rPr lang="en-US"/>
              <a:t>Use this slide to lead participants in this activity in which they pair with others to discuss their family member’s AT transition needs.  Encourage them to be creative in thinking about possible technologies (anything short of Star Trek transporter technology). </a:t>
            </a:r>
            <a:r>
              <a:rPr lang="en-US" sz="1200">
                <a:solidFill>
                  <a:schemeClr val="dk1"/>
                </a:solidFill>
                <a:latin typeface="Calibri"/>
                <a:ea typeface="Calibri"/>
                <a:cs typeface="Calibri"/>
                <a:sym typeface="Calibri"/>
              </a:rPr>
              <a:t>Ask participants to share one or two technologies they have identified with the entire group.</a:t>
            </a:r>
            <a:r>
              <a:rPr lang="en-US"/>
              <a:t> </a:t>
            </a:r>
            <a:endParaRPr/>
          </a:p>
        </p:txBody>
      </p:sp>
      <p:sp>
        <p:nvSpPr>
          <p:cNvPr id="374" name="Google Shape;374;p3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9" name="Shape 379"/>
        <p:cNvGrpSpPr/>
        <p:nvPr/>
      </p:nvGrpSpPr>
      <p:grpSpPr>
        <a:xfrm>
          <a:off x="0" y="0"/>
          <a:ext cx="0" cy="0"/>
          <a:chOff x="0" y="0"/>
          <a:chExt cx="0" cy="0"/>
        </a:xfrm>
      </p:grpSpPr>
      <p:sp>
        <p:nvSpPr>
          <p:cNvPr id="380" name="Google Shape;380;p3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81" name="Google Shape;381;p3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Dylan and Allison</a:t>
            </a:r>
            <a:endParaRPr/>
          </a:p>
          <a:p>
            <a:pPr indent="0" lvl="0" marL="0" rtl="0" algn="l">
              <a:lnSpc>
                <a:spcPct val="100000"/>
              </a:lnSpc>
              <a:spcBef>
                <a:spcPts val="0"/>
              </a:spcBef>
              <a:spcAft>
                <a:spcPts val="0"/>
              </a:spcAft>
              <a:buSzPts val="1400"/>
              <a:buNone/>
            </a:pPr>
            <a:r>
              <a:rPr lang="en-US"/>
              <a:t>Explain that you are going to use the remainder of the module to provide participants with information about assistive technology resources available in Maine.</a:t>
            </a:r>
            <a:endParaRPr/>
          </a:p>
        </p:txBody>
      </p:sp>
      <p:sp>
        <p:nvSpPr>
          <p:cNvPr id="382" name="Google Shape;382;p3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6" name="Shape 386"/>
        <p:cNvGrpSpPr/>
        <p:nvPr/>
      </p:nvGrpSpPr>
      <p:grpSpPr>
        <a:xfrm>
          <a:off x="0" y="0"/>
          <a:ext cx="0" cy="0"/>
          <a:chOff x="0" y="0"/>
          <a:chExt cx="0" cy="0"/>
        </a:xfrm>
      </p:grpSpPr>
      <p:sp>
        <p:nvSpPr>
          <p:cNvPr id="387" name="Google Shape;387;p3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88" name="Google Shape;388;p3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marR="0" rtl="0" algn="l">
              <a:lnSpc>
                <a:spcPct val="100000"/>
              </a:lnSpc>
              <a:spcBef>
                <a:spcPts val="0"/>
              </a:spcBef>
              <a:spcAft>
                <a:spcPts val="0"/>
              </a:spcAft>
              <a:buClr>
                <a:schemeClr val="dk1"/>
              </a:buClr>
              <a:buSzPts val="1200"/>
              <a:buFont typeface="Calibri"/>
              <a:buNone/>
            </a:pPr>
            <a:r>
              <a:rPr lang="en-US"/>
              <a:t>Dylan</a:t>
            </a:r>
            <a:endParaRPr/>
          </a:p>
          <a:p>
            <a:pPr indent="0" lvl="0" marL="0" marR="0" rtl="0" algn="l">
              <a:lnSpc>
                <a:spcPct val="100000"/>
              </a:lnSpc>
              <a:spcBef>
                <a:spcPts val="0"/>
              </a:spcBef>
              <a:spcAft>
                <a:spcPts val="0"/>
              </a:spcAft>
              <a:buClr>
                <a:schemeClr val="dk1"/>
              </a:buClr>
              <a:buSzPts val="1200"/>
              <a:buFont typeface="Calibri"/>
              <a:buNone/>
            </a:pPr>
            <a:r>
              <a:rPr lang="en-US" sz="1200">
                <a:solidFill>
                  <a:schemeClr val="dk1"/>
                </a:solidFill>
                <a:latin typeface="Calibri"/>
                <a:ea typeface="Calibri"/>
                <a:cs typeface="Calibri"/>
                <a:sym typeface="Calibri"/>
              </a:rPr>
              <a:t>Use the slide to describe what Maine Cite does.  Encourage participants to get additional information on Maine Cite and their services online.</a:t>
            </a:r>
            <a:endParaRPr/>
          </a:p>
          <a:p>
            <a:pPr indent="0" lvl="0" marL="0" rtl="0" algn="l">
              <a:lnSpc>
                <a:spcPct val="100000"/>
              </a:lnSpc>
              <a:spcBef>
                <a:spcPts val="360"/>
              </a:spcBef>
              <a:spcAft>
                <a:spcPts val="0"/>
              </a:spcAft>
              <a:buSzPts val="1400"/>
              <a:buNone/>
            </a:pPr>
            <a:r>
              <a:t/>
            </a:r>
            <a:endParaRPr/>
          </a:p>
        </p:txBody>
      </p:sp>
      <p:sp>
        <p:nvSpPr>
          <p:cNvPr id="389" name="Google Shape;389;p3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4" name="Shape 394"/>
        <p:cNvGrpSpPr/>
        <p:nvPr/>
      </p:nvGrpSpPr>
      <p:grpSpPr>
        <a:xfrm>
          <a:off x="0" y="0"/>
          <a:ext cx="0" cy="0"/>
          <a:chOff x="0" y="0"/>
          <a:chExt cx="0" cy="0"/>
        </a:xfrm>
      </p:grpSpPr>
      <p:sp>
        <p:nvSpPr>
          <p:cNvPr id="395" name="Google Shape;395;p3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96" name="Google Shape;396;p3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marR="0" rtl="0" algn="l">
              <a:lnSpc>
                <a:spcPct val="100000"/>
              </a:lnSpc>
              <a:spcBef>
                <a:spcPts val="0"/>
              </a:spcBef>
              <a:spcAft>
                <a:spcPts val="0"/>
              </a:spcAft>
              <a:buClr>
                <a:schemeClr val="dk1"/>
              </a:buClr>
              <a:buSzPts val="1200"/>
              <a:buFont typeface="Calibri"/>
              <a:buNone/>
            </a:pPr>
            <a:r>
              <a:rPr lang="en-US"/>
              <a:t>Dylan</a:t>
            </a:r>
            <a:endParaRPr/>
          </a:p>
          <a:p>
            <a:pPr indent="0" lvl="0" marL="0" marR="0" rtl="0" algn="l">
              <a:lnSpc>
                <a:spcPct val="100000"/>
              </a:lnSpc>
              <a:spcBef>
                <a:spcPts val="0"/>
              </a:spcBef>
              <a:spcAft>
                <a:spcPts val="0"/>
              </a:spcAft>
              <a:buClr>
                <a:schemeClr val="dk1"/>
              </a:buClr>
              <a:buSzPts val="1200"/>
              <a:buFont typeface="Calibri"/>
              <a:buNone/>
            </a:pPr>
            <a:r>
              <a:rPr lang="en-US" sz="1200">
                <a:solidFill>
                  <a:schemeClr val="dk1"/>
                </a:solidFill>
                <a:latin typeface="Calibri"/>
                <a:ea typeface="Calibri"/>
                <a:cs typeface="Calibri"/>
                <a:sym typeface="Calibri"/>
              </a:rPr>
              <a:t>Use the slide to describe what Maine Cite does.  Encourage participants to get additional information on Maine Cite and their services online.</a:t>
            </a:r>
            <a:endParaRPr/>
          </a:p>
          <a:p>
            <a:pPr indent="0" lvl="0" marL="0" rtl="0" algn="l">
              <a:lnSpc>
                <a:spcPct val="100000"/>
              </a:lnSpc>
              <a:spcBef>
                <a:spcPts val="360"/>
              </a:spcBef>
              <a:spcAft>
                <a:spcPts val="0"/>
              </a:spcAft>
              <a:buSzPts val="1400"/>
              <a:buNone/>
            </a:pPr>
            <a:r>
              <a:t/>
            </a:r>
            <a:endParaRPr/>
          </a:p>
        </p:txBody>
      </p:sp>
      <p:sp>
        <p:nvSpPr>
          <p:cNvPr id="397" name="Google Shape;397;p39: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9" name="Google Shape;109;p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Allison</a:t>
            </a:r>
            <a:endParaRPr/>
          </a:p>
          <a:p>
            <a:pPr indent="0" lvl="0" marL="0" rtl="0" algn="l">
              <a:lnSpc>
                <a:spcPct val="100000"/>
              </a:lnSpc>
              <a:spcBef>
                <a:spcPts val="0"/>
              </a:spcBef>
              <a:spcAft>
                <a:spcPts val="0"/>
              </a:spcAft>
              <a:buSzPts val="1400"/>
              <a:buNone/>
            </a:pPr>
            <a:r>
              <a:rPr lang="en-US"/>
              <a:t>xplain that there are different levels of assistive technology and that some things may fall into overlapping categories.  Review the slide and provide the following examples or your own examples: </a:t>
            </a:r>
            <a:endParaRPr/>
          </a:p>
          <a:p>
            <a:pPr indent="0" lvl="0" marL="0" rtl="0" algn="l">
              <a:lnSpc>
                <a:spcPct val="100000"/>
              </a:lnSpc>
              <a:spcBef>
                <a:spcPts val="360"/>
              </a:spcBef>
              <a:spcAft>
                <a:spcPts val="0"/>
              </a:spcAft>
              <a:buSzPts val="1400"/>
              <a:buNone/>
            </a:pPr>
            <a:r>
              <a:rPr lang="en-US"/>
              <a:t>Low Tech Examples:  Magnifying Glass, pencil gripper, Paper Communication Boar with Symbols, Cane.</a:t>
            </a:r>
            <a:endParaRPr/>
          </a:p>
          <a:p>
            <a:pPr indent="0" lvl="0" marL="0" rtl="0" algn="l">
              <a:lnSpc>
                <a:spcPct val="100000"/>
              </a:lnSpc>
              <a:spcBef>
                <a:spcPts val="360"/>
              </a:spcBef>
              <a:spcAft>
                <a:spcPts val="0"/>
              </a:spcAft>
              <a:buSzPts val="1400"/>
              <a:buNone/>
            </a:pPr>
            <a:r>
              <a:rPr lang="en-US"/>
              <a:t>Mid Tech:  Electric Stapler, Manual Wheelchair, Spell Checkers, Electronic Organizers.</a:t>
            </a:r>
            <a:endParaRPr/>
          </a:p>
          <a:p>
            <a:pPr indent="0" lvl="0" marL="0" rtl="0" algn="l">
              <a:lnSpc>
                <a:spcPct val="100000"/>
              </a:lnSpc>
              <a:spcBef>
                <a:spcPts val="360"/>
              </a:spcBef>
              <a:spcAft>
                <a:spcPts val="0"/>
              </a:spcAft>
              <a:buSzPts val="1400"/>
              <a:buNone/>
            </a:pPr>
            <a:r>
              <a:rPr lang="en-US"/>
              <a:t>High Tech Examples:  Sophisticated Speech Generating Communication Device. Screen Reader. Voice to Text.  Electronic Auditory and Visual Prompting System. Eye-Tracking Device. </a:t>
            </a:r>
            <a:endParaRPr/>
          </a:p>
        </p:txBody>
      </p:sp>
      <p:sp>
        <p:nvSpPr>
          <p:cNvPr id="110" name="Google Shape;110;p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2" name="Shape 402"/>
        <p:cNvGrpSpPr/>
        <p:nvPr/>
      </p:nvGrpSpPr>
      <p:grpSpPr>
        <a:xfrm>
          <a:off x="0" y="0"/>
          <a:ext cx="0" cy="0"/>
          <a:chOff x="0" y="0"/>
          <a:chExt cx="0" cy="0"/>
        </a:xfrm>
      </p:grpSpPr>
      <p:sp>
        <p:nvSpPr>
          <p:cNvPr id="403" name="Google Shape;403;p4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04" name="Google Shape;404;p4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marR="0" rtl="0" algn="l">
              <a:lnSpc>
                <a:spcPct val="100000"/>
              </a:lnSpc>
              <a:spcBef>
                <a:spcPts val="0"/>
              </a:spcBef>
              <a:spcAft>
                <a:spcPts val="0"/>
              </a:spcAft>
              <a:buClr>
                <a:schemeClr val="dk1"/>
              </a:buClr>
              <a:buSzPts val="1200"/>
              <a:buFont typeface="Calibri"/>
              <a:buNone/>
            </a:pPr>
            <a:r>
              <a:rPr lang="en-US"/>
              <a:t>Allison</a:t>
            </a:r>
            <a:endParaRPr/>
          </a:p>
          <a:p>
            <a:pPr indent="0" lvl="0" marL="0" marR="0" rtl="0" algn="l">
              <a:lnSpc>
                <a:spcPct val="100000"/>
              </a:lnSpc>
              <a:spcBef>
                <a:spcPts val="0"/>
              </a:spcBef>
              <a:spcAft>
                <a:spcPts val="0"/>
              </a:spcAft>
              <a:buClr>
                <a:schemeClr val="dk1"/>
              </a:buClr>
              <a:buSzPts val="1200"/>
              <a:buFont typeface="Calibri"/>
              <a:buNone/>
            </a:pPr>
            <a:r>
              <a:rPr lang="en-US" sz="1200">
                <a:solidFill>
                  <a:schemeClr val="dk1"/>
                </a:solidFill>
                <a:latin typeface="Calibri"/>
                <a:ea typeface="Calibri"/>
                <a:cs typeface="Calibri"/>
                <a:sym typeface="Calibri"/>
              </a:rPr>
              <a:t>Use the slide to describe what ALLTECH does.  Encourage participants to get additional information on ALLTECH and their services online.</a:t>
            </a:r>
            <a:endParaRPr sz="1200">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200"/>
              <a:buFont typeface="Calibri"/>
              <a:buNone/>
            </a:pPr>
            <a:r>
              <a:rPr lang="en-US"/>
              <a:t>Mention Fran from Center for Communication</a:t>
            </a:r>
            <a:endParaRPr/>
          </a:p>
          <a:p>
            <a:pPr indent="0" lvl="0" marL="0" rtl="0" algn="l">
              <a:lnSpc>
                <a:spcPct val="100000"/>
              </a:lnSpc>
              <a:spcBef>
                <a:spcPts val="360"/>
              </a:spcBef>
              <a:spcAft>
                <a:spcPts val="0"/>
              </a:spcAft>
              <a:buSzPts val="1400"/>
              <a:buNone/>
            </a:pPr>
            <a:r>
              <a:t/>
            </a:r>
            <a:endParaRPr/>
          </a:p>
        </p:txBody>
      </p:sp>
      <p:sp>
        <p:nvSpPr>
          <p:cNvPr id="405" name="Google Shape;405;p4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0" name="Shape 410"/>
        <p:cNvGrpSpPr/>
        <p:nvPr/>
      </p:nvGrpSpPr>
      <p:grpSpPr>
        <a:xfrm>
          <a:off x="0" y="0"/>
          <a:ext cx="0" cy="0"/>
          <a:chOff x="0" y="0"/>
          <a:chExt cx="0" cy="0"/>
        </a:xfrm>
      </p:grpSpPr>
      <p:sp>
        <p:nvSpPr>
          <p:cNvPr id="411" name="Google Shape;411;p4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12" name="Google Shape;412;p4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marR="0" rtl="0" algn="l">
              <a:lnSpc>
                <a:spcPct val="100000"/>
              </a:lnSpc>
              <a:spcBef>
                <a:spcPts val="0"/>
              </a:spcBef>
              <a:spcAft>
                <a:spcPts val="0"/>
              </a:spcAft>
              <a:buClr>
                <a:schemeClr val="dk1"/>
              </a:buClr>
              <a:buSzPts val="1200"/>
              <a:buFont typeface="Calibri"/>
              <a:buNone/>
            </a:pPr>
            <a:r>
              <a:rPr lang="en-US"/>
              <a:t>Allison</a:t>
            </a:r>
            <a:endParaRPr/>
          </a:p>
          <a:p>
            <a:pPr indent="0" lvl="0" marL="0" marR="0" rtl="0" algn="l">
              <a:lnSpc>
                <a:spcPct val="100000"/>
              </a:lnSpc>
              <a:spcBef>
                <a:spcPts val="0"/>
              </a:spcBef>
              <a:spcAft>
                <a:spcPts val="0"/>
              </a:spcAft>
              <a:buClr>
                <a:schemeClr val="dk1"/>
              </a:buClr>
              <a:buSzPts val="1200"/>
              <a:buFont typeface="Calibri"/>
              <a:buNone/>
            </a:pPr>
            <a:r>
              <a:rPr lang="en-US" sz="1200">
                <a:solidFill>
                  <a:schemeClr val="dk1"/>
                </a:solidFill>
                <a:latin typeface="Calibri"/>
                <a:ea typeface="Calibri"/>
                <a:cs typeface="Calibri"/>
                <a:sym typeface="Calibri"/>
              </a:rPr>
              <a:t>Use the slide to describe what ALLTECH does.  Encourage participants to get additional information on ALLTECH and their services online.</a:t>
            </a:r>
            <a:endParaRPr/>
          </a:p>
          <a:p>
            <a:pPr indent="0" lvl="0" marL="0" rtl="0" algn="l">
              <a:lnSpc>
                <a:spcPct val="100000"/>
              </a:lnSpc>
              <a:spcBef>
                <a:spcPts val="360"/>
              </a:spcBef>
              <a:spcAft>
                <a:spcPts val="0"/>
              </a:spcAft>
              <a:buSzPts val="1400"/>
              <a:buNone/>
            </a:pPr>
            <a:r>
              <a:t/>
            </a:r>
            <a:endParaRPr/>
          </a:p>
        </p:txBody>
      </p:sp>
      <p:sp>
        <p:nvSpPr>
          <p:cNvPr id="413" name="Google Shape;413;p4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8" name="Shape 418"/>
        <p:cNvGrpSpPr/>
        <p:nvPr/>
      </p:nvGrpSpPr>
      <p:grpSpPr>
        <a:xfrm>
          <a:off x="0" y="0"/>
          <a:ext cx="0" cy="0"/>
          <a:chOff x="0" y="0"/>
          <a:chExt cx="0" cy="0"/>
        </a:xfrm>
      </p:grpSpPr>
      <p:sp>
        <p:nvSpPr>
          <p:cNvPr id="419" name="Google Shape;419;p4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20" name="Google Shape;420;p4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marR="0" rtl="0" algn="l">
              <a:lnSpc>
                <a:spcPct val="100000"/>
              </a:lnSpc>
              <a:spcBef>
                <a:spcPts val="0"/>
              </a:spcBef>
              <a:spcAft>
                <a:spcPts val="0"/>
              </a:spcAft>
              <a:buClr>
                <a:schemeClr val="dk1"/>
              </a:buClr>
              <a:buSzPts val="1200"/>
              <a:buFont typeface="Calibri"/>
              <a:buNone/>
            </a:pPr>
            <a:r>
              <a:rPr lang="en-US"/>
              <a:t>Dylan</a:t>
            </a:r>
            <a:endParaRPr/>
          </a:p>
          <a:p>
            <a:pPr indent="0" lvl="0" marL="0" marR="0" rtl="0" algn="l">
              <a:lnSpc>
                <a:spcPct val="100000"/>
              </a:lnSpc>
              <a:spcBef>
                <a:spcPts val="0"/>
              </a:spcBef>
              <a:spcAft>
                <a:spcPts val="0"/>
              </a:spcAft>
              <a:buClr>
                <a:schemeClr val="dk1"/>
              </a:buClr>
              <a:buSzPts val="1200"/>
              <a:buFont typeface="Calibri"/>
              <a:buNone/>
            </a:pPr>
            <a:r>
              <a:rPr lang="en-US" sz="1200">
                <a:solidFill>
                  <a:schemeClr val="dk1"/>
                </a:solidFill>
                <a:latin typeface="Calibri"/>
                <a:ea typeface="Calibri"/>
                <a:cs typeface="Calibri"/>
                <a:sym typeface="Calibri"/>
              </a:rPr>
              <a:t>Use the slide to describe what alpha One does.  Encourage participants to get additional information on alpha One and their services online.</a:t>
            </a:r>
            <a:endParaRPr/>
          </a:p>
          <a:p>
            <a:pPr indent="0" lvl="0" marL="0" rtl="0" algn="l">
              <a:lnSpc>
                <a:spcPct val="100000"/>
              </a:lnSpc>
              <a:spcBef>
                <a:spcPts val="360"/>
              </a:spcBef>
              <a:spcAft>
                <a:spcPts val="0"/>
              </a:spcAft>
              <a:buSzPts val="1400"/>
              <a:buNone/>
            </a:pPr>
            <a:r>
              <a:t/>
            </a:r>
            <a:endParaRPr/>
          </a:p>
        </p:txBody>
      </p:sp>
      <p:sp>
        <p:nvSpPr>
          <p:cNvPr id="421" name="Google Shape;421;p4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6" name="Shape 426"/>
        <p:cNvGrpSpPr/>
        <p:nvPr/>
      </p:nvGrpSpPr>
      <p:grpSpPr>
        <a:xfrm>
          <a:off x="0" y="0"/>
          <a:ext cx="0" cy="0"/>
          <a:chOff x="0" y="0"/>
          <a:chExt cx="0" cy="0"/>
        </a:xfrm>
      </p:grpSpPr>
      <p:sp>
        <p:nvSpPr>
          <p:cNvPr id="427" name="Google Shape;427;p4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28" name="Google Shape;428;p4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marR="0" rtl="0" algn="l">
              <a:lnSpc>
                <a:spcPct val="100000"/>
              </a:lnSpc>
              <a:spcBef>
                <a:spcPts val="0"/>
              </a:spcBef>
              <a:spcAft>
                <a:spcPts val="0"/>
              </a:spcAft>
              <a:buClr>
                <a:schemeClr val="dk1"/>
              </a:buClr>
              <a:buSzPts val="1200"/>
              <a:buFont typeface="Calibri"/>
              <a:buNone/>
            </a:pPr>
            <a:r>
              <a:rPr lang="en-US"/>
              <a:t>Dylan</a:t>
            </a:r>
            <a:endParaRPr/>
          </a:p>
          <a:p>
            <a:pPr indent="0" lvl="0" marL="0" marR="0" rtl="0" algn="l">
              <a:lnSpc>
                <a:spcPct val="100000"/>
              </a:lnSpc>
              <a:spcBef>
                <a:spcPts val="0"/>
              </a:spcBef>
              <a:spcAft>
                <a:spcPts val="0"/>
              </a:spcAft>
              <a:buClr>
                <a:schemeClr val="dk1"/>
              </a:buClr>
              <a:buSzPts val="1200"/>
              <a:buFont typeface="Calibri"/>
              <a:buNone/>
            </a:pPr>
            <a:r>
              <a:rPr lang="en-US" sz="1200">
                <a:solidFill>
                  <a:schemeClr val="dk1"/>
                </a:solidFill>
                <a:latin typeface="Calibri"/>
                <a:ea typeface="Calibri"/>
                <a:cs typeface="Calibri"/>
                <a:sym typeface="Calibri"/>
              </a:rPr>
              <a:t>Use the slide to describe what alpha One does.  Encourage participants to get additional information on alpha One and their services online.</a:t>
            </a:r>
            <a:endParaRPr/>
          </a:p>
          <a:p>
            <a:pPr indent="0" lvl="0" marL="0" rtl="0" algn="l">
              <a:lnSpc>
                <a:spcPct val="100000"/>
              </a:lnSpc>
              <a:spcBef>
                <a:spcPts val="360"/>
              </a:spcBef>
              <a:spcAft>
                <a:spcPts val="0"/>
              </a:spcAft>
              <a:buSzPts val="1400"/>
              <a:buNone/>
            </a:pPr>
            <a:r>
              <a:t/>
            </a:r>
            <a:endParaRPr/>
          </a:p>
        </p:txBody>
      </p:sp>
      <p:sp>
        <p:nvSpPr>
          <p:cNvPr id="429" name="Google Shape;429;p4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4" name="Shape 434"/>
        <p:cNvGrpSpPr/>
        <p:nvPr/>
      </p:nvGrpSpPr>
      <p:grpSpPr>
        <a:xfrm>
          <a:off x="0" y="0"/>
          <a:ext cx="0" cy="0"/>
          <a:chOff x="0" y="0"/>
          <a:chExt cx="0" cy="0"/>
        </a:xfrm>
      </p:grpSpPr>
      <p:sp>
        <p:nvSpPr>
          <p:cNvPr id="435" name="Google Shape;435;p4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36" name="Google Shape;436;p4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Allison </a:t>
            </a:r>
            <a:endParaRPr/>
          </a:p>
          <a:p>
            <a:pPr indent="0" lvl="0" marL="0" rtl="0" algn="l">
              <a:lnSpc>
                <a:spcPct val="100000"/>
              </a:lnSpc>
              <a:spcBef>
                <a:spcPts val="0"/>
              </a:spcBef>
              <a:spcAft>
                <a:spcPts val="0"/>
              </a:spcAft>
              <a:buSzPts val="1400"/>
              <a:buNone/>
            </a:pPr>
            <a:r>
              <a:rPr lang="en-US"/>
              <a:t>Talk about Fran from centerf for communication , assessments and documentation is key</a:t>
            </a:r>
            <a:endParaRPr/>
          </a:p>
        </p:txBody>
      </p:sp>
      <p:sp>
        <p:nvSpPr>
          <p:cNvPr id="437" name="Google Shape;437;p4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2" name="Shape 442"/>
        <p:cNvGrpSpPr/>
        <p:nvPr/>
      </p:nvGrpSpPr>
      <p:grpSpPr>
        <a:xfrm>
          <a:off x="0" y="0"/>
          <a:ext cx="0" cy="0"/>
          <a:chOff x="0" y="0"/>
          <a:chExt cx="0" cy="0"/>
        </a:xfrm>
      </p:grpSpPr>
      <p:sp>
        <p:nvSpPr>
          <p:cNvPr id="443" name="Google Shape;443;p4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44" name="Google Shape;444;p4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Allison</a:t>
            </a:r>
            <a:endParaRPr/>
          </a:p>
          <a:p>
            <a:pPr indent="0" lvl="0" marL="0" rtl="0" algn="l">
              <a:lnSpc>
                <a:spcPct val="100000"/>
              </a:lnSpc>
              <a:spcBef>
                <a:spcPts val="0"/>
              </a:spcBef>
              <a:spcAft>
                <a:spcPts val="0"/>
              </a:spcAft>
              <a:buSzPts val="1400"/>
              <a:buNone/>
            </a:pPr>
            <a:r>
              <a:t/>
            </a:r>
            <a:endParaRPr/>
          </a:p>
        </p:txBody>
      </p:sp>
      <p:sp>
        <p:nvSpPr>
          <p:cNvPr id="445" name="Google Shape;445;p4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0" name="Shape 450"/>
        <p:cNvGrpSpPr/>
        <p:nvPr/>
      </p:nvGrpSpPr>
      <p:grpSpPr>
        <a:xfrm>
          <a:off x="0" y="0"/>
          <a:ext cx="0" cy="0"/>
          <a:chOff x="0" y="0"/>
          <a:chExt cx="0" cy="0"/>
        </a:xfrm>
      </p:grpSpPr>
      <p:sp>
        <p:nvSpPr>
          <p:cNvPr id="451" name="Google Shape;451;p4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52" name="Google Shape;452;p4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Dylan</a:t>
            </a:r>
            <a:endParaRPr/>
          </a:p>
        </p:txBody>
      </p:sp>
      <p:sp>
        <p:nvSpPr>
          <p:cNvPr id="453" name="Google Shape;453;p4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8" name="Shape 458"/>
        <p:cNvGrpSpPr/>
        <p:nvPr/>
      </p:nvGrpSpPr>
      <p:grpSpPr>
        <a:xfrm>
          <a:off x="0" y="0"/>
          <a:ext cx="0" cy="0"/>
          <a:chOff x="0" y="0"/>
          <a:chExt cx="0" cy="0"/>
        </a:xfrm>
      </p:grpSpPr>
      <p:sp>
        <p:nvSpPr>
          <p:cNvPr id="459" name="Google Shape;459;p4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60" name="Google Shape;460;p4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Dylan</a:t>
            </a:r>
            <a:endParaRPr/>
          </a:p>
        </p:txBody>
      </p:sp>
      <p:sp>
        <p:nvSpPr>
          <p:cNvPr id="461" name="Google Shape;461;p4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6" name="Shape 466"/>
        <p:cNvGrpSpPr/>
        <p:nvPr/>
      </p:nvGrpSpPr>
      <p:grpSpPr>
        <a:xfrm>
          <a:off x="0" y="0"/>
          <a:ext cx="0" cy="0"/>
          <a:chOff x="0" y="0"/>
          <a:chExt cx="0" cy="0"/>
        </a:xfrm>
      </p:grpSpPr>
      <p:sp>
        <p:nvSpPr>
          <p:cNvPr id="467" name="Google Shape;467;p4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468" name="Google Shape;468;p4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3" name="Shape 473"/>
        <p:cNvGrpSpPr/>
        <p:nvPr/>
      </p:nvGrpSpPr>
      <p:grpSpPr>
        <a:xfrm>
          <a:off x="0" y="0"/>
          <a:ext cx="0" cy="0"/>
          <a:chOff x="0" y="0"/>
          <a:chExt cx="0" cy="0"/>
        </a:xfrm>
      </p:grpSpPr>
      <p:sp>
        <p:nvSpPr>
          <p:cNvPr id="474" name="Google Shape;474;p4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475" name="Google Shape;475;p4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7" name="Google Shape;117;p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b="1" lang="en-US"/>
              <a:t>Allison</a:t>
            </a:r>
            <a:endParaRPr b="1"/>
          </a:p>
          <a:p>
            <a:pPr indent="0" lvl="0" marL="0" rtl="0" algn="l">
              <a:lnSpc>
                <a:spcPct val="100000"/>
              </a:lnSpc>
              <a:spcBef>
                <a:spcPts val="0"/>
              </a:spcBef>
              <a:spcAft>
                <a:spcPts val="0"/>
              </a:spcAft>
              <a:buSzPts val="1400"/>
              <a:buNone/>
            </a:pPr>
            <a:r>
              <a:rPr b="1" lang="en-US"/>
              <a:t>Before</a:t>
            </a:r>
            <a:r>
              <a:rPr lang="en-US"/>
              <a:t> displaying the slide ask participants to think of some of the broad areas where technology might be useful for individuals with developmental disabilities.  Review this list of broad categories of uses of AT for people with developmental disabilities.  Ask participants if they can think of any other areas or whether they have examples they can share.</a:t>
            </a:r>
            <a:endParaRPr/>
          </a:p>
        </p:txBody>
      </p:sp>
      <p:sp>
        <p:nvSpPr>
          <p:cNvPr id="118" name="Google Shape;118;p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0" name="Shape 480"/>
        <p:cNvGrpSpPr/>
        <p:nvPr/>
      </p:nvGrpSpPr>
      <p:grpSpPr>
        <a:xfrm>
          <a:off x="0" y="0"/>
          <a:ext cx="0" cy="0"/>
          <a:chOff x="0" y="0"/>
          <a:chExt cx="0" cy="0"/>
        </a:xfrm>
      </p:grpSpPr>
      <p:sp>
        <p:nvSpPr>
          <p:cNvPr id="481" name="Google Shape;481;p5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482" name="Google Shape;482;p5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7" name="Shape 487"/>
        <p:cNvGrpSpPr/>
        <p:nvPr/>
      </p:nvGrpSpPr>
      <p:grpSpPr>
        <a:xfrm>
          <a:off x="0" y="0"/>
          <a:ext cx="0" cy="0"/>
          <a:chOff x="0" y="0"/>
          <a:chExt cx="0" cy="0"/>
        </a:xfrm>
      </p:grpSpPr>
      <p:sp>
        <p:nvSpPr>
          <p:cNvPr id="488" name="Google Shape;488;p5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489" name="Google Shape;489;p5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4" name="Shape 494"/>
        <p:cNvGrpSpPr/>
        <p:nvPr/>
      </p:nvGrpSpPr>
      <p:grpSpPr>
        <a:xfrm>
          <a:off x="0" y="0"/>
          <a:ext cx="0" cy="0"/>
          <a:chOff x="0" y="0"/>
          <a:chExt cx="0" cy="0"/>
        </a:xfrm>
      </p:grpSpPr>
      <p:sp>
        <p:nvSpPr>
          <p:cNvPr id="495" name="Google Shape;495;p5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496" name="Google Shape;496;p5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1" name="Shape 501"/>
        <p:cNvGrpSpPr/>
        <p:nvPr/>
      </p:nvGrpSpPr>
      <p:grpSpPr>
        <a:xfrm>
          <a:off x="0" y="0"/>
          <a:ext cx="0" cy="0"/>
          <a:chOff x="0" y="0"/>
          <a:chExt cx="0" cy="0"/>
        </a:xfrm>
      </p:grpSpPr>
      <p:sp>
        <p:nvSpPr>
          <p:cNvPr id="502" name="Google Shape;502;p5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503" name="Google Shape;503;p5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8" name="Shape 508"/>
        <p:cNvGrpSpPr/>
        <p:nvPr/>
      </p:nvGrpSpPr>
      <p:grpSpPr>
        <a:xfrm>
          <a:off x="0" y="0"/>
          <a:ext cx="0" cy="0"/>
          <a:chOff x="0" y="0"/>
          <a:chExt cx="0" cy="0"/>
        </a:xfrm>
      </p:grpSpPr>
      <p:sp>
        <p:nvSpPr>
          <p:cNvPr id="509" name="Google Shape;509;p5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510" name="Google Shape;510;p5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5" name="Google Shape;125;p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Dylan</a:t>
            </a:r>
            <a:endParaRPr/>
          </a:p>
          <a:p>
            <a:pPr indent="0" lvl="0" marL="0" rtl="0" algn="l">
              <a:lnSpc>
                <a:spcPct val="100000"/>
              </a:lnSpc>
              <a:spcBef>
                <a:spcPts val="0"/>
              </a:spcBef>
              <a:spcAft>
                <a:spcPts val="0"/>
              </a:spcAft>
              <a:buSzPts val="1400"/>
              <a:buNone/>
            </a:pPr>
            <a:r>
              <a:rPr lang="en-US"/>
              <a:t>Explain that the goal of this activity is to begin identifying AT solutions to problems faced by adults with AT.  Emphasize that they do not have to identify specific existing technologies.  They may identify technologies that they can reasonably expect to be developed in the near future. </a:t>
            </a:r>
            <a:endParaRPr/>
          </a:p>
          <a:p>
            <a:pPr indent="0" lvl="0" marL="0" rtl="0" algn="l">
              <a:lnSpc>
                <a:spcPct val="100000"/>
              </a:lnSpc>
              <a:spcBef>
                <a:spcPts val="360"/>
              </a:spcBef>
              <a:spcAft>
                <a:spcPts val="0"/>
              </a:spcAft>
              <a:buSzPts val="1400"/>
              <a:buNone/>
            </a:pPr>
            <a:r>
              <a:t/>
            </a:r>
            <a:endParaRPr/>
          </a:p>
          <a:p>
            <a:pPr indent="0" lvl="0" marL="0" rtl="0" algn="l">
              <a:lnSpc>
                <a:spcPct val="100000"/>
              </a:lnSpc>
              <a:spcBef>
                <a:spcPts val="360"/>
              </a:spcBef>
              <a:spcAft>
                <a:spcPts val="0"/>
              </a:spcAft>
              <a:buSzPts val="1400"/>
              <a:buNone/>
            </a:pPr>
            <a:r>
              <a:rPr lang="en-US"/>
              <a:t>Assign each of the small groups one of the examples: Jason, Amanda, or Jennifer.  Review the directions on this slide.  Briefly review the following three slides describing the three individuals and their needs.  Ask them to brainstorm in their small groups some possible technological solutions to for the person their group is discussing.</a:t>
            </a:r>
            <a:endParaRPr/>
          </a:p>
          <a:p>
            <a:pPr indent="0" lvl="0" marL="0" rtl="0" algn="l">
              <a:lnSpc>
                <a:spcPct val="100000"/>
              </a:lnSpc>
              <a:spcBef>
                <a:spcPts val="360"/>
              </a:spcBef>
              <a:spcAft>
                <a:spcPts val="0"/>
              </a:spcAft>
              <a:buSzPts val="1400"/>
              <a:buNone/>
            </a:pPr>
            <a:r>
              <a:t/>
            </a:r>
            <a:endParaRPr/>
          </a:p>
          <a:p>
            <a:pPr indent="0" lvl="0" marL="0" rtl="0" algn="l">
              <a:lnSpc>
                <a:spcPct val="100000"/>
              </a:lnSpc>
              <a:spcBef>
                <a:spcPts val="360"/>
              </a:spcBef>
              <a:spcAft>
                <a:spcPts val="0"/>
              </a:spcAft>
              <a:buSzPts val="1400"/>
              <a:buNone/>
            </a:pPr>
            <a:r>
              <a:rPr lang="en-US"/>
              <a:t>Distribute at least one paper copy of the Jennifer, Amanda, or Jason slides to the appropriate groups.</a:t>
            </a:r>
            <a:endParaRPr/>
          </a:p>
        </p:txBody>
      </p:sp>
      <p:sp>
        <p:nvSpPr>
          <p:cNvPr id="126" name="Google Shape;126;p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3" name="Google Shape;133;p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Dylan</a:t>
            </a:r>
            <a:endParaRPr/>
          </a:p>
        </p:txBody>
      </p:sp>
      <p:sp>
        <p:nvSpPr>
          <p:cNvPr id="134" name="Google Shape;134;p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1" name="Google Shape;141;p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Dylan</a:t>
            </a:r>
            <a:endParaRPr/>
          </a:p>
        </p:txBody>
      </p:sp>
      <p:sp>
        <p:nvSpPr>
          <p:cNvPr id="142" name="Google Shape;142;p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9" name="Google Shape;149;p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Dylan</a:t>
            </a:r>
            <a:endParaRPr/>
          </a:p>
        </p:txBody>
      </p:sp>
      <p:sp>
        <p:nvSpPr>
          <p:cNvPr id="150" name="Google Shape;150;p9: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7" name="Shape 17"/>
        <p:cNvGrpSpPr/>
        <p:nvPr/>
      </p:nvGrpSpPr>
      <p:grpSpPr>
        <a:xfrm>
          <a:off x="0" y="0"/>
          <a:ext cx="0" cy="0"/>
          <a:chOff x="0" y="0"/>
          <a:chExt cx="0" cy="0"/>
        </a:xfrm>
      </p:grpSpPr>
      <p:sp>
        <p:nvSpPr>
          <p:cNvPr id="18" name="Google Shape;18;p56"/>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9" name="Google Shape;19;p56"/>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560"/>
              </a:spcBef>
              <a:spcAft>
                <a:spcPts val="0"/>
              </a:spcAft>
              <a:buClr>
                <a:srgbClr val="888888"/>
              </a:buClr>
              <a:buSzPts val="2800"/>
              <a:buNone/>
              <a:defRPr>
                <a:solidFill>
                  <a:srgbClr val="888888"/>
                </a:solidFill>
              </a:defRPr>
            </a:lvl1pPr>
            <a:lvl2pPr lvl="1" algn="ctr">
              <a:lnSpc>
                <a:spcPct val="100000"/>
              </a:lnSpc>
              <a:spcBef>
                <a:spcPts val="480"/>
              </a:spcBef>
              <a:spcAft>
                <a:spcPts val="0"/>
              </a:spcAft>
              <a:buClr>
                <a:srgbClr val="888888"/>
              </a:buClr>
              <a:buSzPts val="2400"/>
              <a:buNone/>
              <a:defRPr>
                <a:solidFill>
                  <a:srgbClr val="888888"/>
                </a:solidFill>
              </a:defRPr>
            </a:lvl2pPr>
            <a:lvl3pPr lvl="2" algn="ctr">
              <a:lnSpc>
                <a:spcPct val="100000"/>
              </a:lnSpc>
              <a:spcBef>
                <a:spcPts val="400"/>
              </a:spcBef>
              <a:spcAft>
                <a:spcPts val="0"/>
              </a:spcAft>
              <a:buClr>
                <a:srgbClr val="888888"/>
              </a:buClr>
              <a:buSzPts val="2000"/>
              <a:buNone/>
              <a:defRPr>
                <a:solidFill>
                  <a:srgbClr val="888888"/>
                </a:solidFill>
              </a:defRPr>
            </a:lvl3pPr>
            <a:lvl4pPr lvl="3" algn="ctr">
              <a:lnSpc>
                <a:spcPct val="100000"/>
              </a:lnSpc>
              <a:spcBef>
                <a:spcPts val="360"/>
              </a:spcBef>
              <a:spcAft>
                <a:spcPts val="0"/>
              </a:spcAft>
              <a:buClr>
                <a:srgbClr val="888888"/>
              </a:buClr>
              <a:buSzPts val="1800"/>
              <a:buNone/>
              <a:defRPr>
                <a:solidFill>
                  <a:srgbClr val="888888"/>
                </a:solidFill>
              </a:defRPr>
            </a:lvl4pPr>
            <a:lvl5pPr lvl="4" algn="ctr">
              <a:lnSpc>
                <a:spcPct val="100000"/>
              </a:lnSpc>
              <a:spcBef>
                <a:spcPts val="360"/>
              </a:spcBef>
              <a:spcAft>
                <a:spcPts val="0"/>
              </a:spcAft>
              <a:buClr>
                <a:srgbClr val="888888"/>
              </a:buClr>
              <a:buSzPts val="18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2" name="Shape 62"/>
        <p:cNvGrpSpPr/>
        <p:nvPr/>
      </p:nvGrpSpPr>
      <p:grpSpPr>
        <a:xfrm>
          <a:off x="0" y="0"/>
          <a:ext cx="0" cy="0"/>
          <a:chOff x="0" y="0"/>
          <a:chExt cx="0" cy="0"/>
        </a:xfrm>
      </p:grpSpPr>
      <p:sp>
        <p:nvSpPr>
          <p:cNvPr id="63" name="Google Shape;63;p65"/>
          <p:cNvSpPr txBox="1"/>
          <p:nvPr>
            <p:ph type="title"/>
          </p:nvPr>
        </p:nvSpPr>
        <p:spPr>
          <a:xfrm>
            <a:off x="457200" y="1196752"/>
            <a:ext cx="3008313" cy="54006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b="1" sz="20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64" name="Google Shape;64;p65"/>
          <p:cNvSpPr txBox="1"/>
          <p:nvPr>
            <p:ph idx="1" type="body"/>
          </p:nvPr>
        </p:nvSpPr>
        <p:spPr>
          <a:xfrm>
            <a:off x="3575050" y="1196752"/>
            <a:ext cx="5111750" cy="4929411"/>
          </a:xfrm>
          <a:prstGeom prst="rect">
            <a:avLst/>
          </a:prstGeom>
          <a:noFill/>
          <a:ln>
            <a:noFill/>
          </a:ln>
        </p:spPr>
        <p:txBody>
          <a:bodyPr anchorCtr="0" anchor="t" bIns="45700" lIns="91425" spcFirstLastPara="1" rIns="91425" wrap="square" tIns="45700">
            <a:noAutofit/>
          </a:bodyPr>
          <a:lstStyle>
            <a:lvl1pPr indent="-431800" lvl="0" marL="457200" algn="l">
              <a:lnSpc>
                <a:spcPct val="100000"/>
              </a:lnSpc>
              <a:spcBef>
                <a:spcPts val="640"/>
              </a:spcBef>
              <a:spcAft>
                <a:spcPts val="0"/>
              </a:spcAft>
              <a:buClr>
                <a:schemeClr val="dk1"/>
              </a:buClr>
              <a:buSzPts val="3200"/>
              <a:buChar char="•"/>
              <a:defRPr sz="3200"/>
            </a:lvl1pPr>
            <a:lvl2pPr indent="-406400" lvl="1" marL="914400" algn="l">
              <a:lnSpc>
                <a:spcPct val="100000"/>
              </a:lnSpc>
              <a:spcBef>
                <a:spcPts val="560"/>
              </a:spcBef>
              <a:spcAft>
                <a:spcPts val="0"/>
              </a:spcAft>
              <a:buClr>
                <a:schemeClr val="dk1"/>
              </a:buClr>
              <a:buSzPts val="2800"/>
              <a:buChar char="–"/>
              <a:defRPr sz="2800"/>
            </a:lvl2pPr>
            <a:lvl3pPr indent="-381000" lvl="2" marL="1371600" algn="l">
              <a:lnSpc>
                <a:spcPct val="100000"/>
              </a:lnSpc>
              <a:spcBef>
                <a:spcPts val="480"/>
              </a:spcBef>
              <a:spcAft>
                <a:spcPts val="0"/>
              </a:spcAft>
              <a:buClr>
                <a:schemeClr val="dk1"/>
              </a:buClr>
              <a:buSzPts val="2400"/>
              <a:buChar char="•"/>
              <a:defRPr sz="2400"/>
            </a:lvl3pPr>
            <a:lvl4pPr indent="-355600" lvl="3" marL="1828800" algn="l">
              <a:lnSpc>
                <a:spcPct val="100000"/>
              </a:lnSpc>
              <a:spcBef>
                <a:spcPts val="400"/>
              </a:spcBef>
              <a:spcAft>
                <a:spcPts val="0"/>
              </a:spcAft>
              <a:buClr>
                <a:schemeClr val="dk1"/>
              </a:buClr>
              <a:buSzPts val="2000"/>
              <a:buChar char="–"/>
              <a:defRPr sz="2000"/>
            </a:lvl4pPr>
            <a:lvl5pPr indent="-355600" lvl="4" marL="2286000" algn="l">
              <a:lnSpc>
                <a:spcPct val="100000"/>
              </a:lnSpc>
              <a:spcBef>
                <a:spcPts val="400"/>
              </a:spcBef>
              <a:spcAft>
                <a:spcPts val="0"/>
              </a:spcAft>
              <a:buClr>
                <a:schemeClr val="dk1"/>
              </a:buClr>
              <a:buSzPts val="2000"/>
              <a:buChar char="»"/>
              <a:defRPr sz="2000"/>
            </a:lvl5pPr>
            <a:lvl6pPr indent="-355600" lvl="5" marL="2743200" algn="l">
              <a:lnSpc>
                <a:spcPct val="100000"/>
              </a:lnSpc>
              <a:spcBef>
                <a:spcPts val="400"/>
              </a:spcBef>
              <a:spcAft>
                <a:spcPts val="0"/>
              </a:spcAft>
              <a:buClr>
                <a:schemeClr val="dk1"/>
              </a:buClr>
              <a:buSzPts val="2000"/>
              <a:buChar char="•"/>
              <a:defRPr sz="2000"/>
            </a:lvl6pPr>
            <a:lvl7pPr indent="-355600" lvl="6" marL="3200400" algn="l">
              <a:lnSpc>
                <a:spcPct val="100000"/>
              </a:lnSpc>
              <a:spcBef>
                <a:spcPts val="400"/>
              </a:spcBef>
              <a:spcAft>
                <a:spcPts val="0"/>
              </a:spcAft>
              <a:buClr>
                <a:schemeClr val="dk1"/>
              </a:buClr>
              <a:buSzPts val="2000"/>
              <a:buChar char="•"/>
              <a:defRPr sz="2000"/>
            </a:lvl7pPr>
            <a:lvl8pPr indent="-355600" lvl="7" marL="3657600" algn="l">
              <a:lnSpc>
                <a:spcPct val="100000"/>
              </a:lnSpc>
              <a:spcBef>
                <a:spcPts val="400"/>
              </a:spcBef>
              <a:spcAft>
                <a:spcPts val="0"/>
              </a:spcAft>
              <a:buClr>
                <a:schemeClr val="dk1"/>
              </a:buClr>
              <a:buSzPts val="2000"/>
              <a:buChar char="•"/>
              <a:defRPr sz="2000"/>
            </a:lvl8pPr>
            <a:lvl9pPr indent="-355600" lvl="8" marL="4114800" algn="l">
              <a:lnSpc>
                <a:spcPct val="100000"/>
              </a:lnSpc>
              <a:spcBef>
                <a:spcPts val="400"/>
              </a:spcBef>
              <a:spcAft>
                <a:spcPts val="0"/>
              </a:spcAft>
              <a:buClr>
                <a:schemeClr val="dk1"/>
              </a:buClr>
              <a:buSzPts val="2000"/>
              <a:buChar char="•"/>
              <a:defRPr sz="2000"/>
            </a:lvl9pPr>
          </a:lstStyle>
          <a:p/>
        </p:txBody>
      </p:sp>
      <p:sp>
        <p:nvSpPr>
          <p:cNvPr id="65" name="Google Shape;65;p65"/>
          <p:cNvSpPr txBox="1"/>
          <p:nvPr>
            <p:ph idx="2" type="body"/>
          </p:nvPr>
        </p:nvSpPr>
        <p:spPr>
          <a:xfrm>
            <a:off x="457200" y="1772816"/>
            <a:ext cx="3008313" cy="4353347"/>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66" name="Google Shape;66;p65"/>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6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8" name="Shape 68"/>
        <p:cNvGrpSpPr/>
        <p:nvPr/>
      </p:nvGrpSpPr>
      <p:grpSpPr>
        <a:xfrm>
          <a:off x="0" y="0"/>
          <a:ext cx="0" cy="0"/>
          <a:chOff x="0" y="0"/>
          <a:chExt cx="0" cy="0"/>
        </a:xfrm>
      </p:grpSpPr>
      <p:sp>
        <p:nvSpPr>
          <p:cNvPr id="69" name="Google Shape;69;p66"/>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b="1" sz="20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70" name="Google Shape;70;p66"/>
          <p:cNvSpPr/>
          <p:nvPr>
            <p:ph idx="2" type="pic"/>
          </p:nvPr>
        </p:nvSpPr>
        <p:spPr>
          <a:xfrm>
            <a:off x="1792288" y="1088739"/>
            <a:ext cx="5486400" cy="3638835"/>
          </a:xfrm>
          <a:prstGeom prst="rect">
            <a:avLst/>
          </a:prstGeom>
          <a:noFill/>
          <a:ln>
            <a:noFill/>
          </a:ln>
        </p:spPr>
      </p:sp>
      <p:sp>
        <p:nvSpPr>
          <p:cNvPr id="71" name="Google Shape;71;p66"/>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72" name="Google Shape;72;p66"/>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6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4" name="Shape 74"/>
        <p:cNvGrpSpPr/>
        <p:nvPr/>
      </p:nvGrpSpPr>
      <p:grpSpPr>
        <a:xfrm>
          <a:off x="0" y="0"/>
          <a:ext cx="0" cy="0"/>
          <a:chOff x="0" y="0"/>
          <a:chExt cx="0" cy="0"/>
        </a:xfrm>
      </p:grpSpPr>
      <p:sp>
        <p:nvSpPr>
          <p:cNvPr id="75" name="Google Shape;75;p67"/>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76" name="Google Shape;76;p67"/>
          <p:cNvSpPr txBox="1"/>
          <p:nvPr>
            <p:ph idx="1" type="body"/>
          </p:nvPr>
        </p:nvSpPr>
        <p:spPr>
          <a:xfrm rot="5400000">
            <a:off x="2413000" y="-147637"/>
            <a:ext cx="4318000" cy="82296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7" name="Google Shape;77;p67"/>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67"/>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9" name="Shape 79"/>
        <p:cNvGrpSpPr/>
        <p:nvPr/>
      </p:nvGrpSpPr>
      <p:grpSpPr>
        <a:xfrm>
          <a:off x="0" y="0"/>
          <a:ext cx="0" cy="0"/>
          <a:chOff x="0" y="0"/>
          <a:chExt cx="0" cy="0"/>
        </a:xfrm>
      </p:grpSpPr>
      <p:sp>
        <p:nvSpPr>
          <p:cNvPr id="80" name="Google Shape;80;p68"/>
          <p:cNvSpPr txBox="1"/>
          <p:nvPr>
            <p:ph type="title"/>
          </p:nvPr>
        </p:nvSpPr>
        <p:spPr>
          <a:xfrm rot="5400000">
            <a:off x="5247401" y="2686763"/>
            <a:ext cx="4821399" cy="2057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81" name="Google Shape;81;p68"/>
          <p:cNvSpPr txBox="1"/>
          <p:nvPr>
            <p:ph idx="1" type="body"/>
          </p:nvPr>
        </p:nvSpPr>
        <p:spPr>
          <a:xfrm rot="5400000">
            <a:off x="1056401" y="705563"/>
            <a:ext cx="4821399" cy="60198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82" name="Google Shape;82;p68"/>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68"/>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0" name="Shape 20"/>
        <p:cNvGrpSpPr/>
        <p:nvPr/>
      </p:nvGrpSpPr>
      <p:grpSpPr>
        <a:xfrm>
          <a:off x="0" y="0"/>
          <a:ext cx="0" cy="0"/>
          <a:chOff x="0" y="0"/>
          <a:chExt cx="0" cy="0"/>
        </a:xfrm>
      </p:grpSpPr>
      <p:sp>
        <p:nvSpPr>
          <p:cNvPr id="21" name="Google Shape;21;p57"/>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22" name="Google Shape;22;p57"/>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23" name="Google Shape;23;p57"/>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57"/>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58"/>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27" name="Google Shape;27;p58"/>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58"/>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59"/>
          <p:cNvSpPr txBox="1"/>
          <p:nvPr>
            <p:ph type="title"/>
          </p:nvPr>
        </p:nvSpPr>
        <p:spPr>
          <a:xfrm>
            <a:off x="899592" y="980728"/>
            <a:ext cx="7754053" cy="490066"/>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31" name="Google Shape;31;p59"/>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2" name="Google Shape;32;p59"/>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3" name="Google Shape;33;p59"/>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59"/>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o Logo Layout" showMasterSp="0">
  <p:cSld name="No Logo Layout">
    <p:spTree>
      <p:nvGrpSpPr>
        <p:cNvPr id="35" name="Shape 35"/>
        <p:cNvGrpSpPr/>
        <p:nvPr/>
      </p:nvGrpSpPr>
      <p:grpSpPr>
        <a:xfrm>
          <a:off x="0" y="0"/>
          <a:ext cx="0" cy="0"/>
          <a:chOff x="0" y="0"/>
          <a:chExt cx="0" cy="0"/>
        </a:xfrm>
      </p:grpSpPr>
      <p:sp>
        <p:nvSpPr>
          <p:cNvPr id="36" name="Google Shape;36;p60"/>
          <p:cNvSpPr txBox="1"/>
          <p:nvPr>
            <p:ph type="title"/>
          </p:nvPr>
        </p:nvSpPr>
        <p:spPr>
          <a:xfrm>
            <a:off x="431800" y="332656"/>
            <a:ext cx="8243888" cy="48895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37" name="Google Shape;37;p60"/>
          <p:cNvSpPr txBox="1"/>
          <p:nvPr>
            <p:ph idx="1" type="body"/>
          </p:nvPr>
        </p:nvSpPr>
        <p:spPr>
          <a:xfrm>
            <a:off x="539552" y="1124744"/>
            <a:ext cx="8135938" cy="5148262"/>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38" name="Google Shape;38;p60"/>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60"/>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40" name="Shape 40"/>
        <p:cNvGrpSpPr/>
        <p:nvPr/>
      </p:nvGrpSpPr>
      <p:grpSpPr>
        <a:xfrm>
          <a:off x="0" y="0"/>
          <a:ext cx="0" cy="0"/>
          <a:chOff x="0" y="0"/>
          <a:chExt cx="0" cy="0"/>
        </a:xfrm>
      </p:grpSpPr>
      <p:sp>
        <p:nvSpPr>
          <p:cNvPr id="41" name="Google Shape;41;p61"/>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b="1" sz="4000" cap="none"/>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42" name="Google Shape;42;p61"/>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400"/>
              </a:spcBef>
              <a:spcAft>
                <a:spcPts val="0"/>
              </a:spcAft>
              <a:buClr>
                <a:srgbClr val="888888"/>
              </a:buClr>
              <a:buSzPts val="2000"/>
              <a:buNone/>
              <a:defRPr sz="2000">
                <a:solidFill>
                  <a:srgbClr val="888888"/>
                </a:solidFill>
              </a:defRPr>
            </a:lvl1pPr>
            <a:lvl2pPr indent="-228600" lvl="1" marL="914400" algn="l">
              <a:lnSpc>
                <a:spcPct val="100000"/>
              </a:lnSpc>
              <a:spcBef>
                <a:spcPts val="360"/>
              </a:spcBef>
              <a:spcAft>
                <a:spcPts val="0"/>
              </a:spcAft>
              <a:buClr>
                <a:srgbClr val="888888"/>
              </a:buClr>
              <a:buSzPts val="1800"/>
              <a:buNone/>
              <a:defRPr sz="1800">
                <a:solidFill>
                  <a:srgbClr val="888888"/>
                </a:solidFill>
              </a:defRPr>
            </a:lvl2pPr>
            <a:lvl3pPr indent="-228600" lvl="2" marL="1371600" algn="l">
              <a:lnSpc>
                <a:spcPct val="100000"/>
              </a:lnSpc>
              <a:spcBef>
                <a:spcPts val="320"/>
              </a:spcBef>
              <a:spcAft>
                <a:spcPts val="0"/>
              </a:spcAft>
              <a:buClr>
                <a:srgbClr val="888888"/>
              </a:buClr>
              <a:buSzPts val="1600"/>
              <a:buNone/>
              <a:defRPr sz="1600">
                <a:solidFill>
                  <a:srgbClr val="888888"/>
                </a:solidFill>
              </a:defRPr>
            </a:lvl3pPr>
            <a:lvl4pPr indent="-228600" lvl="3" marL="1828800" algn="l">
              <a:lnSpc>
                <a:spcPct val="100000"/>
              </a:lnSpc>
              <a:spcBef>
                <a:spcPts val="280"/>
              </a:spcBef>
              <a:spcAft>
                <a:spcPts val="0"/>
              </a:spcAft>
              <a:buClr>
                <a:srgbClr val="888888"/>
              </a:buClr>
              <a:buSzPts val="1400"/>
              <a:buNone/>
              <a:defRPr sz="1400">
                <a:solidFill>
                  <a:srgbClr val="888888"/>
                </a:solidFill>
              </a:defRPr>
            </a:lvl4pPr>
            <a:lvl5pPr indent="-228600" lvl="4" marL="2286000" algn="l">
              <a:lnSpc>
                <a:spcPct val="100000"/>
              </a:lnSpc>
              <a:spcBef>
                <a:spcPts val="280"/>
              </a:spcBef>
              <a:spcAft>
                <a:spcPts val="0"/>
              </a:spcAft>
              <a:buClr>
                <a:srgbClr val="888888"/>
              </a:buClr>
              <a:buSzPts val="1400"/>
              <a:buNone/>
              <a:defRPr sz="1400">
                <a:solidFill>
                  <a:srgbClr val="888888"/>
                </a:solidFill>
              </a:defRPr>
            </a:lvl5pPr>
            <a:lvl6pPr indent="-228600" lvl="5" marL="2743200" algn="l">
              <a:lnSpc>
                <a:spcPct val="100000"/>
              </a:lnSpc>
              <a:spcBef>
                <a:spcPts val="280"/>
              </a:spcBef>
              <a:spcAft>
                <a:spcPts val="0"/>
              </a:spcAft>
              <a:buClr>
                <a:srgbClr val="888888"/>
              </a:buClr>
              <a:buSzPts val="1400"/>
              <a:buNone/>
              <a:defRPr sz="1400">
                <a:solidFill>
                  <a:srgbClr val="888888"/>
                </a:solidFill>
              </a:defRPr>
            </a:lvl6pPr>
            <a:lvl7pPr indent="-228600" lvl="6" marL="3200400" algn="l">
              <a:lnSpc>
                <a:spcPct val="100000"/>
              </a:lnSpc>
              <a:spcBef>
                <a:spcPts val="280"/>
              </a:spcBef>
              <a:spcAft>
                <a:spcPts val="0"/>
              </a:spcAft>
              <a:buClr>
                <a:srgbClr val="888888"/>
              </a:buClr>
              <a:buSzPts val="1400"/>
              <a:buNone/>
              <a:defRPr sz="1400">
                <a:solidFill>
                  <a:srgbClr val="888888"/>
                </a:solidFill>
              </a:defRPr>
            </a:lvl7pPr>
            <a:lvl8pPr indent="-228600" lvl="7" marL="3657600" algn="l">
              <a:lnSpc>
                <a:spcPct val="100000"/>
              </a:lnSpc>
              <a:spcBef>
                <a:spcPts val="280"/>
              </a:spcBef>
              <a:spcAft>
                <a:spcPts val="0"/>
              </a:spcAft>
              <a:buClr>
                <a:srgbClr val="888888"/>
              </a:buClr>
              <a:buSzPts val="1400"/>
              <a:buNone/>
              <a:defRPr sz="1400">
                <a:solidFill>
                  <a:srgbClr val="888888"/>
                </a:solidFill>
              </a:defRPr>
            </a:lvl8pPr>
            <a:lvl9pPr indent="-228600" lvl="8" marL="4114800" algn="l">
              <a:lnSpc>
                <a:spcPct val="100000"/>
              </a:lnSpc>
              <a:spcBef>
                <a:spcPts val="280"/>
              </a:spcBef>
              <a:spcAft>
                <a:spcPts val="0"/>
              </a:spcAft>
              <a:buClr>
                <a:srgbClr val="888888"/>
              </a:buClr>
              <a:buSzPts val="1400"/>
              <a:buNone/>
              <a:defRPr sz="1400">
                <a:solidFill>
                  <a:srgbClr val="888888"/>
                </a:solidFill>
              </a:defRPr>
            </a:lvl9pPr>
          </a:lstStyle>
          <a:p/>
        </p:txBody>
      </p:sp>
      <p:sp>
        <p:nvSpPr>
          <p:cNvPr id="43" name="Google Shape;43;p61"/>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61"/>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colum Layout" showMasterSp="0">
  <p:cSld name="2 colum Layout">
    <p:spTree>
      <p:nvGrpSpPr>
        <p:cNvPr id="45" name="Shape 45"/>
        <p:cNvGrpSpPr/>
        <p:nvPr/>
      </p:nvGrpSpPr>
      <p:grpSpPr>
        <a:xfrm>
          <a:off x="0" y="0"/>
          <a:ext cx="0" cy="0"/>
          <a:chOff x="0" y="0"/>
          <a:chExt cx="0" cy="0"/>
        </a:xfrm>
      </p:grpSpPr>
      <p:sp>
        <p:nvSpPr>
          <p:cNvPr id="46" name="Google Shape;46;p62"/>
          <p:cNvSpPr txBox="1"/>
          <p:nvPr>
            <p:ph type="title"/>
          </p:nvPr>
        </p:nvSpPr>
        <p:spPr>
          <a:xfrm>
            <a:off x="431540" y="476672"/>
            <a:ext cx="8243888" cy="48895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47" name="Google Shape;47;p62"/>
          <p:cNvSpPr txBox="1"/>
          <p:nvPr>
            <p:ph idx="1" type="body"/>
          </p:nvPr>
        </p:nvSpPr>
        <p:spPr>
          <a:xfrm>
            <a:off x="467544" y="1268760"/>
            <a:ext cx="3996444" cy="5004556"/>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48" name="Google Shape;48;p62"/>
          <p:cNvSpPr txBox="1"/>
          <p:nvPr>
            <p:ph idx="2" type="body"/>
          </p:nvPr>
        </p:nvSpPr>
        <p:spPr>
          <a:xfrm>
            <a:off x="4752020" y="1304764"/>
            <a:ext cx="3996444" cy="4968552"/>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49" name="Google Shape;49;p62"/>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62"/>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1" name="Shape 51"/>
        <p:cNvGrpSpPr/>
        <p:nvPr/>
      </p:nvGrpSpPr>
      <p:grpSpPr>
        <a:xfrm>
          <a:off x="0" y="0"/>
          <a:ext cx="0" cy="0"/>
          <a:chOff x="0" y="0"/>
          <a:chExt cx="0" cy="0"/>
        </a:xfrm>
      </p:grpSpPr>
      <p:sp>
        <p:nvSpPr>
          <p:cNvPr id="52" name="Google Shape;52;p63"/>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53" name="Google Shape;53;p63"/>
          <p:cNvSpPr txBox="1"/>
          <p:nvPr>
            <p:ph idx="1" type="body"/>
          </p:nvPr>
        </p:nvSpPr>
        <p:spPr>
          <a:xfrm>
            <a:off x="457200" y="1637110"/>
            <a:ext cx="4040188" cy="6397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54" name="Google Shape;54;p63"/>
          <p:cNvSpPr txBox="1"/>
          <p:nvPr>
            <p:ph idx="2" type="body"/>
          </p:nvPr>
        </p:nvSpPr>
        <p:spPr>
          <a:xfrm>
            <a:off x="457200" y="2420888"/>
            <a:ext cx="4040188" cy="3657600"/>
          </a:xfrm>
          <a:prstGeom prst="rect">
            <a:avLst/>
          </a:prstGeom>
          <a:noFill/>
          <a:ln>
            <a:noFill/>
          </a:ln>
        </p:spPr>
        <p:txBody>
          <a:bodyPr anchorCtr="0" anchor="t" bIns="45700" lIns="91425" spcFirstLastPara="1" rIns="91425" wrap="square" tIns="45700">
            <a:no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55" name="Google Shape;55;p63"/>
          <p:cNvSpPr txBox="1"/>
          <p:nvPr>
            <p:ph idx="3" type="body"/>
          </p:nvPr>
        </p:nvSpPr>
        <p:spPr>
          <a:xfrm>
            <a:off x="4645025" y="1637110"/>
            <a:ext cx="4041775" cy="6397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56" name="Google Shape;56;p63"/>
          <p:cNvSpPr txBox="1"/>
          <p:nvPr>
            <p:ph idx="4" type="body"/>
          </p:nvPr>
        </p:nvSpPr>
        <p:spPr>
          <a:xfrm>
            <a:off x="4645025" y="2399692"/>
            <a:ext cx="4041775" cy="3657600"/>
          </a:xfrm>
          <a:prstGeom prst="rect">
            <a:avLst/>
          </a:prstGeom>
          <a:noFill/>
          <a:ln>
            <a:noFill/>
          </a:ln>
        </p:spPr>
        <p:txBody>
          <a:bodyPr anchorCtr="0" anchor="t" bIns="45700" lIns="91425" spcFirstLastPara="1" rIns="91425" wrap="square" tIns="45700">
            <a:no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57" name="Google Shape;57;p63"/>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63"/>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9" name="Shape 59"/>
        <p:cNvGrpSpPr/>
        <p:nvPr/>
      </p:nvGrpSpPr>
      <p:grpSpPr>
        <a:xfrm>
          <a:off x="0" y="0"/>
          <a:ext cx="0" cy="0"/>
          <a:chOff x="0" y="0"/>
          <a:chExt cx="0" cy="0"/>
        </a:xfrm>
      </p:grpSpPr>
      <p:sp>
        <p:nvSpPr>
          <p:cNvPr id="60" name="Google Shape;60;p64"/>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64"/>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5" Type="http://schemas.openxmlformats.org/officeDocument/2006/relationships/theme" Target="../theme/theme1.xml"/><Relationship Id="rId14" Type="http://schemas.openxmlformats.org/officeDocument/2006/relationships/slideLayout" Target="../slideLayouts/slideLayout1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55"/>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Autofit/>
          </a:bodyPr>
          <a:lstStyle>
            <a:lvl1pPr indent="-406400" lvl="0" marL="4572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100000"/>
              </a:lnSpc>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100000"/>
              </a:lnSpc>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1" name="Google Shape;11;p55"/>
          <p:cNvSpPr/>
          <p:nvPr/>
        </p:nvSpPr>
        <p:spPr>
          <a:xfrm>
            <a:off x="933450" y="368300"/>
            <a:ext cx="8020050" cy="576263"/>
          </a:xfrm>
          <a:prstGeom prst="rect">
            <a:avLst/>
          </a:prstGeom>
          <a:gradFill>
            <a:gsLst>
              <a:gs pos="0">
                <a:srgbClr val="66A7CF"/>
              </a:gs>
              <a:gs pos="60000">
                <a:schemeClr val="lt1"/>
              </a:gs>
              <a:gs pos="99000">
                <a:schemeClr val="lt1"/>
              </a:gs>
              <a:gs pos="100000">
                <a:schemeClr val="lt1"/>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600"/>
              <a:buFont typeface="Arial"/>
              <a:buNone/>
            </a:pPr>
            <a:r>
              <a:rPr b="0" i="0" lang="en-US" sz="2600" u="none" cap="none" strike="noStrike">
                <a:solidFill>
                  <a:srgbClr val="000000"/>
                </a:solidFill>
                <a:latin typeface="Arial"/>
                <a:ea typeface="Arial"/>
                <a:cs typeface="Arial"/>
                <a:sym typeface="Arial"/>
              </a:rPr>
              <a:t>Center for Community Inclusion &amp; Disability Studies</a:t>
            </a:r>
            <a:endParaRPr b="0" i="0" sz="1400" u="none" cap="none" strike="noStrike">
              <a:solidFill>
                <a:srgbClr val="000000"/>
              </a:solidFill>
              <a:latin typeface="Arial"/>
              <a:ea typeface="Arial"/>
              <a:cs typeface="Arial"/>
              <a:sym typeface="Arial"/>
            </a:endParaRPr>
          </a:p>
        </p:txBody>
      </p:sp>
      <p:sp>
        <p:nvSpPr>
          <p:cNvPr id="12" name="Google Shape;12;p55"/>
          <p:cNvSpPr/>
          <p:nvPr/>
        </p:nvSpPr>
        <p:spPr>
          <a:xfrm>
            <a:off x="935038" y="163513"/>
            <a:ext cx="7980362" cy="171450"/>
          </a:xfrm>
          <a:prstGeom prst="rect">
            <a:avLst/>
          </a:prstGeom>
          <a:gradFill>
            <a:gsLst>
              <a:gs pos="0">
                <a:srgbClr val="001934"/>
              </a:gs>
              <a:gs pos="60000">
                <a:schemeClr val="lt1"/>
              </a:gs>
              <a:gs pos="99000">
                <a:schemeClr val="lt1"/>
              </a:gs>
              <a:gs pos="100000">
                <a:schemeClr val="lt1"/>
              </a:gs>
            </a:gsLst>
            <a:lin ang="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 name="Google Shape;13;p55"/>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9pPr>
          </a:lstStyle>
          <a:p/>
        </p:txBody>
      </p:sp>
      <p:pic>
        <p:nvPicPr>
          <p:cNvPr descr="MAINE_crest2C_MAC.eps" id="14" name="Google Shape;14;p55"/>
          <p:cNvPicPr preferRelativeResize="0"/>
          <p:nvPr/>
        </p:nvPicPr>
        <p:blipFill rotWithShape="1">
          <a:blip r:embed="rId1">
            <a:alphaModFix/>
          </a:blip>
          <a:srcRect b="0" l="0" r="0" t="0"/>
          <a:stretch/>
        </p:blipFill>
        <p:spPr>
          <a:xfrm>
            <a:off x="142875" y="138113"/>
            <a:ext cx="828675" cy="1106487"/>
          </a:xfrm>
          <a:prstGeom prst="rect">
            <a:avLst/>
          </a:prstGeom>
          <a:noFill/>
          <a:ln>
            <a:noFill/>
          </a:ln>
        </p:spPr>
      </p:pic>
      <p:sp>
        <p:nvSpPr>
          <p:cNvPr id="15" name="Google Shape;15;p55"/>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6" name="Google Shape;16;p5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www.youtube.com/watch?v=TuHLj2U0SMQ"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s://www.adaptcommunitynetwork.org/sensor-technology-increasing-independence/" TargetMode="External"/><Relationship Id="rId4" Type="http://schemas.openxmlformats.org/officeDocument/2006/relationships/hyperlink" Target="https://www.simply-home.com/blog-overview/making-brads-vision-a-reality" TargetMode="External"/><Relationship Id="rId5" Type="http://schemas.openxmlformats.org/officeDocument/2006/relationships/hyperlink" Target="https://www.simply-home.com/blog-overview/creating-a-happy-life-meet-colleen"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hyperlink" Target="https://www.simply-home.com/take-a-virtual-tour"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hyperlink" Target="https://toolbox.thearc.org/" TargetMode="External"/><Relationship Id="rId4" Type="http://schemas.openxmlformats.org/officeDocument/2006/relationships/hyperlink" Target="https://toolbox.thearc.org/" TargetMode="External"/><Relationship Id="rId5" Type="http://schemas.openxmlformats.org/officeDocument/2006/relationships/hyperlink" Target="https://toolbox.thearc.org/"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hyperlink" Target="http://resources.ruralinstitute.umt.edu/resource/abledata-tools-technologies-to-enhance-life/" TargetMode="External"/><Relationship Id="rId4" Type="http://schemas.openxmlformats.org/officeDocument/2006/relationships/hyperlink" Target="https://www.simply-home.com/blog-overview/top-5-websites-that-highlight-apps-for-people-with-idd" TargetMode="External"/><Relationship Id="rId5" Type="http://schemas.openxmlformats.org/officeDocument/2006/relationships/hyperlink" Target="https://mainecite.org/apps-as-assistive-technology-at/"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hyperlink" Target="https://askjan.org/media/atoz.htm"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 Id="rId3" Type="http://schemas.openxmlformats.org/officeDocument/2006/relationships/hyperlink" Target="https://www.pacer.org/transition/video/player.asp?video=252" TargetMode="External"/><Relationship Id="rId4" Type="http://schemas.openxmlformats.org/officeDocument/2006/relationships/hyperlink" Target="https://www.pacer.org/transition/video/player.asp?video=252"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 Id="rId3" Type="http://schemas.openxmlformats.org/officeDocument/2006/relationships/hyperlink" Target="https://techmatrix.org/" TargetMode="External"/><Relationship Id="rId4" Type="http://schemas.openxmlformats.org/officeDocument/2006/relationships/hyperlink" Target="https://dpi.wi.gov/sites/default/files/imce/sped/pdf/at-wati-heycanitrythat.pdf" TargetMode="External"/><Relationship Id="rId5" Type="http://schemas.openxmlformats.org/officeDocument/2006/relationships/hyperlink" Target="https://dpi.wi.gov/sites/default/files/imce/sped/pdf/at-wati-heycanitrythat.pdf" TargetMode="External"/><Relationship Id="rId6" Type="http://schemas.openxmlformats.org/officeDocument/2006/relationships/hyperlink" Target="https://dpi.wi.gov/sites/default/files/imce/sped/pdf/at-wati-heycanitrythat.pdf"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 Id="rId3" Type="http://schemas.openxmlformats.org/officeDocument/2006/relationships/hyperlink" Target="http://www.ldonline.org/article/8929" TargetMode="External"/><Relationship Id="rId4" Type="http://schemas.openxmlformats.org/officeDocument/2006/relationships/hyperlink" Target="http://www.ldonline.org/article/8929" TargetMode="External"/><Relationship Id="rId5" Type="http://schemas.openxmlformats.org/officeDocument/2006/relationships/hyperlink" Target="https://www.assistivetechnologycenter.org/resource/center-on-technology-and-disability/"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 Id="rId3" Type="http://schemas.openxmlformats.org/officeDocument/2006/relationships/hyperlink" Target="http://www.mainecite.org/assistive-technology/" TargetMode="External"/><Relationship Id="rId4" Type="http://schemas.openxmlformats.org/officeDocument/2006/relationships/hyperlink" Target="http://www.mainecite.org/demonstrations/" TargetMode="External"/><Relationship Id="rId9" Type="http://schemas.openxmlformats.org/officeDocument/2006/relationships/hyperlink" Target="http://www.mainecite.org/news/" TargetMode="External"/><Relationship Id="rId5" Type="http://schemas.openxmlformats.org/officeDocument/2006/relationships/hyperlink" Target="http://www.mainecite.org/devices-for-loan/" TargetMode="External"/><Relationship Id="rId6" Type="http://schemas.openxmlformats.org/officeDocument/2006/relationships/hyperlink" Target="http://www.mainecite.org/equipment-reuse/" TargetMode="External"/><Relationship Id="rId7" Type="http://schemas.openxmlformats.org/officeDocument/2006/relationships/hyperlink" Target="http://www.mainecite.org/paying-for-at/" TargetMode="External"/><Relationship Id="rId8" Type="http://schemas.openxmlformats.org/officeDocument/2006/relationships/hyperlink" Target="http://www.mainecite.org/trainin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 Id="rId3" Type="http://schemas.openxmlformats.org/officeDocument/2006/relationships/hyperlink" Target="https://spurwinkalltech.org/"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 Id="rId3" Type="http://schemas.openxmlformats.org/officeDocument/2006/relationships/hyperlink" Target="http://mainecite.org/overview-for-funding-assistive-technology/" TargetMode="External"/><Relationship Id="rId4" Type="http://schemas.openxmlformats.org/officeDocument/2006/relationships/hyperlink" Target="http://mainecite.org/overview-for-funding-assistive-technology/" TargetMode="External"/><Relationship Id="rId5" Type="http://schemas.openxmlformats.org/officeDocument/2006/relationships/hyperlink" Target="https://mainecite.org/paying-for-at/" TargetMode="Externa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4.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
          <p:cNvSpPr txBox="1"/>
          <p:nvPr>
            <p:ph type="ctrTitle"/>
          </p:nvPr>
        </p:nvSpPr>
        <p:spPr>
          <a:xfrm>
            <a:off x="685800" y="1295401"/>
            <a:ext cx="7772400" cy="23050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sz="4000"/>
              <a:t>Exploring Assistive Technology</a:t>
            </a:r>
            <a:br>
              <a:rPr lang="en-US"/>
            </a:br>
            <a:r>
              <a:rPr lang="en-US" sz="2800"/>
              <a:t>Exploring Technologies for Independent Living, Employment, Post-Secondary Education and Training, and Community Participation</a:t>
            </a:r>
            <a:endParaRPr/>
          </a:p>
        </p:txBody>
      </p:sp>
      <p:sp>
        <p:nvSpPr>
          <p:cNvPr id="90" name="Google Shape;90;p1"/>
          <p:cNvSpPr txBox="1"/>
          <p:nvPr>
            <p:ph idx="1" type="subTitle"/>
          </p:nvPr>
        </p:nvSpPr>
        <p:spPr>
          <a:xfrm>
            <a:off x="1371600" y="4114800"/>
            <a:ext cx="6400800" cy="1752600"/>
          </a:xfrm>
          <a:prstGeom prst="rect">
            <a:avLst/>
          </a:prstGeom>
          <a:noFill/>
          <a:ln>
            <a:noFill/>
          </a:ln>
        </p:spPr>
        <p:txBody>
          <a:bodyPr anchorCtr="0" anchor="t" bIns="45700" lIns="91425" spcFirstLastPara="1" rIns="91425" wrap="square" tIns="45700">
            <a:normAutofit fontScale="85000" lnSpcReduction="10000"/>
          </a:bodyPr>
          <a:lstStyle/>
          <a:p>
            <a:pPr indent="0" lvl="0" marL="0" rtl="0" algn="ctr">
              <a:lnSpc>
                <a:spcPct val="100000"/>
              </a:lnSpc>
              <a:spcBef>
                <a:spcPts val="0"/>
              </a:spcBef>
              <a:spcAft>
                <a:spcPts val="0"/>
              </a:spcAft>
              <a:buClr>
                <a:srgbClr val="888888"/>
              </a:buClr>
              <a:buSzPct val="100000"/>
              <a:buNone/>
            </a:pPr>
            <a:r>
              <a:rPr lang="en-US"/>
              <a:t>Co-authors:</a:t>
            </a:r>
            <a:endParaRPr/>
          </a:p>
          <a:p>
            <a:pPr indent="0" lvl="0" marL="0" rtl="0" algn="ctr">
              <a:lnSpc>
                <a:spcPct val="100000"/>
              </a:lnSpc>
              <a:spcBef>
                <a:spcPts val="476"/>
              </a:spcBef>
              <a:spcAft>
                <a:spcPts val="0"/>
              </a:spcAft>
              <a:buClr>
                <a:srgbClr val="888888"/>
              </a:buClr>
              <a:buSzPct val="100000"/>
              <a:buNone/>
            </a:pPr>
            <a:r>
              <a:rPr lang="en-US"/>
              <a:t>Alan Kurtz, Ph.D., </a:t>
            </a:r>
            <a:br>
              <a:rPr lang="en-US"/>
            </a:br>
            <a:r>
              <a:rPr lang="en-US"/>
              <a:t>J. Richardson (Jay) Collins, M.T.W., M.S.W., </a:t>
            </a:r>
            <a:br>
              <a:rPr lang="en-US"/>
            </a:br>
            <a:r>
              <a:rPr lang="en-US"/>
              <a:t>and Janet May, M.Ed., M.S.</a:t>
            </a:r>
            <a:endParaRPr/>
          </a:p>
          <a:p>
            <a:pPr indent="0" lvl="0" marL="0" rtl="0" algn="ctr">
              <a:lnSpc>
                <a:spcPct val="100000"/>
              </a:lnSpc>
              <a:spcBef>
                <a:spcPts val="476"/>
              </a:spcBef>
              <a:spcAft>
                <a:spcPts val="0"/>
              </a:spcAft>
              <a:buClr>
                <a:srgbClr val="888888"/>
              </a:buClr>
              <a:buSzPct val="100000"/>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10"/>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i="1" lang="en-US" u="sng">
                <a:solidFill>
                  <a:schemeClr val="hlink"/>
                </a:solidFill>
                <a:hlinkClick r:id="rId3"/>
              </a:rPr>
              <a:t>Living the Smart Life</a:t>
            </a:r>
            <a:endParaRPr i="1"/>
          </a:p>
        </p:txBody>
      </p:sp>
      <p:sp>
        <p:nvSpPr>
          <p:cNvPr id="161" name="Google Shape;161;p10"/>
          <p:cNvSpPr txBox="1"/>
          <p:nvPr>
            <p:ph idx="1" type="body"/>
          </p:nvPr>
        </p:nvSpPr>
        <p:spPr>
          <a:xfrm>
            <a:off x="533400" y="2285999"/>
            <a:ext cx="8153400" cy="3840163"/>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2800"/>
              <a:buNone/>
            </a:pPr>
            <a:r>
              <a:rPr lang="en-US"/>
              <a:t>YouTube Video from AbleLink Technologies:</a:t>
            </a:r>
            <a:endParaRPr/>
          </a:p>
          <a:p>
            <a:pPr indent="0" lvl="0" marL="0" rtl="0" algn="l">
              <a:lnSpc>
                <a:spcPct val="100000"/>
              </a:lnSpc>
              <a:spcBef>
                <a:spcPts val="1680"/>
              </a:spcBef>
              <a:spcAft>
                <a:spcPts val="0"/>
              </a:spcAft>
              <a:buClr>
                <a:schemeClr val="dk1"/>
              </a:buClr>
              <a:buSzPts val="2400"/>
              <a:buNone/>
            </a:pPr>
            <a:r>
              <a:rPr lang="en-US" sz="2400"/>
              <a:t>https://www.youtube.com/watch?v=TuHLj2U0SMQ</a:t>
            </a:r>
            <a:endParaRPr/>
          </a:p>
        </p:txBody>
      </p:sp>
      <p:sp>
        <p:nvSpPr>
          <p:cNvPr id="162" name="Google Shape;162;p10"/>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11"/>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Small Group Discussion</a:t>
            </a:r>
            <a:endParaRPr/>
          </a:p>
        </p:txBody>
      </p:sp>
      <p:sp>
        <p:nvSpPr>
          <p:cNvPr id="169" name="Google Shape;169;p11"/>
          <p:cNvSpPr txBox="1"/>
          <p:nvPr>
            <p:ph idx="1" type="body"/>
          </p:nvPr>
        </p:nvSpPr>
        <p:spPr>
          <a:xfrm>
            <a:off x="442912" y="2057400"/>
            <a:ext cx="8243888" cy="4068762"/>
          </a:xfrm>
          <a:prstGeom prst="rect">
            <a:avLst/>
          </a:prstGeom>
          <a:noFill/>
          <a:ln>
            <a:noFill/>
          </a:ln>
        </p:spPr>
        <p:txBody>
          <a:bodyPr anchorCtr="0" anchor="t" bIns="45700" lIns="91425" spcFirstLastPara="1" rIns="91425" wrap="square" tIns="45700">
            <a:normAutofit fontScale="92500" lnSpcReduction="20000"/>
          </a:bodyPr>
          <a:lstStyle/>
          <a:p>
            <a:pPr indent="-342900" lvl="0" marL="342900" rtl="0" algn="l">
              <a:lnSpc>
                <a:spcPct val="100000"/>
              </a:lnSpc>
              <a:spcBef>
                <a:spcPts val="0"/>
              </a:spcBef>
              <a:spcAft>
                <a:spcPts val="0"/>
              </a:spcAft>
              <a:buClr>
                <a:schemeClr val="dk1"/>
              </a:buClr>
              <a:buSzPct val="100000"/>
              <a:buChar char="•"/>
            </a:pPr>
            <a:r>
              <a:rPr lang="en-US"/>
              <a:t>Each family should briefly describe their transition-age child with a disability (their child’s strengths and interests, goals for their child, and areas in which they would like to see their child act more independently).</a:t>
            </a:r>
            <a:endParaRPr/>
          </a:p>
          <a:p>
            <a:pPr indent="-342900" lvl="0" marL="342900" rtl="0" algn="l">
              <a:lnSpc>
                <a:spcPct val="100000"/>
              </a:lnSpc>
              <a:spcBef>
                <a:spcPts val="1718"/>
              </a:spcBef>
              <a:spcAft>
                <a:spcPts val="0"/>
              </a:spcAft>
              <a:buClr>
                <a:schemeClr val="dk1"/>
              </a:buClr>
              <a:buSzPct val="100000"/>
              <a:buChar char="•"/>
            </a:pPr>
            <a:r>
              <a:rPr lang="en-US"/>
              <a:t>After the child has been described, all members of the group should spend about five minutes brainstorming some ideas for how the person might benefit from technology.</a:t>
            </a:r>
            <a:endParaRPr/>
          </a:p>
          <a:p>
            <a:pPr indent="-342900" lvl="0" marL="342900" rtl="0" algn="l">
              <a:lnSpc>
                <a:spcPct val="100000"/>
              </a:lnSpc>
              <a:spcBef>
                <a:spcPts val="1718"/>
              </a:spcBef>
              <a:spcAft>
                <a:spcPts val="0"/>
              </a:spcAft>
              <a:buClr>
                <a:schemeClr val="dk1"/>
              </a:buClr>
              <a:buSzPct val="100000"/>
              <a:buChar char="•"/>
            </a:pPr>
            <a:r>
              <a:rPr lang="en-US"/>
              <a:t>Repeat for each family.</a:t>
            </a:r>
            <a:endParaRPr/>
          </a:p>
          <a:p>
            <a:pPr indent="0" lvl="0" marL="0" rtl="0" algn="l">
              <a:lnSpc>
                <a:spcPct val="100000"/>
              </a:lnSpc>
              <a:spcBef>
                <a:spcPts val="1718"/>
              </a:spcBef>
              <a:spcAft>
                <a:spcPts val="0"/>
              </a:spcAft>
              <a:buClr>
                <a:schemeClr val="dk1"/>
              </a:buClr>
              <a:buSzPct val="100000"/>
              <a:buNone/>
            </a:pPr>
            <a:r>
              <a:t/>
            </a:r>
            <a:endParaRPr/>
          </a:p>
          <a:p>
            <a:pPr indent="-178435" lvl="0" marL="342900" rtl="0" algn="l">
              <a:lnSpc>
                <a:spcPct val="100000"/>
              </a:lnSpc>
              <a:spcBef>
                <a:spcPts val="518"/>
              </a:spcBef>
              <a:spcAft>
                <a:spcPts val="0"/>
              </a:spcAft>
              <a:buClr>
                <a:schemeClr val="dk1"/>
              </a:buClr>
              <a:buSzPct val="100000"/>
              <a:buNone/>
            </a:pPr>
            <a:r>
              <a:t/>
            </a:r>
            <a:endParaRPr/>
          </a:p>
          <a:p>
            <a:pPr indent="-178435" lvl="0" marL="342900" rtl="0" algn="l">
              <a:lnSpc>
                <a:spcPct val="100000"/>
              </a:lnSpc>
              <a:spcBef>
                <a:spcPts val="518"/>
              </a:spcBef>
              <a:spcAft>
                <a:spcPts val="0"/>
              </a:spcAft>
              <a:buClr>
                <a:schemeClr val="dk1"/>
              </a:buClr>
              <a:buSzPct val="100000"/>
              <a:buNone/>
            </a:pPr>
            <a:r>
              <a:t/>
            </a:r>
            <a:endParaRPr/>
          </a:p>
        </p:txBody>
      </p:sp>
      <p:sp>
        <p:nvSpPr>
          <p:cNvPr id="170" name="Google Shape;170;p11"/>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12"/>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Beyond Success in High School</a:t>
            </a:r>
            <a:endParaRPr/>
          </a:p>
        </p:txBody>
      </p:sp>
      <p:sp>
        <p:nvSpPr>
          <p:cNvPr id="176" name="Google Shape;176;p12"/>
          <p:cNvSpPr txBox="1"/>
          <p:nvPr>
            <p:ph idx="1" type="body"/>
          </p:nvPr>
        </p:nvSpPr>
        <p:spPr>
          <a:xfrm>
            <a:off x="442912" y="1981199"/>
            <a:ext cx="8243888" cy="4144963"/>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2800"/>
              <a:buChar char="•"/>
            </a:pPr>
            <a:r>
              <a:rPr lang="en-US"/>
              <a:t>AT can be extremely valuable in an educational context.</a:t>
            </a:r>
            <a:endParaRPr/>
          </a:p>
          <a:p>
            <a:pPr indent="-342900" lvl="0" marL="342900" rtl="0" algn="l">
              <a:lnSpc>
                <a:spcPct val="100000"/>
              </a:lnSpc>
              <a:spcBef>
                <a:spcPts val="1160"/>
              </a:spcBef>
              <a:spcAft>
                <a:spcPts val="0"/>
              </a:spcAft>
              <a:buClr>
                <a:schemeClr val="dk1"/>
              </a:buClr>
              <a:buSzPts val="2800"/>
              <a:buChar char="•"/>
            </a:pPr>
            <a:r>
              <a:rPr lang="en-US"/>
              <a:t>During the transition period we need to think about how technology can also be used to improve life </a:t>
            </a:r>
            <a:r>
              <a:rPr b="1" lang="en-US"/>
              <a:t>after</a:t>
            </a:r>
            <a:r>
              <a:rPr lang="en-US"/>
              <a:t> a student has left school.</a:t>
            </a:r>
            <a:endParaRPr/>
          </a:p>
          <a:p>
            <a:pPr indent="-342900" lvl="0" marL="342900" rtl="0" algn="l">
              <a:lnSpc>
                <a:spcPct val="100000"/>
              </a:lnSpc>
              <a:spcBef>
                <a:spcPts val="1160"/>
              </a:spcBef>
              <a:spcAft>
                <a:spcPts val="0"/>
              </a:spcAft>
              <a:buClr>
                <a:schemeClr val="dk1"/>
              </a:buClr>
              <a:buSzPts val="2800"/>
              <a:buChar char="•"/>
            </a:pPr>
            <a:r>
              <a:rPr lang="en-US"/>
              <a:t>The transition period can be used as a time to explore technologies that will be useful later in the student’s life.</a:t>
            </a:r>
            <a:endParaRPr/>
          </a:p>
        </p:txBody>
      </p:sp>
      <p:sp>
        <p:nvSpPr>
          <p:cNvPr id="177" name="Google Shape;177;p12"/>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13"/>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100000"/>
              </a:lnSpc>
              <a:spcBef>
                <a:spcPts val="0"/>
              </a:spcBef>
              <a:spcAft>
                <a:spcPts val="0"/>
              </a:spcAft>
              <a:buSzPct val="43209"/>
              <a:buNone/>
            </a:pPr>
            <a:r>
              <a:rPr lang="en-US"/>
              <a:t>Vignette: Greg – AT for College</a:t>
            </a:r>
            <a:endParaRPr/>
          </a:p>
        </p:txBody>
      </p:sp>
      <p:sp>
        <p:nvSpPr>
          <p:cNvPr id="184" name="Google Shape;184;p13"/>
          <p:cNvSpPr txBox="1"/>
          <p:nvPr>
            <p:ph idx="1" type="body"/>
          </p:nvPr>
        </p:nvSpPr>
        <p:spPr>
          <a:xfrm>
            <a:off x="533400" y="2209799"/>
            <a:ext cx="8153400" cy="4191001"/>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dk1"/>
              </a:buClr>
              <a:buSzPts val="2800"/>
              <a:buNone/>
            </a:pPr>
            <a:r>
              <a:rPr lang="en-US"/>
              <a:t>Greg was a young man on the autism spectrum who wanted to attend college. He was very clear about the type of college he wanted to attend but had not made a final selection. He and his parents had two big concerns:</a:t>
            </a:r>
            <a:endParaRPr/>
          </a:p>
          <a:p>
            <a:pPr indent="-285750" lvl="1" marL="742950" rtl="0" algn="l">
              <a:lnSpc>
                <a:spcPct val="100000"/>
              </a:lnSpc>
              <a:spcBef>
                <a:spcPts val="520"/>
              </a:spcBef>
              <a:spcAft>
                <a:spcPts val="0"/>
              </a:spcAft>
              <a:buClr>
                <a:schemeClr val="dk1"/>
              </a:buClr>
              <a:buSzPts val="2600"/>
              <a:buChar char="–"/>
            </a:pPr>
            <a:r>
              <a:rPr lang="en-US" sz="2600"/>
              <a:t>How he would stay organized.</a:t>
            </a:r>
            <a:endParaRPr/>
          </a:p>
          <a:p>
            <a:pPr indent="-285750" lvl="1" marL="742950" rtl="0" algn="l">
              <a:lnSpc>
                <a:spcPct val="100000"/>
              </a:lnSpc>
              <a:spcBef>
                <a:spcPts val="520"/>
              </a:spcBef>
              <a:spcAft>
                <a:spcPts val="0"/>
              </a:spcAft>
              <a:buClr>
                <a:schemeClr val="dk1"/>
              </a:buClr>
              <a:buSzPts val="2600"/>
              <a:buChar char="–"/>
            </a:pPr>
            <a:r>
              <a:rPr lang="en-US" sz="2600"/>
              <a:t>His handwriting difficulties and how that might affect his ability to take notes efficiently in classes.</a:t>
            </a:r>
            <a:endParaRPr/>
          </a:p>
        </p:txBody>
      </p:sp>
      <p:sp>
        <p:nvSpPr>
          <p:cNvPr id="185" name="Google Shape;185;p13"/>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14"/>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100000"/>
              </a:lnSpc>
              <a:spcBef>
                <a:spcPts val="0"/>
              </a:spcBef>
              <a:spcAft>
                <a:spcPts val="0"/>
              </a:spcAft>
              <a:buSzPct val="43209"/>
              <a:buNone/>
            </a:pPr>
            <a:r>
              <a:rPr lang="en-US"/>
              <a:t>Greg and his PCP Team Identify Strategies</a:t>
            </a:r>
            <a:endParaRPr/>
          </a:p>
        </p:txBody>
      </p:sp>
      <p:sp>
        <p:nvSpPr>
          <p:cNvPr id="192" name="Google Shape;192;p14"/>
          <p:cNvSpPr txBox="1"/>
          <p:nvPr>
            <p:ph idx="1" type="body"/>
          </p:nvPr>
        </p:nvSpPr>
        <p:spPr>
          <a:xfrm>
            <a:off x="533400" y="1905001"/>
            <a:ext cx="8153400" cy="48006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2200"/>
              <a:buChar char="•"/>
            </a:pPr>
            <a:r>
              <a:rPr lang="en-US" sz="2200"/>
              <a:t>At his PCP meeting, Greg, his family, friends, and teachers talked about the possibility of using various apps on a smart phone for organizing his schedule, and reminding him to do his homework and to take his medication. These were all things his parents had helped him with in the past. Greg and his team also identified a number of organizational goals that he could work on in his senior year. Greg and his father identified an app that Greg used successfully to become more independent in organizing his life both at home and school.</a:t>
            </a:r>
            <a:endParaRPr/>
          </a:p>
          <a:p>
            <a:pPr indent="-342900" lvl="0" marL="342900" rtl="0" algn="l">
              <a:lnSpc>
                <a:spcPct val="100000"/>
              </a:lnSpc>
              <a:spcBef>
                <a:spcPts val="1040"/>
              </a:spcBef>
              <a:spcAft>
                <a:spcPts val="0"/>
              </a:spcAft>
              <a:buClr>
                <a:schemeClr val="dk1"/>
              </a:buClr>
              <a:buSzPts val="2200"/>
              <a:buChar char="•"/>
            </a:pPr>
            <a:r>
              <a:rPr lang="en-US" sz="2200"/>
              <a:t>Greg practiced using several technologies to record lectures in high school (from Self-Determination module). He ultimately decided on using “swipe” technology to take notes.</a:t>
            </a:r>
            <a:endParaRPr/>
          </a:p>
        </p:txBody>
      </p:sp>
      <p:sp>
        <p:nvSpPr>
          <p:cNvPr id="193" name="Google Shape;193;p14"/>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15"/>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AT for Independent Living</a:t>
            </a:r>
            <a:endParaRPr/>
          </a:p>
        </p:txBody>
      </p:sp>
      <p:sp>
        <p:nvSpPr>
          <p:cNvPr id="200" name="Google Shape;200;p15"/>
          <p:cNvSpPr txBox="1"/>
          <p:nvPr>
            <p:ph idx="1" type="body"/>
          </p:nvPr>
        </p:nvSpPr>
        <p:spPr>
          <a:xfrm>
            <a:off x="431800" y="2133601"/>
            <a:ext cx="8255000" cy="3992562"/>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2800"/>
              <a:buChar char="•"/>
            </a:pPr>
            <a:r>
              <a:rPr lang="en-US"/>
              <a:t>Support for navigating one’s community</a:t>
            </a:r>
            <a:endParaRPr/>
          </a:p>
          <a:p>
            <a:pPr indent="-342900" lvl="0" marL="342900" rtl="0" algn="l">
              <a:lnSpc>
                <a:spcPct val="100000"/>
              </a:lnSpc>
              <a:spcBef>
                <a:spcPts val="1160"/>
              </a:spcBef>
              <a:spcAft>
                <a:spcPts val="0"/>
              </a:spcAft>
              <a:buClr>
                <a:schemeClr val="dk1"/>
              </a:buClr>
              <a:buSzPts val="2800"/>
              <a:buChar char="•"/>
            </a:pPr>
            <a:r>
              <a:rPr lang="en-US"/>
              <a:t>Physical modifications to living environment</a:t>
            </a:r>
            <a:endParaRPr/>
          </a:p>
          <a:p>
            <a:pPr indent="-342900" lvl="0" marL="342900" rtl="0" algn="l">
              <a:lnSpc>
                <a:spcPct val="100000"/>
              </a:lnSpc>
              <a:spcBef>
                <a:spcPts val="1160"/>
              </a:spcBef>
              <a:spcAft>
                <a:spcPts val="0"/>
              </a:spcAft>
              <a:buClr>
                <a:schemeClr val="dk1"/>
              </a:buClr>
              <a:buSzPts val="2800"/>
              <a:buChar char="•"/>
            </a:pPr>
            <a:r>
              <a:rPr lang="en-US"/>
              <a:t>Remote monitoring</a:t>
            </a:r>
            <a:endParaRPr/>
          </a:p>
          <a:p>
            <a:pPr indent="-285750" lvl="1" marL="742950" rtl="0" algn="l">
              <a:lnSpc>
                <a:spcPct val="100000"/>
              </a:lnSpc>
              <a:spcBef>
                <a:spcPts val="1120"/>
              </a:spcBef>
              <a:spcAft>
                <a:spcPts val="0"/>
              </a:spcAft>
              <a:buClr>
                <a:schemeClr val="dk1"/>
              </a:buClr>
              <a:buSzPts val="2600"/>
              <a:buChar char="–"/>
            </a:pPr>
            <a:r>
              <a:rPr lang="en-US" sz="2600"/>
              <a:t>Safety</a:t>
            </a:r>
            <a:endParaRPr/>
          </a:p>
          <a:p>
            <a:pPr indent="-285750" lvl="1" marL="742950" rtl="0" algn="l">
              <a:lnSpc>
                <a:spcPct val="100000"/>
              </a:lnSpc>
              <a:spcBef>
                <a:spcPts val="1120"/>
              </a:spcBef>
              <a:spcAft>
                <a:spcPts val="0"/>
              </a:spcAft>
              <a:buClr>
                <a:schemeClr val="dk1"/>
              </a:buClr>
              <a:buSzPts val="2600"/>
              <a:buChar char="–"/>
            </a:pPr>
            <a:r>
              <a:rPr lang="en-US" sz="2600"/>
              <a:t>Medical Management</a:t>
            </a:r>
            <a:endParaRPr/>
          </a:p>
          <a:p>
            <a:pPr indent="-342900" lvl="0" marL="342900" rtl="0" algn="l">
              <a:lnSpc>
                <a:spcPct val="100000"/>
              </a:lnSpc>
              <a:spcBef>
                <a:spcPts val="1160"/>
              </a:spcBef>
              <a:spcAft>
                <a:spcPts val="0"/>
              </a:spcAft>
              <a:buClr>
                <a:schemeClr val="dk1"/>
              </a:buClr>
              <a:buSzPts val="2800"/>
              <a:buChar char="•"/>
            </a:pPr>
            <a:r>
              <a:rPr lang="en-US"/>
              <a:t>Support for daily home tasks and self-care</a:t>
            </a:r>
            <a:endParaRPr/>
          </a:p>
          <a:p>
            <a:pPr indent="-342900" lvl="0" marL="342900" rtl="0" algn="l">
              <a:lnSpc>
                <a:spcPct val="100000"/>
              </a:lnSpc>
              <a:spcBef>
                <a:spcPts val="1160"/>
              </a:spcBef>
              <a:spcAft>
                <a:spcPts val="0"/>
              </a:spcAft>
              <a:buClr>
                <a:schemeClr val="dk1"/>
              </a:buClr>
              <a:buSzPts val="2800"/>
              <a:buChar char="•"/>
            </a:pPr>
            <a:r>
              <a:rPr lang="en-US"/>
              <a:t>Environmental controls</a:t>
            </a:r>
            <a:endParaRPr/>
          </a:p>
          <a:p>
            <a:pPr indent="-133350" lvl="1" marL="742950" rtl="0" algn="l">
              <a:lnSpc>
                <a:spcPct val="100000"/>
              </a:lnSpc>
              <a:spcBef>
                <a:spcPts val="1080"/>
              </a:spcBef>
              <a:spcAft>
                <a:spcPts val="0"/>
              </a:spcAft>
              <a:buClr>
                <a:schemeClr val="dk1"/>
              </a:buClr>
              <a:buSzPts val="2400"/>
              <a:buNone/>
            </a:pPr>
            <a:r>
              <a:t/>
            </a:r>
            <a:endParaRPr/>
          </a:p>
        </p:txBody>
      </p:sp>
      <p:sp>
        <p:nvSpPr>
          <p:cNvPr id="201" name="Google Shape;201;p1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16"/>
          <p:cNvSpPr txBox="1"/>
          <p:nvPr>
            <p:ph type="title"/>
          </p:nvPr>
        </p:nvSpPr>
        <p:spPr>
          <a:xfrm>
            <a:off x="442459" y="1066800"/>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AT and Independent Living Examples</a:t>
            </a:r>
            <a:endParaRPr/>
          </a:p>
        </p:txBody>
      </p:sp>
      <p:sp>
        <p:nvSpPr>
          <p:cNvPr id="208" name="Google Shape;208;p16"/>
          <p:cNvSpPr txBox="1"/>
          <p:nvPr>
            <p:ph idx="1" type="body"/>
          </p:nvPr>
        </p:nvSpPr>
        <p:spPr>
          <a:xfrm>
            <a:off x="431800" y="1828800"/>
            <a:ext cx="8255000" cy="429736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800"/>
              <a:buFont typeface="Arial"/>
              <a:buNone/>
            </a:pPr>
            <a:r>
              <a:rPr lang="en-US"/>
              <a:t>Check out one of the following sites:</a:t>
            </a:r>
            <a:endParaRPr/>
          </a:p>
          <a:p>
            <a:pPr indent="-342900" lvl="0" marL="342900" rtl="0" algn="l">
              <a:lnSpc>
                <a:spcPct val="100000"/>
              </a:lnSpc>
              <a:spcBef>
                <a:spcPts val="1800"/>
              </a:spcBef>
              <a:spcAft>
                <a:spcPts val="0"/>
              </a:spcAft>
              <a:buClr>
                <a:schemeClr val="dk1"/>
              </a:buClr>
              <a:buSzPts val="2600"/>
              <a:buChar char="•"/>
            </a:pPr>
            <a:r>
              <a:rPr lang="en-US" sz="2600" u="sng">
                <a:solidFill>
                  <a:schemeClr val="hlink"/>
                </a:solidFill>
                <a:hlinkClick r:id="rId3"/>
              </a:rPr>
              <a:t>Sensor Technology Increasing Independence</a:t>
            </a:r>
            <a:r>
              <a:rPr lang="en-US" sz="2600"/>
              <a:t>: </a:t>
            </a:r>
            <a:br>
              <a:rPr lang="en-US" sz="2600"/>
            </a:br>
            <a:r>
              <a:rPr lang="en-US" sz="2600"/>
              <a:t>https://www.adaptcommunitynetwork.org/sensor-technology-increasing-independence/</a:t>
            </a:r>
            <a:endParaRPr/>
          </a:p>
          <a:p>
            <a:pPr indent="-342900" lvl="0" marL="342900" rtl="0" algn="l">
              <a:lnSpc>
                <a:spcPct val="100000"/>
              </a:lnSpc>
              <a:spcBef>
                <a:spcPts val="1200"/>
              </a:spcBef>
              <a:spcAft>
                <a:spcPts val="0"/>
              </a:spcAft>
              <a:buClr>
                <a:schemeClr val="dk1"/>
              </a:buClr>
              <a:buSzPts val="2600"/>
              <a:buChar char="•"/>
            </a:pPr>
            <a:r>
              <a:rPr lang="en-US" sz="2600" u="sng">
                <a:solidFill>
                  <a:schemeClr val="hlink"/>
                </a:solidFill>
                <a:hlinkClick r:id="rId4"/>
              </a:rPr>
              <a:t>Making Brad’s Vision a Reality</a:t>
            </a:r>
            <a:r>
              <a:rPr lang="en-US" sz="2600"/>
              <a:t>:</a:t>
            </a:r>
            <a:br>
              <a:rPr lang="en-US" sz="2600"/>
            </a:br>
            <a:r>
              <a:rPr lang="en-US" sz="2600"/>
              <a:t>https://www.simply-home.com/blog-overview/making-brads-vision-a-reality</a:t>
            </a:r>
            <a:endParaRPr/>
          </a:p>
          <a:p>
            <a:pPr indent="-342900" lvl="0" marL="342900" rtl="0" algn="l">
              <a:lnSpc>
                <a:spcPct val="100000"/>
              </a:lnSpc>
              <a:spcBef>
                <a:spcPts val="1200"/>
              </a:spcBef>
              <a:spcAft>
                <a:spcPts val="0"/>
              </a:spcAft>
              <a:buClr>
                <a:schemeClr val="dk1"/>
              </a:buClr>
              <a:buSzPts val="2600"/>
              <a:buChar char="•"/>
            </a:pPr>
            <a:r>
              <a:rPr lang="en-US" sz="2600" u="sng">
                <a:solidFill>
                  <a:schemeClr val="hlink"/>
                </a:solidFill>
                <a:hlinkClick r:id="rId5"/>
              </a:rPr>
              <a:t>Creating Her Happy Life: Meet Colleen! </a:t>
            </a:r>
            <a:r>
              <a:rPr lang="en-US" sz="2600"/>
              <a:t>https://www.simply-home.com/blog-overview/creating-a-happy-life-meet-colleen</a:t>
            </a:r>
            <a:endParaRPr/>
          </a:p>
        </p:txBody>
      </p:sp>
      <p:sp>
        <p:nvSpPr>
          <p:cNvPr id="209" name="Google Shape;209;p1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17"/>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u="sng">
                <a:solidFill>
                  <a:schemeClr val="hlink"/>
                </a:solidFill>
                <a:hlinkClick r:id="rId3"/>
              </a:rPr>
              <a:t>Take a Virtual Tour</a:t>
            </a:r>
            <a:endParaRPr/>
          </a:p>
        </p:txBody>
      </p:sp>
      <p:sp>
        <p:nvSpPr>
          <p:cNvPr id="216" name="Google Shape;216;p17"/>
          <p:cNvSpPr txBox="1"/>
          <p:nvPr>
            <p:ph idx="1" type="body"/>
          </p:nvPr>
        </p:nvSpPr>
        <p:spPr>
          <a:xfrm>
            <a:off x="1143000" y="2971800"/>
            <a:ext cx="7543800" cy="3154362"/>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3600"/>
              <a:buNone/>
            </a:pPr>
            <a:r>
              <a:rPr lang="en-US" sz="3600"/>
              <a:t>https://www.simply-home.com/take-a-virtual-tour</a:t>
            </a:r>
            <a:endParaRPr/>
          </a:p>
        </p:txBody>
      </p:sp>
      <p:sp>
        <p:nvSpPr>
          <p:cNvPr id="217" name="Google Shape;217;p17"/>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18"/>
          <p:cNvSpPr txBox="1"/>
          <p:nvPr>
            <p:ph type="title"/>
          </p:nvPr>
        </p:nvSpPr>
        <p:spPr>
          <a:xfrm>
            <a:off x="442912" y="1428515"/>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Large Group Discussion on Independent Living and AT</a:t>
            </a:r>
            <a:endParaRPr/>
          </a:p>
        </p:txBody>
      </p:sp>
      <p:sp>
        <p:nvSpPr>
          <p:cNvPr id="223" name="Google Shape;223;p18"/>
          <p:cNvSpPr txBox="1"/>
          <p:nvPr>
            <p:ph idx="1" type="body"/>
          </p:nvPr>
        </p:nvSpPr>
        <p:spPr>
          <a:xfrm>
            <a:off x="457200" y="2447013"/>
            <a:ext cx="8229600" cy="3840163"/>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3200"/>
              <a:buNone/>
            </a:pPr>
            <a:r>
              <a:rPr lang="en-US" sz="3200"/>
              <a:t>Share ideas about how Assistive Technology might be used to support more independent living with your family member.</a:t>
            </a:r>
            <a:endParaRPr/>
          </a:p>
        </p:txBody>
      </p:sp>
      <p:sp>
        <p:nvSpPr>
          <p:cNvPr id="224" name="Google Shape;224;p18"/>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19"/>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Exploring Assistive Technology Part 2</a:t>
            </a:r>
            <a:endParaRPr/>
          </a:p>
        </p:txBody>
      </p:sp>
      <p:sp>
        <p:nvSpPr>
          <p:cNvPr id="230" name="Google Shape;230;p19"/>
          <p:cNvSpPr txBox="1"/>
          <p:nvPr>
            <p:ph idx="4294967295" type="sldNum"/>
          </p:nvPr>
        </p:nvSpPr>
        <p:spPr>
          <a:xfrm>
            <a:off x="708660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Assistive Technology and Transition</a:t>
            </a:r>
            <a:endParaRPr/>
          </a:p>
        </p:txBody>
      </p:sp>
      <p:sp>
        <p:nvSpPr>
          <p:cNvPr id="97" name="Google Shape;97;p2"/>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3200"/>
              <a:buNone/>
            </a:pPr>
            <a:r>
              <a:rPr lang="en-US" sz="3200"/>
              <a:t>Planning questions: </a:t>
            </a:r>
            <a:endParaRPr/>
          </a:p>
          <a:p>
            <a:pPr indent="-514350" lvl="0" marL="514350" rtl="0" algn="l">
              <a:lnSpc>
                <a:spcPct val="100000"/>
              </a:lnSpc>
              <a:spcBef>
                <a:spcPts val="1160"/>
              </a:spcBef>
              <a:spcAft>
                <a:spcPts val="0"/>
              </a:spcAft>
              <a:buClr>
                <a:schemeClr val="dk1"/>
              </a:buClr>
              <a:buSzPts val="2800"/>
              <a:buFont typeface="Calibri"/>
              <a:buAutoNum type="arabicParenR"/>
            </a:pPr>
            <a:r>
              <a:rPr lang="en-US"/>
              <a:t>What can a student independently do now?</a:t>
            </a:r>
            <a:endParaRPr/>
          </a:p>
          <a:p>
            <a:pPr indent="-514350" lvl="0" marL="514350" rtl="0" algn="l">
              <a:lnSpc>
                <a:spcPct val="100000"/>
              </a:lnSpc>
              <a:spcBef>
                <a:spcPts val="1160"/>
              </a:spcBef>
              <a:spcAft>
                <a:spcPts val="0"/>
              </a:spcAft>
              <a:buClr>
                <a:schemeClr val="dk1"/>
              </a:buClr>
              <a:buSzPts val="2800"/>
              <a:buFont typeface="Calibri"/>
              <a:buAutoNum type="arabicParenR"/>
            </a:pPr>
            <a:r>
              <a:rPr lang="en-US"/>
              <a:t>What do we think the person will be able to do independently?</a:t>
            </a:r>
            <a:endParaRPr/>
          </a:p>
          <a:p>
            <a:pPr indent="-514350" lvl="0" marL="514350" rtl="0" algn="l">
              <a:lnSpc>
                <a:spcPct val="100000"/>
              </a:lnSpc>
              <a:spcBef>
                <a:spcPts val="1160"/>
              </a:spcBef>
              <a:spcAft>
                <a:spcPts val="0"/>
              </a:spcAft>
              <a:buClr>
                <a:schemeClr val="dk1"/>
              </a:buClr>
              <a:buSzPts val="2800"/>
              <a:buFont typeface="Calibri"/>
              <a:buAutoNum type="arabicParenR"/>
            </a:pPr>
            <a:r>
              <a:rPr lang="en-US"/>
              <a:t>What might the person be able to do with appropriate supports and instruction – including support and instruction for the use of technology?</a:t>
            </a:r>
            <a:endParaRPr/>
          </a:p>
        </p:txBody>
      </p:sp>
      <p:sp>
        <p:nvSpPr>
          <p:cNvPr id="98" name="Google Shape;98;p2"/>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20"/>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Explore the Arc’s Tech Toolbox</a:t>
            </a:r>
            <a:r>
              <a:rPr baseline="30000" lang="en-US"/>
              <a:t>TM</a:t>
            </a:r>
            <a:endParaRPr/>
          </a:p>
        </p:txBody>
      </p:sp>
      <p:sp>
        <p:nvSpPr>
          <p:cNvPr id="237" name="Google Shape;237;p20"/>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2400"/>
              <a:buChar char="•"/>
            </a:pPr>
            <a:r>
              <a:rPr lang="en-US" sz="2400"/>
              <a:t>Go to </a:t>
            </a:r>
            <a:r>
              <a:rPr lang="en-US" sz="2400" u="sng">
                <a:solidFill>
                  <a:schemeClr val="hlink"/>
                </a:solidFill>
                <a:hlinkClick r:id="rId3"/>
              </a:rPr>
              <a:t>The Arc’s Tech Toolbox</a:t>
            </a:r>
            <a:r>
              <a:rPr baseline="30000" lang="en-US" sz="2400" u="sng">
                <a:solidFill>
                  <a:schemeClr val="hlink"/>
                </a:solidFill>
                <a:hlinkClick r:id="rId4"/>
              </a:rPr>
              <a:t>TM</a:t>
            </a:r>
            <a:r>
              <a:rPr lang="en-US" sz="2400" u="sng">
                <a:solidFill>
                  <a:schemeClr val="hlink"/>
                </a:solidFill>
                <a:hlinkClick r:id="rId5"/>
              </a:rPr>
              <a:t>: </a:t>
            </a:r>
            <a:r>
              <a:rPr lang="en-US" sz="2400"/>
              <a:t>https://toolbox.thearc.org/</a:t>
            </a:r>
            <a:endParaRPr/>
          </a:p>
          <a:p>
            <a:pPr indent="-342900" lvl="0" marL="342900" rtl="0" algn="l">
              <a:lnSpc>
                <a:spcPct val="100000"/>
              </a:lnSpc>
              <a:spcBef>
                <a:spcPts val="480"/>
              </a:spcBef>
              <a:spcAft>
                <a:spcPts val="0"/>
              </a:spcAft>
              <a:buClr>
                <a:schemeClr val="dk1"/>
              </a:buClr>
              <a:buSzPts val="2400"/>
              <a:buChar char="•"/>
            </a:pPr>
            <a:r>
              <a:rPr lang="en-US" sz="2400"/>
              <a:t>Click on the “Find Tools” box.</a:t>
            </a:r>
            <a:endParaRPr/>
          </a:p>
          <a:p>
            <a:pPr indent="-342900" lvl="0" marL="342900" rtl="0" algn="l">
              <a:lnSpc>
                <a:spcPct val="100000"/>
              </a:lnSpc>
              <a:spcBef>
                <a:spcPts val="480"/>
              </a:spcBef>
              <a:spcAft>
                <a:spcPts val="0"/>
              </a:spcAft>
              <a:buClr>
                <a:schemeClr val="dk1"/>
              </a:buClr>
              <a:buSzPts val="2400"/>
              <a:buChar char="•"/>
            </a:pPr>
            <a:r>
              <a:rPr lang="en-US" sz="2400"/>
              <a:t>Search for tools that may be appropriate for your family member or someone you know using the filters:</a:t>
            </a:r>
            <a:endParaRPr/>
          </a:p>
          <a:p>
            <a:pPr indent="-285750" lvl="1" marL="742950" rtl="0" algn="l">
              <a:lnSpc>
                <a:spcPct val="100000"/>
              </a:lnSpc>
              <a:spcBef>
                <a:spcPts val="400"/>
              </a:spcBef>
              <a:spcAft>
                <a:spcPts val="0"/>
              </a:spcAft>
              <a:buClr>
                <a:schemeClr val="dk1"/>
              </a:buClr>
              <a:buSzPts val="2000"/>
              <a:buChar char="–"/>
            </a:pPr>
            <a:r>
              <a:rPr lang="en-US" sz="2000"/>
              <a:t>Product type (Hardware, Software, Website)</a:t>
            </a:r>
            <a:endParaRPr/>
          </a:p>
          <a:p>
            <a:pPr indent="-285750" lvl="1" marL="742950" rtl="0" algn="l">
              <a:lnSpc>
                <a:spcPct val="100000"/>
              </a:lnSpc>
              <a:spcBef>
                <a:spcPts val="400"/>
              </a:spcBef>
              <a:spcAft>
                <a:spcPts val="0"/>
              </a:spcAft>
              <a:buClr>
                <a:schemeClr val="dk1"/>
              </a:buClr>
              <a:buSzPts val="2000"/>
              <a:buChar char="–"/>
            </a:pPr>
            <a:r>
              <a:rPr lang="en-US" sz="2000"/>
              <a:t>Goal (Independent Living, Job Related, Operating a Computer or Other Device, etc.)</a:t>
            </a:r>
            <a:endParaRPr/>
          </a:p>
          <a:p>
            <a:pPr indent="-285750" lvl="1" marL="742950" rtl="0" algn="l">
              <a:lnSpc>
                <a:spcPct val="100000"/>
              </a:lnSpc>
              <a:spcBef>
                <a:spcPts val="400"/>
              </a:spcBef>
              <a:spcAft>
                <a:spcPts val="0"/>
              </a:spcAft>
              <a:buClr>
                <a:schemeClr val="dk1"/>
              </a:buClr>
              <a:buSzPts val="2000"/>
              <a:buChar char="–"/>
            </a:pPr>
            <a:r>
              <a:rPr lang="en-US" sz="2000"/>
              <a:t>Identify Features</a:t>
            </a:r>
            <a:endParaRPr/>
          </a:p>
          <a:p>
            <a:pPr indent="-285750" lvl="1" marL="742950" rtl="0" algn="l">
              <a:lnSpc>
                <a:spcPct val="100000"/>
              </a:lnSpc>
              <a:spcBef>
                <a:spcPts val="400"/>
              </a:spcBef>
              <a:spcAft>
                <a:spcPts val="0"/>
              </a:spcAft>
              <a:buClr>
                <a:schemeClr val="dk1"/>
              </a:buClr>
              <a:buSzPts val="2000"/>
              <a:buChar char="–"/>
            </a:pPr>
            <a:r>
              <a:rPr lang="en-US" sz="2000"/>
              <a:t>Age (teenager, adult, etc.)</a:t>
            </a:r>
            <a:endParaRPr/>
          </a:p>
          <a:p>
            <a:pPr indent="-285750" lvl="1" marL="742950" rtl="0" algn="l">
              <a:lnSpc>
                <a:spcPct val="100000"/>
              </a:lnSpc>
              <a:spcBef>
                <a:spcPts val="400"/>
              </a:spcBef>
              <a:spcAft>
                <a:spcPts val="0"/>
              </a:spcAft>
              <a:buClr>
                <a:schemeClr val="dk1"/>
              </a:buClr>
              <a:buSzPts val="2000"/>
              <a:buChar char="–"/>
            </a:pPr>
            <a:r>
              <a:rPr lang="en-US" sz="2000"/>
              <a:t>User Needs (means of access, pictures symbols, voice commands, etc.)</a:t>
            </a:r>
            <a:endParaRPr/>
          </a:p>
        </p:txBody>
      </p:sp>
      <p:sp>
        <p:nvSpPr>
          <p:cNvPr id="238" name="Google Shape;238;p20"/>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3" name="Shape 243"/>
        <p:cNvGrpSpPr/>
        <p:nvPr/>
      </p:nvGrpSpPr>
      <p:grpSpPr>
        <a:xfrm>
          <a:off x="0" y="0"/>
          <a:ext cx="0" cy="0"/>
          <a:chOff x="0" y="0"/>
          <a:chExt cx="0" cy="0"/>
        </a:xfrm>
      </p:grpSpPr>
      <p:sp>
        <p:nvSpPr>
          <p:cNvPr id="244" name="Google Shape;244;p21"/>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Your family member…</a:t>
            </a:r>
            <a:endParaRPr/>
          </a:p>
        </p:txBody>
      </p:sp>
      <p:sp>
        <p:nvSpPr>
          <p:cNvPr id="245" name="Google Shape;245;p21"/>
          <p:cNvSpPr txBox="1"/>
          <p:nvPr>
            <p:ph idx="1" type="body"/>
          </p:nvPr>
        </p:nvSpPr>
        <p:spPr>
          <a:xfrm>
            <a:off x="431800" y="2209799"/>
            <a:ext cx="8255000" cy="3916363"/>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3200"/>
              <a:buChar char="•"/>
            </a:pPr>
            <a:r>
              <a:rPr lang="en-US" sz="3200"/>
              <a:t>What did you discover that might be useful for your family member?</a:t>
            </a:r>
            <a:endParaRPr/>
          </a:p>
          <a:p>
            <a:pPr indent="-342900" lvl="0" marL="342900" rtl="0" algn="l">
              <a:lnSpc>
                <a:spcPct val="100000"/>
              </a:lnSpc>
              <a:spcBef>
                <a:spcPts val="1840"/>
              </a:spcBef>
              <a:spcAft>
                <a:spcPts val="0"/>
              </a:spcAft>
              <a:buClr>
                <a:schemeClr val="dk1"/>
              </a:buClr>
              <a:buSzPts val="3200"/>
              <a:buChar char="•"/>
            </a:pPr>
            <a:r>
              <a:rPr lang="en-US" sz="3200"/>
              <a:t>What is your next step?</a:t>
            </a:r>
            <a:endParaRPr/>
          </a:p>
        </p:txBody>
      </p:sp>
      <p:sp>
        <p:nvSpPr>
          <p:cNvPr id="246" name="Google Shape;246;p21"/>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sp>
        <p:nvSpPr>
          <p:cNvPr id="252" name="Google Shape;252;p22"/>
          <p:cNvSpPr txBox="1"/>
          <p:nvPr>
            <p:ph type="title"/>
          </p:nvPr>
        </p:nvSpPr>
        <p:spPr>
          <a:xfrm>
            <a:off x="439170" y="1295400"/>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Other Fun Resources</a:t>
            </a:r>
            <a:endParaRPr/>
          </a:p>
        </p:txBody>
      </p:sp>
      <p:sp>
        <p:nvSpPr>
          <p:cNvPr id="253" name="Google Shape;253;p22"/>
          <p:cNvSpPr txBox="1"/>
          <p:nvPr>
            <p:ph idx="1" type="body"/>
          </p:nvPr>
        </p:nvSpPr>
        <p:spPr>
          <a:xfrm>
            <a:off x="450056" y="2057400"/>
            <a:ext cx="8243888" cy="4068763"/>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2400"/>
              <a:buChar char="•"/>
            </a:pPr>
            <a:r>
              <a:rPr lang="en-US" sz="2400" u="sng">
                <a:solidFill>
                  <a:schemeClr val="hlink"/>
                </a:solidFill>
                <a:hlinkClick r:id="rId3"/>
              </a:rPr>
              <a:t>AbleData: Tools &amp; Technologies to Enhance Life </a:t>
            </a:r>
            <a:r>
              <a:rPr lang="en-US" sz="2400"/>
              <a:t>– Large searchable database with wide range of products. http://resources.ruralinstitute.umt.edu/resource/abledata-tools-technologies-to-enhance-life/</a:t>
            </a:r>
            <a:endParaRPr/>
          </a:p>
          <a:p>
            <a:pPr indent="-342900" lvl="0" marL="342900" rtl="0" algn="l">
              <a:lnSpc>
                <a:spcPct val="100000"/>
              </a:lnSpc>
              <a:spcBef>
                <a:spcPts val="1200"/>
              </a:spcBef>
              <a:spcAft>
                <a:spcPts val="0"/>
              </a:spcAft>
              <a:buClr>
                <a:schemeClr val="dk1"/>
              </a:buClr>
              <a:buSzPts val="2400"/>
              <a:buChar char="•"/>
            </a:pPr>
            <a:r>
              <a:rPr lang="en-US" sz="2400" u="sng">
                <a:solidFill>
                  <a:schemeClr val="hlink"/>
                </a:solidFill>
                <a:hlinkClick r:id="rId4"/>
              </a:rPr>
              <a:t>SimplyHome’s Top 5 Websites with Apps for People with IDD: </a:t>
            </a:r>
            <a:r>
              <a:rPr lang="en-US" sz="2400"/>
              <a:t>https://www.simply-home.com/blog-overview/top-5-websites-that-highlight-apps-for-people-with-idd </a:t>
            </a:r>
            <a:endParaRPr/>
          </a:p>
          <a:p>
            <a:pPr indent="-342900" lvl="0" marL="342900" rtl="0" algn="l">
              <a:lnSpc>
                <a:spcPct val="100000"/>
              </a:lnSpc>
              <a:spcBef>
                <a:spcPts val="1200"/>
              </a:spcBef>
              <a:spcAft>
                <a:spcPts val="0"/>
              </a:spcAft>
              <a:buClr>
                <a:schemeClr val="dk1"/>
              </a:buClr>
              <a:buSzPts val="2400"/>
              <a:buChar char="•"/>
            </a:pPr>
            <a:r>
              <a:rPr lang="en-US" sz="2400" u="sng">
                <a:solidFill>
                  <a:schemeClr val="hlink"/>
                </a:solidFill>
                <a:hlinkClick r:id="rId5"/>
              </a:rPr>
              <a:t>Apps as Assistive Technology – Maine Cite</a:t>
            </a:r>
            <a:r>
              <a:rPr lang="en-US" sz="2400"/>
              <a:t>: http://mainecite.org/apps-as-assistive-technology-at/</a:t>
            </a:r>
            <a:endParaRPr/>
          </a:p>
        </p:txBody>
      </p:sp>
      <p:sp>
        <p:nvSpPr>
          <p:cNvPr id="254" name="Google Shape;254;p22"/>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sp>
        <p:nvSpPr>
          <p:cNvPr id="260" name="Google Shape;260;p23"/>
          <p:cNvSpPr txBox="1"/>
          <p:nvPr>
            <p:ph type="title"/>
          </p:nvPr>
        </p:nvSpPr>
        <p:spPr>
          <a:xfrm>
            <a:off x="431800" y="1233488"/>
            <a:ext cx="8243888" cy="4481512"/>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Assistive Technology</a:t>
            </a:r>
            <a:br>
              <a:rPr lang="en-US"/>
            </a:br>
            <a:r>
              <a:rPr lang="en-US"/>
              <a:t>On the Job</a:t>
            </a:r>
            <a:endParaRPr/>
          </a:p>
        </p:txBody>
      </p:sp>
      <p:sp>
        <p:nvSpPr>
          <p:cNvPr id="261" name="Google Shape;261;p23"/>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sp>
        <p:nvSpPr>
          <p:cNvPr id="267" name="Google Shape;267;p24"/>
          <p:cNvSpPr txBox="1"/>
          <p:nvPr>
            <p:ph type="title"/>
          </p:nvPr>
        </p:nvSpPr>
        <p:spPr>
          <a:xfrm>
            <a:off x="1" y="980728"/>
            <a:ext cx="9144000" cy="490066"/>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Workplace AT: Examples</a:t>
            </a:r>
            <a:endParaRPr/>
          </a:p>
        </p:txBody>
      </p:sp>
      <p:sp>
        <p:nvSpPr>
          <p:cNvPr id="268" name="Google Shape;268;p24"/>
          <p:cNvSpPr txBox="1"/>
          <p:nvPr>
            <p:ph idx="1" type="body"/>
          </p:nvPr>
        </p:nvSpPr>
        <p:spPr>
          <a:xfrm>
            <a:off x="457200" y="1828800"/>
            <a:ext cx="4038600" cy="4525963"/>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2600"/>
              <a:buChar char="•"/>
            </a:pPr>
            <a:r>
              <a:rPr lang="en-US" sz="2600"/>
              <a:t>Screen Readers</a:t>
            </a:r>
            <a:endParaRPr/>
          </a:p>
          <a:p>
            <a:pPr indent="-342900" lvl="0" marL="342900" rtl="0" algn="l">
              <a:lnSpc>
                <a:spcPct val="100000"/>
              </a:lnSpc>
              <a:spcBef>
                <a:spcPts val="600"/>
              </a:spcBef>
              <a:spcAft>
                <a:spcPts val="0"/>
              </a:spcAft>
              <a:buClr>
                <a:schemeClr val="dk1"/>
              </a:buClr>
              <a:buSzPts val="2600"/>
              <a:buChar char="•"/>
            </a:pPr>
            <a:r>
              <a:rPr lang="en-US" sz="2600"/>
              <a:t>Visual/Auditory Prompting Systems</a:t>
            </a:r>
            <a:endParaRPr/>
          </a:p>
          <a:p>
            <a:pPr indent="-342900" lvl="0" marL="342900" rtl="0" algn="l">
              <a:lnSpc>
                <a:spcPct val="100000"/>
              </a:lnSpc>
              <a:spcBef>
                <a:spcPts val="600"/>
              </a:spcBef>
              <a:spcAft>
                <a:spcPts val="0"/>
              </a:spcAft>
              <a:buClr>
                <a:schemeClr val="dk1"/>
              </a:buClr>
              <a:buSzPts val="2600"/>
              <a:buChar char="•"/>
            </a:pPr>
            <a:r>
              <a:rPr lang="en-US" sz="2600"/>
              <a:t>Ergonomic Keyboards</a:t>
            </a:r>
            <a:endParaRPr/>
          </a:p>
          <a:p>
            <a:pPr indent="-342900" lvl="0" marL="342900" rtl="0" algn="l">
              <a:lnSpc>
                <a:spcPct val="100000"/>
              </a:lnSpc>
              <a:spcBef>
                <a:spcPts val="600"/>
              </a:spcBef>
              <a:spcAft>
                <a:spcPts val="0"/>
              </a:spcAft>
              <a:buClr>
                <a:schemeClr val="dk1"/>
              </a:buClr>
              <a:buSzPts val="2600"/>
              <a:buChar char="•"/>
            </a:pPr>
            <a:r>
              <a:rPr lang="en-US" sz="2600"/>
              <a:t>Voice Recognition Software</a:t>
            </a:r>
            <a:endParaRPr/>
          </a:p>
          <a:p>
            <a:pPr indent="-342900" lvl="0" marL="342900" rtl="0" algn="l">
              <a:lnSpc>
                <a:spcPct val="100000"/>
              </a:lnSpc>
              <a:spcBef>
                <a:spcPts val="600"/>
              </a:spcBef>
              <a:spcAft>
                <a:spcPts val="0"/>
              </a:spcAft>
              <a:buClr>
                <a:schemeClr val="dk1"/>
              </a:buClr>
              <a:buSzPts val="2600"/>
              <a:buChar char="•"/>
            </a:pPr>
            <a:r>
              <a:rPr lang="en-US" sz="2600"/>
              <a:t>Vehicle Modifications</a:t>
            </a:r>
            <a:endParaRPr/>
          </a:p>
          <a:p>
            <a:pPr indent="-342900" lvl="0" marL="342900" rtl="0" algn="l">
              <a:lnSpc>
                <a:spcPct val="100000"/>
              </a:lnSpc>
              <a:spcBef>
                <a:spcPts val="600"/>
              </a:spcBef>
              <a:spcAft>
                <a:spcPts val="0"/>
              </a:spcAft>
              <a:buClr>
                <a:schemeClr val="dk1"/>
              </a:buClr>
              <a:buSzPts val="2600"/>
              <a:buChar char="•"/>
            </a:pPr>
            <a:r>
              <a:rPr lang="en-US" sz="2600"/>
              <a:t>Wheelchair Lift</a:t>
            </a:r>
            <a:endParaRPr/>
          </a:p>
          <a:p>
            <a:pPr indent="-342900" lvl="0" marL="342900" rtl="0" algn="l">
              <a:lnSpc>
                <a:spcPct val="100000"/>
              </a:lnSpc>
              <a:spcBef>
                <a:spcPts val="600"/>
              </a:spcBef>
              <a:spcAft>
                <a:spcPts val="0"/>
              </a:spcAft>
              <a:buClr>
                <a:schemeClr val="dk1"/>
              </a:buClr>
              <a:buSzPts val="2600"/>
              <a:buChar char="•"/>
            </a:pPr>
            <a:r>
              <a:rPr lang="en-US" sz="2600"/>
              <a:t>Checklists</a:t>
            </a:r>
            <a:endParaRPr/>
          </a:p>
          <a:p>
            <a:pPr indent="-342900" lvl="0" marL="342900" rtl="0" algn="l">
              <a:lnSpc>
                <a:spcPct val="100000"/>
              </a:lnSpc>
              <a:spcBef>
                <a:spcPts val="600"/>
              </a:spcBef>
              <a:spcAft>
                <a:spcPts val="0"/>
              </a:spcAft>
              <a:buClr>
                <a:schemeClr val="dk1"/>
              </a:buClr>
              <a:buSzPts val="2600"/>
              <a:buChar char="•"/>
            </a:pPr>
            <a:r>
              <a:rPr lang="en-US" sz="2600"/>
              <a:t>Color Coded Systems</a:t>
            </a:r>
            <a:endParaRPr/>
          </a:p>
          <a:p>
            <a:pPr indent="-190500" lvl="0" marL="342900" rtl="0" algn="l">
              <a:lnSpc>
                <a:spcPct val="100000"/>
              </a:lnSpc>
              <a:spcBef>
                <a:spcPts val="600"/>
              </a:spcBef>
              <a:spcAft>
                <a:spcPts val="0"/>
              </a:spcAft>
              <a:buClr>
                <a:schemeClr val="dk1"/>
              </a:buClr>
              <a:buSzPts val="2400"/>
              <a:buNone/>
            </a:pPr>
            <a:r>
              <a:t/>
            </a:r>
            <a:endParaRPr sz="2400"/>
          </a:p>
        </p:txBody>
      </p:sp>
      <p:sp>
        <p:nvSpPr>
          <p:cNvPr id="269" name="Google Shape;269;p24"/>
          <p:cNvSpPr txBox="1"/>
          <p:nvPr>
            <p:ph idx="2" type="body"/>
          </p:nvPr>
        </p:nvSpPr>
        <p:spPr>
          <a:xfrm>
            <a:off x="4648200" y="1828800"/>
            <a:ext cx="4038600" cy="4525963"/>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2600"/>
              <a:buChar char="•"/>
            </a:pPr>
            <a:r>
              <a:rPr lang="en-US" sz="2600"/>
              <a:t>Timers and Watches</a:t>
            </a:r>
            <a:endParaRPr/>
          </a:p>
          <a:p>
            <a:pPr indent="-342900" lvl="0" marL="342900" rtl="0" algn="l">
              <a:lnSpc>
                <a:spcPct val="100000"/>
              </a:lnSpc>
              <a:spcBef>
                <a:spcPts val="600"/>
              </a:spcBef>
              <a:spcAft>
                <a:spcPts val="0"/>
              </a:spcAft>
              <a:buClr>
                <a:schemeClr val="dk1"/>
              </a:buClr>
              <a:buSzPts val="2600"/>
              <a:buChar char="•"/>
            </a:pPr>
            <a:r>
              <a:rPr lang="en-US" sz="2600"/>
              <a:t>Written Instructions</a:t>
            </a:r>
            <a:endParaRPr/>
          </a:p>
          <a:p>
            <a:pPr indent="-342900" lvl="0" marL="342900" rtl="0" algn="l">
              <a:lnSpc>
                <a:spcPct val="100000"/>
              </a:lnSpc>
              <a:spcBef>
                <a:spcPts val="600"/>
              </a:spcBef>
              <a:spcAft>
                <a:spcPts val="0"/>
              </a:spcAft>
              <a:buClr>
                <a:schemeClr val="dk1"/>
              </a:buClr>
              <a:buSzPts val="2600"/>
              <a:buChar char="•"/>
            </a:pPr>
            <a:r>
              <a:rPr lang="en-US" sz="2600"/>
              <a:t>Calendars and Planners</a:t>
            </a:r>
            <a:endParaRPr/>
          </a:p>
          <a:p>
            <a:pPr indent="-342900" lvl="0" marL="342900" rtl="0" algn="l">
              <a:lnSpc>
                <a:spcPct val="100000"/>
              </a:lnSpc>
              <a:spcBef>
                <a:spcPts val="1120"/>
              </a:spcBef>
              <a:spcAft>
                <a:spcPts val="0"/>
              </a:spcAft>
              <a:buClr>
                <a:schemeClr val="dk1"/>
              </a:buClr>
              <a:buSzPts val="2600"/>
              <a:buChar char="•"/>
            </a:pPr>
            <a:r>
              <a:rPr lang="en-US" sz="2600"/>
              <a:t>White Noise Machines </a:t>
            </a:r>
            <a:endParaRPr/>
          </a:p>
          <a:p>
            <a:pPr indent="-342900" lvl="0" marL="342900" rtl="0" algn="l">
              <a:lnSpc>
                <a:spcPct val="100000"/>
              </a:lnSpc>
              <a:spcBef>
                <a:spcPts val="1120"/>
              </a:spcBef>
              <a:spcAft>
                <a:spcPts val="0"/>
              </a:spcAft>
              <a:buClr>
                <a:schemeClr val="dk1"/>
              </a:buClr>
              <a:buSzPts val="2600"/>
              <a:buChar char="•"/>
            </a:pPr>
            <a:r>
              <a:rPr lang="en-US" sz="2600"/>
              <a:t>Organization Software</a:t>
            </a:r>
            <a:endParaRPr/>
          </a:p>
          <a:p>
            <a:pPr indent="-342900" lvl="0" marL="342900" rtl="0" algn="l">
              <a:lnSpc>
                <a:spcPct val="100000"/>
              </a:lnSpc>
              <a:spcBef>
                <a:spcPts val="1120"/>
              </a:spcBef>
              <a:spcAft>
                <a:spcPts val="0"/>
              </a:spcAft>
              <a:buClr>
                <a:schemeClr val="dk1"/>
              </a:buClr>
              <a:buSzPts val="2600"/>
              <a:buChar char="•"/>
            </a:pPr>
            <a:r>
              <a:rPr lang="en-US" sz="2600"/>
              <a:t>Reading Pen</a:t>
            </a:r>
            <a:endParaRPr/>
          </a:p>
          <a:p>
            <a:pPr indent="-342900" lvl="0" marL="342900" rtl="0" algn="l">
              <a:lnSpc>
                <a:spcPct val="100000"/>
              </a:lnSpc>
              <a:spcBef>
                <a:spcPts val="1120"/>
              </a:spcBef>
              <a:spcAft>
                <a:spcPts val="0"/>
              </a:spcAft>
              <a:buClr>
                <a:schemeClr val="dk1"/>
              </a:buClr>
              <a:buSzPts val="2600"/>
              <a:buChar char="•"/>
            </a:pPr>
            <a:r>
              <a:rPr lang="en-US" sz="2600"/>
              <a:t>Jigs to accommodate motor impairments</a:t>
            </a:r>
            <a:endParaRPr/>
          </a:p>
        </p:txBody>
      </p:sp>
      <p:sp>
        <p:nvSpPr>
          <p:cNvPr id="270" name="Google Shape;270;p24"/>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5" name="Shape 275"/>
        <p:cNvGrpSpPr/>
        <p:nvPr/>
      </p:nvGrpSpPr>
      <p:grpSpPr>
        <a:xfrm>
          <a:off x="0" y="0"/>
          <a:ext cx="0" cy="0"/>
          <a:chOff x="0" y="0"/>
          <a:chExt cx="0" cy="0"/>
        </a:xfrm>
      </p:grpSpPr>
      <p:sp>
        <p:nvSpPr>
          <p:cNvPr id="276" name="Google Shape;276;p25"/>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100000"/>
              </a:lnSpc>
              <a:spcBef>
                <a:spcPts val="0"/>
              </a:spcBef>
              <a:spcAft>
                <a:spcPts val="0"/>
              </a:spcAft>
              <a:buSzPct val="43209"/>
              <a:buNone/>
            </a:pPr>
            <a:r>
              <a:rPr lang="en-US"/>
              <a:t>Exploring Job Accommodations</a:t>
            </a:r>
            <a:endParaRPr/>
          </a:p>
        </p:txBody>
      </p:sp>
      <p:sp>
        <p:nvSpPr>
          <p:cNvPr id="277" name="Google Shape;277;p25"/>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rmAutofit fontScale="92500"/>
          </a:bodyPr>
          <a:lstStyle/>
          <a:p>
            <a:pPr indent="-342900" lvl="0" marL="342900" rtl="0" algn="l">
              <a:lnSpc>
                <a:spcPct val="100000"/>
              </a:lnSpc>
              <a:spcBef>
                <a:spcPts val="0"/>
              </a:spcBef>
              <a:spcAft>
                <a:spcPts val="0"/>
              </a:spcAft>
              <a:buClr>
                <a:schemeClr val="dk1"/>
              </a:buClr>
              <a:buSzPct val="100000"/>
              <a:buChar char="•"/>
            </a:pPr>
            <a:r>
              <a:rPr lang="en-US" u="sng">
                <a:solidFill>
                  <a:schemeClr val="hlink"/>
                </a:solidFill>
                <a:hlinkClick r:id="rId3"/>
              </a:rPr>
              <a:t>Job Accommodation Network (JAN) – A to Z of Disabilities and Accommodations:</a:t>
            </a:r>
            <a:r>
              <a:rPr lang="en-US"/>
              <a:t> https://askjan.org/media/atoz.htm</a:t>
            </a:r>
            <a:endParaRPr/>
          </a:p>
          <a:p>
            <a:pPr indent="-457200" lvl="0" marL="514350" rtl="0" algn="l">
              <a:lnSpc>
                <a:spcPct val="100000"/>
              </a:lnSpc>
              <a:spcBef>
                <a:spcPts val="1718"/>
              </a:spcBef>
              <a:spcAft>
                <a:spcPts val="0"/>
              </a:spcAft>
              <a:buClr>
                <a:schemeClr val="dk1"/>
              </a:buClr>
              <a:buSzPct val="100000"/>
              <a:buChar char="•"/>
            </a:pPr>
            <a:r>
              <a:rPr lang="en-US"/>
              <a:t>Activity: As individuals, or in small groups, explore accommodation ideas for you or your family member at the link above. Find accommodations by disability and identify at least three possible accommodations that might help your family member work more independently.</a:t>
            </a:r>
            <a:endParaRPr/>
          </a:p>
          <a:p>
            <a:pPr indent="0" lvl="0" marL="57150" rtl="0" algn="l">
              <a:lnSpc>
                <a:spcPct val="100000"/>
              </a:lnSpc>
              <a:spcBef>
                <a:spcPts val="1718"/>
              </a:spcBef>
              <a:spcAft>
                <a:spcPts val="0"/>
              </a:spcAft>
              <a:buClr>
                <a:schemeClr val="dk1"/>
              </a:buClr>
              <a:buSzPct val="100000"/>
              <a:buNone/>
            </a:pPr>
            <a:r>
              <a:t/>
            </a:r>
            <a:endParaRPr/>
          </a:p>
          <a:p>
            <a:pPr indent="0" lvl="0" marL="0" rtl="0" algn="l">
              <a:lnSpc>
                <a:spcPct val="100000"/>
              </a:lnSpc>
              <a:spcBef>
                <a:spcPts val="518"/>
              </a:spcBef>
              <a:spcAft>
                <a:spcPts val="0"/>
              </a:spcAft>
              <a:buClr>
                <a:schemeClr val="dk1"/>
              </a:buClr>
              <a:buSzPct val="100000"/>
              <a:buNone/>
            </a:pPr>
            <a:r>
              <a:t/>
            </a:r>
            <a:endParaRPr/>
          </a:p>
          <a:p>
            <a:pPr indent="-178435" lvl="0" marL="342900" rtl="0" algn="l">
              <a:lnSpc>
                <a:spcPct val="100000"/>
              </a:lnSpc>
              <a:spcBef>
                <a:spcPts val="518"/>
              </a:spcBef>
              <a:spcAft>
                <a:spcPts val="0"/>
              </a:spcAft>
              <a:buClr>
                <a:schemeClr val="dk1"/>
              </a:buClr>
              <a:buSzPct val="100000"/>
              <a:buNone/>
            </a:pPr>
            <a:r>
              <a:t/>
            </a:r>
            <a:endParaRPr/>
          </a:p>
          <a:p>
            <a:pPr indent="-178435" lvl="0" marL="342900" rtl="0" algn="l">
              <a:lnSpc>
                <a:spcPct val="100000"/>
              </a:lnSpc>
              <a:spcBef>
                <a:spcPts val="518"/>
              </a:spcBef>
              <a:spcAft>
                <a:spcPts val="0"/>
              </a:spcAft>
              <a:buClr>
                <a:schemeClr val="dk1"/>
              </a:buClr>
              <a:buSzPct val="100000"/>
              <a:buNone/>
            </a:pPr>
            <a:r>
              <a:t/>
            </a:r>
            <a:endParaRPr/>
          </a:p>
          <a:p>
            <a:pPr indent="-178435" lvl="0" marL="342900" rtl="0" algn="l">
              <a:lnSpc>
                <a:spcPct val="100000"/>
              </a:lnSpc>
              <a:spcBef>
                <a:spcPts val="518"/>
              </a:spcBef>
              <a:spcAft>
                <a:spcPts val="0"/>
              </a:spcAft>
              <a:buClr>
                <a:schemeClr val="dk1"/>
              </a:buClr>
              <a:buSzPct val="100000"/>
              <a:buNone/>
            </a:pPr>
            <a:r>
              <a:t/>
            </a:r>
            <a:endParaRPr/>
          </a:p>
          <a:p>
            <a:pPr indent="-178435" lvl="0" marL="342900" rtl="0" algn="l">
              <a:lnSpc>
                <a:spcPct val="100000"/>
              </a:lnSpc>
              <a:spcBef>
                <a:spcPts val="518"/>
              </a:spcBef>
              <a:spcAft>
                <a:spcPts val="0"/>
              </a:spcAft>
              <a:buClr>
                <a:schemeClr val="dk1"/>
              </a:buClr>
              <a:buSzPct val="100000"/>
              <a:buNone/>
            </a:pPr>
            <a:r>
              <a:t/>
            </a:r>
            <a:endParaRPr/>
          </a:p>
        </p:txBody>
      </p:sp>
      <p:sp>
        <p:nvSpPr>
          <p:cNvPr id="278" name="Google Shape;278;p2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3" name="Shape 283"/>
        <p:cNvGrpSpPr/>
        <p:nvPr/>
      </p:nvGrpSpPr>
      <p:grpSpPr>
        <a:xfrm>
          <a:off x="0" y="0"/>
          <a:ext cx="0" cy="0"/>
          <a:chOff x="0" y="0"/>
          <a:chExt cx="0" cy="0"/>
        </a:xfrm>
      </p:grpSpPr>
      <p:sp>
        <p:nvSpPr>
          <p:cNvPr id="284" name="Google Shape;284;p26"/>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Digital Divide</a:t>
            </a:r>
            <a:endParaRPr/>
          </a:p>
        </p:txBody>
      </p:sp>
      <p:sp>
        <p:nvSpPr>
          <p:cNvPr id="285" name="Google Shape;285;p26"/>
          <p:cNvSpPr txBox="1"/>
          <p:nvPr>
            <p:ph idx="1" type="body"/>
          </p:nvPr>
        </p:nvSpPr>
        <p:spPr>
          <a:xfrm>
            <a:off x="533400" y="2057399"/>
            <a:ext cx="8153400" cy="4068763"/>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2800"/>
              <a:buChar char="•"/>
            </a:pPr>
            <a:r>
              <a:rPr lang="en-US"/>
              <a:t>For people with I/DD, lack of access to the Internet and social media may exacerbate social isolation, poverty, unemployment, and community opportunities.</a:t>
            </a:r>
            <a:endParaRPr/>
          </a:p>
          <a:p>
            <a:pPr indent="-342900" lvl="0" marL="342900" rtl="0" algn="l">
              <a:lnSpc>
                <a:spcPct val="100000"/>
              </a:lnSpc>
              <a:spcBef>
                <a:spcPts val="1760"/>
              </a:spcBef>
              <a:spcAft>
                <a:spcPts val="0"/>
              </a:spcAft>
              <a:buClr>
                <a:schemeClr val="dk1"/>
              </a:buClr>
              <a:buSzPts val="2800"/>
              <a:buChar char="•"/>
            </a:pPr>
            <a:r>
              <a:rPr lang="en-US"/>
              <a:t>In the recent past, individuals with I/DD were far less likely to have access to the Internet than their non-disabled peers.</a:t>
            </a:r>
            <a:endParaRPr/>
          </a:p>
        </p:txBody>
      </p:sp>
      <p:sp>
        <p:nvSpPr>
          <p:cNvPr id="286" name="Google Shape;286;p2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1" name="Shape 291"/>
        <p:cNvGrpSpPr/>
        <p:nvPr/>
      </p:nvGrpSpPr>
      <p:grpSpPr>
        <a:xfrm>
          <a:off x="0" y="0"/>
          <a:ext cx="0" cy="0"/>
          <a:chOff x="0" y="0"/>
          <a:chExt cx="0" cy="0"/>
        </a:xfrm>
      </p:grpSpPr>
      <p:sp>
        <p:nvSpPr>
          <p:cNvPr id="292" name="Google Shape;292;p27"/>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Barriers to Digital Access</a:t>
            </a:r>
            <a:endParaRPr/>
          </a:p>
        </p:txBody>
      </p:sp>
      <p:sp>
        <p:nvSpPr>
          <p:cNvPr id="293" name="Google Shape;293;p27"/>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2800"/>
              <a:buChar char="•"/>
            </a:pPr>
            <a:r>
              <a:rPr lang="en-US"/>
              <a:t>Financial barriers.</a:t>
            </a:r>
            <a:endParaRPr/>
          </a:p>
          <a:p>
            <a:pPr indent="-342900" lvl="0" marL="342900" rtl="0" algn="l">
              <a:lnSpc>
                <a:spcPct val="100000"/>
              </a:lnSpc>
              <a:spcBef>
                <a:spcPts val="560"/>
              </a:spcBef>
              <a:spcAft>
                <a:spcPts val="0"/>
              </a:spcAft>
              <a:buClr>
                <a:schemeClr val="dk1"/>
              </a:buClr>
              <a:buSzPts val="2800"/>
              <a:buChar char="•"/>
            </a:pPr>
            <a:r>
              <a:rPr lang="en-US"/>
              <a:t>Lack of Internet access or limited access. </a:t>
            </a:r>
            <a:endParaRPr/>
          </a:p>
          <a:p>
            <a:pPr indent="-342900" lvl="0" marL="342900" rtl="0" algn="l">
              <a:lnSpc>
                <a:spcPct val="100000"/>
              </a:lnSpc>
              <a:spcBef>
                <a:spcPts val="560"/>
              </a:spcBef>
              <a:spcAft>
                <a:spcPts val="0"/>
              </a:spcAft>
              <a:buClr>
                <a:schemeClr val="dk1"/>
              </a:buClr>
              <a:buSzPts val="2800"/>
              <a:buChar char="•"/>
            </a:pPr>
            <a:r>
              <a:rPr lang="en-US"/>
              <a:t>Technology not designed to meet needs of people with disabilities.</a:t>
            </a:r>
            <a:endParaRPr/>
          </a:p>
          <a:p>
            <a:pPr indent="-342900" lvl="0" marL="342900" rtl="0" algn="l">
              <a:lnSpc>
                <a:spcPct val="100000"/>
              </a:lnSpc>
              <a:spcBef>
                <a:spcPts val="560"/>
              </a:spcBef>
              <a:spcAft>
                <a:spcPts val="0"/>
              </a:spcAft>
              <a:buClr>
                <a:schemeClr val="dk1"/>
              </a:buClr>
              <a:buSzPts val="2800"/>
              <a:buChar char="•"/>
            </a:pPr>
            <a:r>
              <a:rPr lang="en-US"/>
              <a:t>Specific intellectual, sensory or motor differences that make it difficult to access hardware, apps, and software.</a:t>
            </a:r>
            <a:endParaRPr/>
          </a:p>
          <a:p>
            <a:pPr indent="-342900" lvl="0" marL="342900" rtl="0" algn="l">
              <a:lnSpc>
                <a:spcPct val="100000"/>
              </a:lnSpc>
              <a:spcBef>
                <a:spcPts val="560"/>
              </a:spcBef>
              <a:spcAft>
                <a:spcPts val="0"/>
              </a:spcAft>
              <a:buClr>
                <a:schemeClr val="dk1"/>
              </a:buClr>
              <a:buSzPts val="2800"/>
              <a:buChar char="•"/>
            </a:pPr>
            <a:r>
              <a:rPr lang="en-US"/>
              <a:t>Lack of training and support.</a:t>
            </a:r>
            <a:endParaRPr/>
          </a:p>
          <a:p>
            <a:pPr indent="-342900" lvl="0" marL="342900" rtl="0" algn="l">
              <a:lnSpc>
                <a:spcPct val="100000"/>
              </a:lnSpc>
              <a:spcBef>
                <a:spcPts val="560"/>
              </a:spcBef>
              <a:spcAft>
                <a:spcPts val="0"/>
              </a:spcAft>
              <a:buClr>
                <a:schemeClr val="dk1"/>
              </a:buClr>
              <a:buSzPts val="2800"/>
              <a:buChar char="•"/>
            </a:pPr>
            <a:r>
              <a:rPr lang="en-US"/>
              <a:t>Attitudes of providers or guardians.</a:t>
            </a:r>
            <a:endParaRPr/>
          </a:p>
        </p:txBody>
      </p:sp>
      <p:sp>
        <p:nvSpPr>
          <p:cNvPr id="294" name="Google Shape;294;p27"/>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9" name="Shape 299"/>
        <p:cNvGrpSpPr/>
        <p:nvPr/>
      </p:nvGrpSpPr>
      <p:grpSpPr>
        <a:xfrm>
          <a:off x="0" y="0"/>
          <a:ext cx="0" cy="0"/>
          <a:chOff x="0" y="0"/>
          <a:chExt cx="0" cy="0"/>
        </a:xfrm>
      </p:grpSpPr>
      <p:sp>
        <p:nvSpPr>
          <p:cNvPr id="300" name="Google Shape;300;p28"/>
          <p:cNvSpPr txBox="1"/>
          <p:nvPr>
            <p:ph type="title"/>
          </p:nvPr>
        </p:nvSpPr>
        <p:spPr>
          <a:xfrm>
            <a:off x="76200" y="1233488"/>
            <a:ext cx="8991600"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Social Media and ID</a:t>
            </a:r>
            <a:endParaRPr/>
          </a:p>
        </p:txBody>
      </p:sp>
      <p:sp>
        <p:nvSpPr>
          <p:cNvPr id="301" name="Google Shape;301;p28"/>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2800"/>
              <a:buNone/>
            </a:pPr>
            <a:r>
              <a:rPr lang="en-US"/>
              <a:t>White and Forrester-Jones (2019) found:</a:t>
            </a:r>
            <a:endParaRPr/>
          </a:p>
          <a:p>
            <a:pPr indent="-342900" lvl="0" marL="342900" rtl="0" algn="l">
              <a:lnSpc>
                <a:spcPct val="100000"/>
              </a:lnSpc>
              <a:spcBef>
                <a:spcPts val="520"/>
              </a:spcBef>
              <a:spcAft>
                <a:spcPts val="0"/>
              </a:spcAft>
              <a:buClr>
                <a:schemeClr val="dk1"/>
              </a:buClr>
              <a:buSzPts val="2600"/>
              <a:buChar char="•"/>
            </a:pPr>
            <a:r>
              <a:rPr lang="en-US" sz="2600"/>
              <a:t>Adolescents with ID had comparable access to the Internet as their typically developing peers.</a:t>
            </a:r>
            <a:endParaRPr/>
          </a:p>
          <a:p>
            <a:pPr indent="-342900" lvl="0" marL="342900" rtl="0" algn="l">
              <a:lnSpc>
                <a:spcPct val="100000"/>
              </a:lnSpc>
              <a:spcBef>
                <a:spcPts val="520"/>
              </a:spcBef>
              <a:spcAft>
                <a:spcPts val="0"/>
              </a:spcAft>
              <a:buClr>
                <a:schemeClr val="dk1"/>
              </a:buClr>
              <a:buSzPts val="2600"/>
              <a:buChar char="•"/>
            </a:pPr>
            <a:r>
              <a:rPr lang="en-US" sz="2600"/>
              <a:t>Adolescents with ID had a smaller online social network than their typically developing peers.</a:t>
            </a:r>
            <a:endParaRPr/>
          </a:p>
          <a:p>
            <a:pPr indent="-342900" lvl="0" marL="342900" rtl="0" algn="l">
              <a:lnSpc>
                <a:spcPct val="100000"/>
              </a:lnSpc>
              <a:spcBef>
                <a:spcPts val="520"/>
              </a:spcBef>
              <a:spcAft>
                <a:spcPts val="0"/>
              </a:spcAft>
              <a:buClr>
                <a:schemeClr val="dk1"/>
              </a:buClr>
              <a:buSzPts val="2600"/>
              <a:buChar char="•"/>
            </a:pPr>
            <a:r>
              <a:rPr lang="en-US" sz="2600"/>
              <a:t>Quality of relationships was equal to or superior of their typically developing peers.</a:t>
            </a:r>
            <a:endParaRPr/>
          </a:p>
          <a:p>
            <a:pPr indent="-342900" lvl="0" marL="342900" rtl="0" algn="l">
              <a:lnSpc>
                <a:spcPct val="100000"/>
              </a:lnSpc>
              <a:spcBef>
                <a:spcPts val="520"/>
              </a:spcBef>
              <a:spcAft>
                <a:spcPts val="0"/>
              </a:spcAft>
              <a:buClr>
                <a:schemeClr val="dk1"/>
              </a:buClr>
              <a:buSzPts val="2600"/>
              <a:buChar char="•"/>
            </a:pPr>
            <a:r>
              <a:rPr lang="en-US" sz="2600"/>
              <a:t>Social media use predicted the number of reported friendships.</a:t>
            </a:r>
            <a:endParaRPr/>
          </a:p>
        </p:txBody>
      </p:sp>
      <p:sp>
        <p:nvSpPr>
          <p:cNvPr id="302" name="Google Shape;302;p28"/>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7" name="Shape 307"/>
        <p:cNvGrpSpPr/>
        <p:nvPr/>
      </p:nvGrpSpPr>
      <p:grpSpPr>
        <a:xfrm>
          <a:off x="0" y="0"/>
          <a:ext cx="0" cy="0"/>
          <a:chOff x="0" y="0"/>
          <a:chExt cx="0" cy="0"/>
        </a:xfrm>
      </p:grpSpPr>
      <p:sp>
        <p:nvSpPr>
          <p:cNvPr id="308" name="Google Shape;308;p29"/>
          <p:cNvSpPr txBox="1"/>
          <p:nvPr>
            <p:ph type="title"/>
          </p:nvPr>
        </p:nvSpPr>
        <p:spPr>
          <a:xfrm>
            <a:off x="431800" y="1233488"/>
            <a:ext cx="8243888" cy="488950"/>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SzPts val="1400"/>
              <a:buNone/>
            </a:pPr>
            <a:r>
              <a:rPr lang="en-US" sz="3200"/>
              <a:t>AT and Social Media Issues</a:t>
            </a:r>
            <a:endParaRPr/>
          </a:p>
        </p:txBody>
      </p:sp>
      <p:grpSp>
        <p:nvGrpSpPr>
          <p:cNvPr id="309" name="Google Shape;309;p29"/>
          <p:cNvGrpSpPr/>
          <p:nvPr/>
        </p:nvGrpSpPr>
        <p:grpSpPr>
          <a:xfrm>
            <a:off x="457200" y="1829977"/>
            <a:ext cx="8229600" cy="4274371"/>
            <a:chOff x="0" y="21814"/>
            <a:chExt cx="8229600" cy="4274371"/>
          </a:xfrm>
        </p:grpSpPr>
        <p:sp>
          <p:nvSpPr>
            <p:cNvPr id="310" name="Google Shape;310;p29"/>
            <p:cNvSpPr/>
            <p:nvPr/>
          </p:nvSpPr>
          <p:spPr>
            <a:xfrm>
              <a:off x="0" y="21814"/>
              <a:ext cx="8229600" cy="647595"/>
            </a:xfrm>
            <a:prstGeom prst="roundRect">
              <a:avLst>
                <a:gd fmla="val 16667" name="adj"/>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1" name="Google Shape;311;p29"/>
            <p:cNvSpPr txBox="1"/>
            <p:nvPr/>
          </p:nvSpPr>
          <p:spPr>
            <a:xfrm>
              <a:off x="31613" y="53427"/>
              <a:ext cx="8166374" cy="584369"/>
            </a:xfrm>
            <a:prstGeom prst="rect">
              <a:avLst/>
            </a:prstGeom>
            <a:noFill/>
            <a:ln>
              <a:noFill/>
            </a:ln>
          </p:spPr>
          <p:txBody>
            <a:bodyPr anchorCtr="0" anchor="ctr" bIns="102850" lIns="102850" spcFirstLastPara="1" rIns="102850" wrap="square" tIns="102850">
              <a:noAutofit/>
            </a:bodyPr>
            <a:lstStyle/>
            <a:p>
              <a:pPr indent="0" lvl="0" marL="0" marR="0" rtl="0" algn="l">
                <a:lnSpc>
                  <a:spcPct val="90000"/>
                </a:lnSpc>
                <a:spcBef>
                  <a:spcPts val="0"/>
                </a:spcBef>
                <a:spcAft>
                  <a:spcPts val="0"/>
                </a:spcAft>
                <a:buClr>
                  <a:schemeClr val="lt1"/>
                </a:buClr>
                <a:buSzPts val="2700"/>
                <a:buFont typeface="Calibri"/>
                <a:buNone/>
              </a:pPr>
              <a:r>
                <a:rPr b="0" i="0" lang="en-US" sz="2700" u="none" cap="none" strike="noStrike">
                  <a:solidFill>
                    <a:schemeClr val="lt1"/>
                  </a:solidFill>
                  <a:latin typeface="Calibri"/>
                  <a:ea typeface="Calibri"/>
                  <a:cs typeface="Calibri"/>
                  <a:sym typeface="Calibri"/>
                </a:rPr>
                <a:t>Exclusion with lack of access to social media</a:t>
              </a:r>
              <a:endParaRPr b="0" i="0" sz="1400" u="none" cap="none" strike="noStrike">
                <a:solidFill>
                  <a:srgbClr val="000000"/>
                </a:solidFill>
                <a:latin typeface="Arial"/>
                <a:ea typeface="Arial"/>
                <a:cs typeface="Arial"/>
                <a:sym typeface="Arial"/>
              </a:endParaRPr>
            </a:p>
          </p:txBody>
        </p:sp>
        <p:sp>
          <p:nvSpPr>
            <p:cNvPr id="312" name="Google Shape;312;p29"/>
            <p:cNvSpPr/>
            <p:nvPr/>
          </p:nvSpPr>
          <p:spPr>
            <a:xfrm>
              <a:off x="0" y="747169"/>
              <a:ext cx="8229600" cy="647595"/>
            </a:xfrm>
            <a:prstGeom prst="roundRect">
              <a:avLst>
                <a:gd fmla="val 16667" name="adj"/>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3" name="Google Shape;313;p29"/>
            <p:cNvSpPr txBox="1"/>
            <p:nvPr/>
          </p:nvSpPr>
          <p:spPr>
            <a:xfrm>
              <a:off x="31613" y="778782"/>
              <a:ext cx="8166374" cy="584369"/>
            </a:xfrm>
            <a:prstGeom prst="rect">
              <a:avLst/>
            </a:prstGeom>
            <a:noFill/>
            <a:ln>
              <a:noFill/>
            </a:ln>
          </p:spPr>
          <p:txBody>
            <a:bodyPr anchorCtr="0" anchor="ctr" bIns="102850" lIns="102850" spcFirstLastPara="1" rIns="102850" wrap="square" tIns="102850">
              <a:noAutofit/>
            </a:bodyPr>
            <a:lstStyle/>
            <a:p>
              <a:pPr indent="0" lvl="0" marL="0" marR="0" rtl="0" algn="l">
                <a:lnSpc>
                  <a:spcPct val="90000"/>
                </a:lnSpc>
                <a:spcBef>
                  <a:spcPts val="0"/>
                </a:spcBef>
                <a:spcAft>
                  <a:spcPts val="0"/>
                </a:spcAft>
                <a:buClr>
                  <a:schemeClr val="lt1"/>
                </a:buClr>
                <a:buSzPts val="2700"/>
                <a:buFont typeface="Calibri"/>
                <a:buNone/>
              </a:pPr>
              <a:r>
                <a:rPr b="0" i="0" lang="en-US" sz="2700" u="none" cap="none" strike="noStrike">
                  <a:solidFill>
                    <a:schemeClr val="lt1"/>
                  </a:solidFill>
                  <a:latin typeface="Calibri"/>
                  <a:ea typeface="Calibri"/>
                  <a:cs typeface="Calibri"/>
                  <a:sym typeface="Calibri"/>
                </a:rPr>
                <a:t>Communication and Literacy</a:t>
              </a:r>
              <a:endParaRPr b="0" i="0" sz="1400" u="none" cap="none" strike="noStrike">
                <a:solidFill>
                  <a:srgbClr val="000000"/>
                </a:solidFill>
                <a:latin typeface="Arial"/>
                <a:ea typeface="Arial"/>
                <a:cs typeface="Arial"/>
                <a:sym typeface="Arial"/>
              </a:endParaRPr>
            </a:p>
          </p:txBody>
        </p:sp>
        <p:sp>
          <p:nvSpPr>
            <p:cNvPr id="314" name="Google Shape;314;p29"/>
            <p:cNvSpPr/>
            <p:nvPr/>
          </p:nvSpPr>
          <p:spPr>
            <a:xfrm>
              <a:off x="0" y="1472525"/>
              <a:ext cx="8229600" cy="647595"/>
            </a:xfrm>
            <a:prstGeom prst="roundRect">
              <a:avLst>
                <a:gd fmla="val 16667" name="adj"/>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5" name="Google Shape;315;p29"/>
            <p:cNvSpPr txBox="1"/>
            <p:nvPr/>
          </p:nvSpPr>
          <p:spPr>
            <a:xfrm>
              <a:off x="31613" y="1504138"/>
              <a:ext cx="8166374" cy="584369"/>
            </a:xfrm>
            <a:prstGeom prst="rect">
              <a:avLst/>
            </a:prstGeom>
            <a:noFill/>
            <a:ln>
              <a:noFill/>
            </a:ln>
          </p:spPr>
          <p:txBody>
            <a:bodyPr anchorCtr="0" anchor="ctr" bIns="102850" lIns="102850" spcFirstLastPara="1" rIns="102850" wrap="square" tIns="102850">
              <a:noAutofit/>
            </a:bodyPr>
            <a:lstStyle/>
            <a:p>
              <a:pPr indent="0" lvl="0" marL="0" marR="0" rtl="0" algn="l">
                <a:lnSpc>
                  <a:spcPct val="90000"/>
                </a:lnSpc>
                <a:spcBef>
                  <a:spcPts val="0"/>
                </a:spcBef>
                <a:spcAft>
                  <a:spcPts val="0"/>
                </a:spcAft>
                <a:buClr>
                  <a:schemeClr val="lt1"/>
                </a:buClr>
                <a:buSzPts val="2700"/>
                <a:buFont typeface="Calibri"/>
                <a:buNone/>
              </a:pPr>
              <a:r>
                <a:rPr b="0" i="0" lang="en-US" sz="2700" u="none" cap="none" strike="noStrike">
                  <a:solidFill>
                    <a:schemeClr val="lt1"/>
                  </a:solidFill>
                  <a:latin typeface="Calibri"/>
                  <a:ea typeface="Calibri"/>
                  <a:cs typeface="Calibri"/>
                  <a:sym typeface="Calibri"/>
                </a:rPr>
                <a:t>Accessibility and Design</a:t>
              </a:r>
              <a:endParaRPr b="0" i="0" sz="1400" u="none" cap="none" strike="noStrike">
                <a:solidFill>
                  <a:srgbClr val="000000"/>
                </a:solidFill>
                <a:latin typeface="Arial"/>
                <a:ea typeface="Arial"/>
                <a:cs typeface="Arial"/>
                <a:sym typeface="Arial"/>
              </a:endParaRPr>
            </a:p>
          </p:txBody>
        </p:sp>
        <p:sp>
          <p:nvSpPr>
            <p:cNvPr id="316" name="Google Shape;316;p29"/>
            <p:cNvSpPr/>
            <p:nvPr/>
          </p:nvSpPr>
          <p:spPr>
            <a:xfrm>
              <a:off x="0" y="2197880"/>
              <a:ext cx="8229600" cy="647595"/>
            </a:xfrm>
            <a:prstGeom prst="roundRect">
              <a:avLst>
                <a:gd fmla="val 16667" name="adj"/>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7" name="Google Shape;317;p29"/>
            <p:cNvSpPr txBox="1"/>
            <p:nvPr/>
          </p:nvSpPr>
          <p:spPr>
            <a:xfrm>
              <a:off x="31613" y="2229493"/>
              <a:ext cx="8166374" cy="584369"/>
            </a:xfrm>
            <a:prstGeom prst="rect">
              <a:avLst/>
            </a:prstGeom>
            <a:noFill/>
            <a:ln>
              <a:noFill/>
            </a:ln>
          </p:spPr>
          <p:txBody>
            <a:bodyPr anchorCtr="0" anchor="ctr" bIns="102850" lIns="102850" spcFirstLastPara="1" rIns="102850" wrap="square" tIns="102850">
              <a:noAutofit/>
            </a:bodyPr>
            <a:lstStyle/>
            <a:p>
              <a:pPr indent="0" lvl="0" marL="0" marR="0" rtl="0" algn="l">
                <a:lnSpc>
                  <a:spcPct val="90000"/>
                </a:lnSpc>
                <a:spcBef>
                  <a:spcPts val="0"/>
                </a:spcBef>
                <a:spcAft>
                  <a:spcPts val="0"/>
                </a:spcAft>
                <a:buClr>
                  <a:schemeClr val="lt1"/>
                </a:buClr>
                <a:buSzPts val="2700"/>
                <a:buFont typeface="Calibri"/>
                <a:buNone/>
              </a:pPr>
              <a:r>
                <a:rPr b="0" i="0" lang="en-US" sz="2700" u="none" cap="none" strike="noStrike">
                  <a:solidFill>
                    <a:schemeClr val="lt1"/>
                  </a:solidFill>
                  <a:latin typeface="Calibri"/>
                  <a:ea typeface="Calibri"/>
                  <a:cs typeface="Calibri"/>
                  <a:sym typeface="Calibri"/>
                </a:rPr>
                <a:t>Vulnerability and Safety</a:t>
              </a:r>
              <a:endParaRPr b="0" i="0" sz="1400" u="none" cap="none" strike="noStrike">
                <a:solidFill>
                  <a:srgbClr val="000000"/>
                </a:solidFill>
                <a:latin typeface="Arial"/>
                <a:ea typeface="Arial"/>
                <a:cs typeface="Arial"/>
                <a:sym typeface="Arial"/>
              </a:endParaRPr>
            </a:p>
          </p:txBody>
        </p:sp>
        <p:sp>
          <p:nvSpPr>
            <p:cNvPr id="318" name="Google Shape;318;p29"/>
            <p:cNvSpPr/>
            <p:nvPr/>
          </p:nvSpPr>
          <p:spPr>
            <a:xfrm>
              <a:off x="0" y="2923235"/>
              <a:ext cx="8229600" cy="647595"/>
            </a:xfrm>
            <a:prstGeom prst="roundRect">
              <a:avLst>
                <a:gd fmla="val 16667" name="adj"/>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9" name="Google Shape;319;p29"/>
            <p:cNvSpPr txBox="1"/>
            <p:nvPr/>
          </p:nvSpPr>
          <p:spPr>
            <a:xfrm>
              <a:off x="31613" y="2954848"/>
              <a:ext cx="8166374" cy="584369"/>
            </a:xfrm>
            <a:prstGeom prst="rect">
              <a:avLst/>
            </a:prstGeom>
            <a:noFill/>
            <a:ln>
              <a:noFill/>
            </a:ln>
          </p:spPr>
          <p:txBody>
            <a:bodyPr anchorCtr="0" anchor="ctr" bIns="102850" lIns="102850" spcFirstLastPara="1" rIns="102850" wrap="square" tIns="102850">
              <a:noAutofit/>
            </a:bodyPr>
            <a:lstStyle/>
            <a:p>
              <a:pPr indent="0" lvl="0" marL="0" marR="0" rtl="0" algn="l">
                <a:lnSpc>
                  <a:spcPct val="90000"/>
                </a:lnSpc>
                <a:spcBef>
                  <a:spcPts val="0"/>
                </a:spcBef>
                <a:spcAft>
                  <a:spcPts val="0"/>
                </a:spcAft>
                <a:buClr>
                  <a:schemeClr val="lt1"/>
                </a:buClr>
                <a:buSzPts val="2700"/>
                <a:buFont typeface="Calibri"/>
                <a:buNone/>
              </a:pPr>
              <a:r>
                <a:rPr b="0" i="0" lang="en-US" sz="2700" u="none" cap="none" strike="noStrike">
                  <a:solidFill>
                    <a:schemeClr val="lt1"/>
                  </a:solidFill>
                  <a:latin typeface="Calibri"/>
                  <a:ea typeface="Calibri"/>
                  <a:cs typeface="Calibri"/>
                  <a:sym typeface="Calibri"/>
                </a:rPr>
                <a:t>Level of Usage</a:t>
              </a:r>
              <a:endParaRPr b="0" i="0" sz="1400" u="none" cap="none" strike="noStrike">
                <a:solidFill>
                  <a:srgbClr val="000000"/>
                </a:solidFill>
                <a:latin typeface="Arial"/>
                <a:ea typeface="Arial"/>
                <a:cs typeface="Arial"/>
                <a:sym typeface="Arial"/>
              </a:endParaRPr>
            </a:p>
          </p:txBody>
        </p:sp>
        <p:sp>
          <p:nvSpPr>
            <p:cNvPr id="320" name="Google Shape;320;p29"/>
            <p:cNvSpPr/>
            <p:nvPr/>
          </p:nvSpPr>
          <p:spPr>
            <a:xfrm>
              <a:off x="0" y="3648590"/>
              <a:ext cx="8229600" cy="647595"/>
            </a:xfrm>
            <a:prstGeom prst="roundRect">
              <a:avLst>
                <a:gd fmla="val 16667" name="adj"/>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1" name="Google Shape;321;p29"/>
            <p:cNvSpPr txBox="1"/>
            <p:nvPr/>
          </p:nvSpPr>
          <p:spPr>
            <a:xfrm>
              <a:off x="31613" y="3680203"/>
              <a:ext cx="8166374" cy="584369"/>
            </a:xfrm>
            <a:prstGeom prst="rect">
              <a:avLst/>
            </a:prstGeom>
            <a:noFill/>
            <a:ln>
              <a:noFill/>
            </a:ln>
          </p:spPr>
          <p:txBody>
            <a:bodyPr anchorCtr="0" anchor="ctr" bIns="102850" lIns="102850" spcFirstLastPara="1" rIns="102850" wrap="square" tIns="102850">
              <a:noAutofit/>
            </a:bodyPr>
            <a:lstStyle/>
            <a:p>
              <a:pPr indent="0" lvl="0" marL="0" marR="0" rtl="0" algn="l">
                <a:lnSpc>
                  <a:spcPct val="90000"/>
                </a:lnSpc>
                <a:spcBef>
                  <a:spcPts val="0"/>
                </a:spcBef>
                <a:spcAft>
                  <a:spcPts val="0"/>
                </a:spcAft>
                <a:buClr>
                  <a:schemeClr val="lt1"/>
                </a:buClr>
                <a:buSzPts val="2700"/>
                <a:buFont typeface="Calibri"/>
                <a:buNone/>
              </a:pPr>
              <a:r>
                <a:rPr b="0" i="0" lang="en-US" sz="2700" u="none" cap="none" strike="noStrike">
                  <a:solidFill>
                    <a:schemeClr val="lt1"/>
                  </a:solidFill>
                  <a:latin typeface="Calibri"/>
                  <a:ea typeface="Calibri"/>
                  <a:cs typeface="Calibri"/>
                  <a:sym typeface="Calibri"/>
                </a:rPr>
                <a:t>Cyber Language and Etiquette</a:t>
              </a:r>
              <a:endParaRPr b="0" i="0" sz="1400" u="none" cap="none" strike="noStrike">
                <a:solidFill>
                  <a:srgbClr val="000000"/>
                </a:solidFill>
                <a:latin typeface="Arial"/>
                <a:ea typeface="Arial"/>
                <a:cs typeface="Arial"/>
                <a:sym typeface="Arial"/>
              </a:endParaRPr>
            </a:p>
          </p:txBody>
        </p:sp>
      </p:grpSp>
      <p:sp>
        <p:nvSpPr>
          <p:cNvPr id="322" name="Google Shape;322;p29"/>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3"/>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Assistive Technology Defined</a:t>
            </a:r>
            <a:endParaRPr/>
          </a:p>
        </p:txBody>
      </p:sp>
      <p:sp>
        <p:nvSpPr>
          <p:cNvPr id="105" name="Google Shape;105;p3"/>
          <p:cNvSpPr txBox="1"/>
          <p:nvPr>
            <p:ph idx="1" type="body"/>
          </p:nvPr>
        </p:nvSpPr>
        <p:spPr>
          <a:xfrm>
            <a:off x="457200" y="2209799"/>
            <a:ext cx="8229600" cy="3916363"/>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dk1"/>
              </a:buClr>
              <a:buSzPts val="3200"/>
              <a:buNone/>
            </a:pPr>
            <a:r>
              <a:rPr lang="en-US" sz="3200"/>
              <a:t>According to the Pacer Center Assistive Technology includes:</a:t>
            </a:r>
            <a:endParaRPr/>
          </a:p>
          <a:p>
            <a:pPr indent="0" lvl="1" marL="400050" rtl="0" algn="l">
              <a:lnSpc>
                <a:spcPct val="100000"/>
              </a:lnSpc>
              <a:spcBef>
                <a:spcPts val="1240"/>
              </a:spcBef>
              <a:spcAft>
                <a:spcPts val="0"/>
              </a:spcAft>
              <a:buClr>
                <a:schemeClr val="dk1"/>
              </a:buClr>
              <a:buSzPts val="3200"/>
              <a:buNone/>
            </a:pPr>
            <a:r>
              <a:rPr lang="en-US" sz="3200"/>
              <a:t>“Any device, item, or app that helps someone to do something they could not otherwise do.”</a:t>
            </a:r>
            <a:endParaRPr/>
          </a:p>
        </p:txBody>
      </p:sp>
      <p:sp>
        <p:nvSpPr>
          <p:cNvPr id="106" name="Google Shape;106;p3"/>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7" name="Shape 327"/>
        <p:cNvGrpSpPr/>
        <p:nvPr/>
      </p:nvGrpSpPr>
      <p:grpSpPr>
        <a:xfrm>
          <a:off x="0" y="0"/>
          <a:ext cx="0" cy="0"/>
          <a:chOff x="0" y="0"/>
          <a:chExt cx="0" cy="0"/>
        </a:xfrm>
      </p:grpSpPr>
      <p:sp>
        <p:nvSpPr>
          <p:cNvPr id="328" name="Google Shape;328;p30"/>
          <p:cNvSpPr txBox="1"/>
          <p:nvPr>
            <p:ph type="title"/>
          </p:nvPr>
        </p:nvSpPr>
        <p:spPr>
          <a:xfrm>
            <a:off x="431800" y="1233488"/>
            <a:ext cx="8243888" cy="976312"/>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sz="3200"/>
              <a:t>Exploring and Selecting Assistive Technology with Teens and Young Adults</a:t>
            </a:r>
            <a:endParaRPr/>
          </a:p>
        </p:txBody>
      </p:sp>
      <p:sp>
        <p:nvSpPr>
          <p:cNvPr id="329" name="Google Shape;329;p30"/>
          <p:cNvSpPr txBox="1"/>
          <p:nvPr>
            <p:ph idx="1" type="body"/>
          </p:nvPr>
        </p:nvSpPr>
        <p:spPr>
          <a:xfrm>
            <a:off x="457200" y="2666999"/>
            <a:ext cx="8218488" cy="3459163"/>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2800"/>
              <a:buNone/>
            </a:pPr>
            <a:r>
              <a:rPr lang="en-US"/>
              <a:t>View the Pacer Center YouTube video </a:t>
            </a:r>
            <a:r>
              <a:rPr lang="en-US" u="sng">
                <a:solidFill>
                  <a:schemeClr val="hlink"/>
                </a:solidFill>
                <a:hlinkClick r:id="rId3"/>
              </a:rPr>
              <a:t>“</a:t>
            </a:r>
            <a:r>
              <a:rPr i="1" lang="en-US" u="sng">
                <a:solidFill>
                  <a:schemeClr val="hlink"/>
                </a:solidFill>
                <a:hlinkClick r:id="rId4"/>
              </a:rPr>
              <a:t>Exploring and Selecting Assistive Technology with Teens and Young Adults”</a:t>
            </a:r>
            <a:r>
              <a:rPr i="1" lang="en-US"/>
              <a:t>:</a:t>
            </a:r>
            <a:endParaRPr/>
          </a:p>
          <a:p>
            <a:pPr indent="0" lvl="0" marL="0" rtl="0" algn="l">
              <a:lnSpc>
                <a:spcPct val="100000"/>
              </a:lnSpc>
              <a:spcBef>
                <a:spcPts val="0"/>
              </a:spcBef>
              <a:spcAft>
                <a:spcPts val="0"/>
              </a:spcAft>
              <a:buClr>
                <a:schemeClr val="dk1"/>
              </a:buClr>
              <a:buSzPts val="2800"/>
              <a:buNone/>
            </a:pPr>
            <a:r>
              <a:rPr lang="en-US"/>
              <a:t>https://www.pacer.org/transition/video/player.asp?video=252</a:t>
            </a:r>
            <a:endParaRPr i="1"/>
          </a:p>
        </p:txBody>
      </p:sp>
      <p:sp>
        <p:nvSpPr>
          <p:cNvPr id="330" name="Google Shape;330;p30"/>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5" name="Shape 335"/>
        <p:cNvGrpSpPr/>
        <p:nvPr/>
      </p:nvGrpSpPr>
      <p:grpSpPr>
        <a:xfrm>
          <a:off x="0" y="0"/>
          <a:ext cx="0" cy="0"/>
          <a:chOff x="0" y="0"/>
          <a:chExt cx="0" cy="0"/>
        </a:xfrm>
      </p:grpSpPr>
      <p:sp>
        <p:nvSpPr>
          <p:cNvPr id="336" name="Google Shape;336;p31"/>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100000"/>
              </a:lnSpc>
              <a:spcBef>
                <a:spcPts val="0"/>
              </a:spcBef>
              <a:spcAft>
                <a:spcPts val="0"/>
              </a:spcAft>
              <a:buSzPct val="43209"/>
              <a:buNone/>
            </a:pPr>
            <a:r>
              <a:rPr lang="en-US"/>
              <a:t>Assistive Technology Planning Tools</a:t>
            </a:r>
            <a:endParaRPr/>
          </a:p>
        </p:txBody>
      </p:sp>
      <p:sp>
        <p:nvSpPr>
          <p:cNvPr id="337" name="Google Shape;337;p31"/>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Autofit/>
          </a:bodyPr>
          <a:lstStyle/>
          <a:p>
            <a:pPr indent="0" lvl="0" marL="342900" rtl="0" algn="l">
              <a:lnSpc>
                <a:spcPct val="100000"/>
              </a:lnSpc>
              <a:spcBef>
                <a:spcPts val="0"/>
              </a:spcBef>
              <a:spcAft>
                <a:spcPts val="0"/>
              </a:spcAft>
              <a:buSzPts val="1800"/>
              <a:buNone/>
            </a:pPr>
            <a:r>
              <a:rPr lang="en-US" u="sng">
                <a:solidFill>
                  <a:schemeClr val="hlink"/>
                </a:solidFill>
                <a:hlinkClick r:id="rId3"/>
              </a:rPr>
              <a:t>Assistive and Educational Technology Tools &amp; Services Search Tool</a:t>
            </a:r>
            <a:r>
              <a:rPr lang="en-US"/>
              <a:t>:  </a:t>
            </a:r>
            <a:r>
              <a:rPr lang="en-US" u="sng"/>
              <a:t>http://techmatrix.org/</a:t>
            </a:r>
            <a:r>
              <a:rPr lang="en-US"/>
              <a:t> </a:t>
            </a:r>
            <a:endParaRPr/>
          </a:p>
          <a:p>
            <a:pPr indent="0" lvl="0" marL="342900" rtl="0" algn="l">
              <a:lnSpc>
                <a:spcPct val="100000"/>
              </a:lnSpc>
              <a:spcBef>
                <a:spcPts val="1500"/>
              </a:spcBef>
              <a:spcAft>
                <a:spcPts val="0"/>
              </a:spcAft>
              <a:buSzPts val="1800"/>
              <a:buNone/>
            </a:pPr>
            <a:r>
              <a:rPr i="1" lang="en-US" u="sng">
                <a:solidFill>
                  <a:schemeClr val="hlink"/>
                </a:solidFill>
                <a:hlinkClick r:id="rId4"/>
              </a:rPr>
              <a:t>Hey! Can I Try That? Student Handbook for Choosing and Using Assistive Technology</a:t>
            </a:r>
            <a:r>
              <a:rPr lang="en-US" u="sng">
                <a:solidFill>
                  <a:schemeClr val="hlink"/>
                </a:solidFill>
                <a:hlinkClick r:id="rId5"/>
              </a:rPr>
              <a:t> </a:t>
            </a:r>
            <a:r>
              <a:rPr lang="en-US"/>
              <a:t>(Can also be used to support development of self-determination): </a:t>
            </a:r>
            <a:r>
              <a:rPr i="1" lang="en-US" u="sng">
                <a:solidFill>
                  <a:schemeClr val="hlink"/>
                </a:solidFill>
                <a:hlinkClick r:id="rId6"/>
              </a:rPr>
              <a:t>https://dpi.wi.gov/sites/default/files/imce/sped/pdf/at-wati-heycanitrythat.pdf</a:t>
            </a:r>
            <a:endParaRPr i="1"/>
          </a:p>
          <a:p>
            <a:pPr indent="0" lvl="0" marL="342900" rtl="0" algn="l">
              <a:lnSpc>
                <a:spcPct val="100000"/>
              </a:lnSpc>
              <a:spcBef>
                <a:spcPts val="1500"/>
              </a:spcBef>
              <a:spcAft>
                <a:spcPts val="0"/>
              </a:spcAft>
              <a:buSzPts val="1800"/>
              <a:buNone/>
            </a:pPr>
            <a:r>
              <a:t/>
            </a:r>
            <a:endParaRPr i="1" sz="4500"/>
          </a:p>
        </p:txBody>
      </p:sp>
      <p:sp>
        <p:nvSpPr>
          <p:cNvPr id="338" name="Google Shape;338;p31"/>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3" name="Shape 343"/>
        <p:cNvGrpSpPr/>
        <p:nvPr/>
      </p:nvGrpSpPr>
      <p:grpSpPr>
        <a:xfrm>
          <a:off x="0" y="0"/>
          <a:ext cx="0" cy="0"/>
          <a:chOff x="0" y="0"/>
          <a:chExt cx="0" cy="0"/>
        </a:xfrm>
      </p:grpSpPr>
      <p:sp>
        <p:nvSpPr>
          <p:cNvPr id="344" name="Google Shape;344;p32"/>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100000"/>
              </a:lnSpc>
              <a:spcBef>
                <a:spcPts val="0"/>
              </a:spcBef>
              <a:spcAft>
                <a:spcPts val="0"/>
              </a:spcAft>
              <a:buSzPct val="43209"/>
              <a:buNone/>
            </a:pPr>
            <a:r>
              <a:rPr lang="en-US"/>
              <a:t>Assistive Technology Planning Tools (2)</a:t>
            </a:r>
            <a:endParaRPr/>
          </a:p>
        </p:txBody>
      </p:sp>
      <p:sp>
        <p:nvSpPr>
          <p:cNvPr id="345" name="Google Shape;345;p32"/>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2800"/>
              <a:buChar char="•"/>
            </a:pPr>
            <a:r>
              <a:rPr lang="en-US" u="sng">
                <a:solidFill>
                  <a:schemeClr val="hlink"/>
                </a:solidFill>
                <a:hlinkClick r:id="rId3"/>
              </a:rPr>
              <a:t>Questions to ask colleges about Assistive Technology Resources</a:t>
            </a:r>
            <a:r>
              <a:rPr lang="en-US"/>
              <a:t>: </a:t>
            </a:r>
            <a:r>
              <a:rPr lang="en-US" u="sng">
                <a:solidFill>
                  <a:schemeClr val="hlink"/>
                </a:solidFill>
                <a:hlinkClick r:id="rId4"/>
              </a:rPr>
              <a:t>http://www.ldonline.org/article/8929</a:t>
            </a:r>
            <a:endParaRPr/>
          </a:p>
          <a:p>
            <a:pPr indent="-342900" lvl="0" marL="342900" rtl="0" algn="l">
              <a:lnSpc>
                <a:spcPct val="100000"/>
              </a:lnSpc>
              <a:spcBef>
                <a:spcPts val="1500"/>
              </a:spcBef>
              <a:spcAft>
                <a:spcPts val="0"/>
              </a:spcAft>
              <a:buSzPts val="1800"/>
              <a:buChar char="•"/>
            </a:pPr>
            <a:r>
              <a:rPr lang="en-US" u="sng">
                <a:solidFill>
                  <a:schemeClr val="hlink"/>
                </a:solidFill>
                <a:hlinkClick r:id="rId5"/>
              </a:rPr>
              <a:t>Center on Technology and Disability – Assistive Technology Center</a:t>
            </a:r>
            <a:endParaRPr/>
          </a:p>
        </p:txBody>
      </p:sp>
      <p:sp>
        <p:nvSpPr>
          <p:cNvPr id="346" name="Google Shape;346;p32"/>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1" name="Shape 351"/>
        <p:cNvGrpSpPr/>
        <p:nvPr/>
      </p:nvGrpSpPr>
      <p:grpSpPr>
        <a:xfrm>
          <a:off x="0" y="0"/>
          <a:ext cx="0" cy="0"/>
          <a:chOff x="0" y="0"/>
          <a:chExt cx="0" cy="0"/>
        </a:xfrm>
      </p:grpSpPr>
      <p:sp>
        <p:nvSpPr>
          <p:cNvPr id="352" name="Google Shape;352;p33"/>
          <p:cNvSpPr txBox="1"/>
          <p:nvPr>
            <p:ph type="title"/>
          </p:nvPr>
        </p:nvSpPr>
        <p:spPr>
          <a:xfrm>
            <a:off x="0" y="1233488"/>
            <a:ext cx="9144000" cy="488950"/>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100000"/>
              </a:lnSpc>
              <a:spcBef>
                <a:spcPts val="0"/>
              </a:spcBef>
              <a:spcAft>
                <a:spcPts val="0"/>
              </a:spcAft>
              <a:buSzPct val="43209"/>
              <a:buNone/>
            </a:pPr>
            <a:r>
              <a:rPr lang="en-US"/>
              <a:t>Importance of Getting AT into the Transition Plan</a:t>
            </a:r>
            <a:endParaRPr/>
          </a:p>
        </p:txBody>
      </p:sp>
      <p:sp>
        <p:nvSpPr>
          <p:cNvPr id="353" name="Google Shape;353;p33"/>
          <p:cNvSpPr txBox="1"/>
          <p:nvPr>
            <p:ph idx="1" type="body"/>
          </p:nvPr>
        </p:nvSpPr>
        <p:spPr>
          <a:xfrm>
            <a:off x="431800" y="1981199"/>
            <a:ext cx="8255000" cy="4144963"/>
          </a:xfrm>
          <a:prstGeom prst="rect">
            <a:avLst/>
          </a:prstGeom>
          <a:noFill/>
          <a:ln>
            <a:noFill/>
          </a:ln>
        </p:spPr>
        <p:txBody>
          <a:bodyPr anchorCtr="0" anchor="t" bIns="45700" lIns="91425" spcFirstLastPara="1" rIns="91425" wrap="square" tIns="45700">
            <a:normAutofit fontScale="92500" lnSpcReduction="10000"/>
          </a:bodyPr>
          <a:lstStyle/>
          <a:p>
            <a:pPr indent="-342900" lvl="0" marL="342900" rtl="0" algn="l">
              <a:lnSpc>
                <a:spcPct val="100000"/>
              </a:lnSpc>
              <a:spcBef>
                <a:spcPts val="0"/>
              </a:spcBef>
              <a:spcAft>
                <a:spcPts val="0"/>
              </a:spcAft>
              <a:buClr>
                <a:schemeClr val="dk1"/>
              </a:buClr>
              <a:buSzPct val="100000"/>
              <a:buChar char="•"/>
            </a:pPr>
            <a:r>
              <a:rPr lang="en-US" sz="2800"/>
              <a:t>Youth who have not had a chance to practice using AT may enter adult life without any plan for using technology to participate more independently or actively in work, community or post-secondary education.</a:t>
            </a:r>
            <a:endParaRPr/>
          </a:p>
          <a:p>
            <a:pPr indent="-342900" lvl="0" marL="342900" rtl="0" algn="l">
              <a:lnSpc>
                <a:spcPct val="100000"/>
              </a:lnSpc>
              <a:spcBef>
                <a:spcPts val="1718"/>
              </a:spcBef>
              <a:spcAft>
                <a:spcPts val="0"/>
              </a:spcAft>
              <a:buClr>
                <a:schemeClr val="dk1"/>
              </a:buClr>
              <a:buSzPct val="100000"/>
              <a:buChar char="•"/>
            </a:pPr>
            <a:r>
              <a:rPr lang="en-US" sz="2800"/>
              <a:t>This often leads to others having unrealistically low expectations about their potential.</a:t>
            </a:r>
            <a:endParaRPr/>
          </a:p>
          <a:p>
            <a:pPr indent="-342900" lvl="0" marL="342900" rtl="0" algn="l">
              <a:lnSpc>
                <a:spcPct val="100000"/>
              </a:lnSpc>
              <a:spcBef>
                <a:spcPts val="1718"/>
              </a:spcBef>
              <a:spcAft>
                <a:spcPts val="0"/>
              </a:spcAft>
              <a:buClr>
                <a:schemeClr val="dk1"/>
              </a:buClr>
              <a:buSzPct val="100000"/>
              <a:buChar char="•"/>
            </a:pPr>
            <a:r>
              <a:rPr lang="en-US" sz="2800"/>
              <a:t>This is especially true in employment – where it may be assumed that an individual can only work if they have funding for full-time job coaching supports.</a:t>
            </a:r>
            <a:endParaRPr/>
          </a:p>
        </p:txBody>
      </p:sp>
      <p:sp>
        <p:nvSpPr>
          <p:cNvPr id="354" name="Google Shape;354;p33"/>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9" name="Shape 359"/>
        <p:cNvGrpSpPr/>
        <p:nvPr/>
      </p:nvGrpSpPr>
      <p:grpSpPr>
        <a:xfrm>
          <a:off x="0" y="0"/>
          <a:ext cx="0" cy="0"/>
          <a:chOff x="0" y="0"/>
          <a:chExt cx="0" cy="0"/>
        </a:xfrm>
      </p:grpSpPr>
      <p:sp>
        <p:nvSpPr>
          <p:cNvPr id="360" name="Google Shape;360;p34"/>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100000"/>
              </a:lnSpc>
              <a:spcBef>
                <a:spcPts val="0"/>
              </a:spcBef>
              <a:spcAft>
                <a:spcPts val="0"/>
              </a:spcAft>
              <a:buSzPct val="43209"/>
              <a:buNone/>
            </a:pPr>
            <a:r>
              <a:rPr lang="en-US"/>
              <a:t>What should be included</a:t>
            </a:r>
            <a:br>
              <a:rPr lang="en-US"/>
            </a:br>
            <a:r>
              <a:rPr lang="en-US"/>
              <a:t>about AT in the transition plan?</a:t>
            </a:r>
            <a:endParaRPr/>
          </a:p>
        </p:txBody>
      </p:sp>
      <p:sp>
        <p:nvSpPr>
          <p:cNvPr id="361" name="Google Shape;361;p34"/>
          <p:cNvSpPr txBox="1"/>
          <p:nvPr>
            <p:ph idx="1" type="body"/>
          </p:nvPr>
        </p:nvSpPr>
        <p:spPr>
          <a:xfrm>
            <a:off x="381000" y="2057399"/>
            <a:ext cx="8382000" cy="4068763"/>
          </a:xfrm>
          <a:prstGeom prst="rect">
            <a:avLst/>
          </a:prstGeom>
          <a:noFill/>
          <a:ln>
            <a:noFill/>
          </a:ln>
        </p:spPr>
        <p:txBody>
          <a:bodyPr anchorCtr="0" anchor="t" bIns="45700" lIns="91425" spcFirstLastPara="1" rIns="91425" wrap="square" tIns="45700">
            <a:noAutofit/>
          </a:bodyPr>
          <a:lstStyle/>
          <a:p>
            <a:pPr indent="-342900" lvl="0" marL="400050" rtl="0" algn="l">
              <a:lnSpc>
                <a:spcPct val="100000"/>
              </a:lnSpc>
              <a:spcBef>
                <a:spcPts val="0"/>
              </a:spcBef>
              <a:spcAft>
                <a:spcPts val="0"/>
              </a:spcAft>
              <a:buClr>
                <a:schemeClr val="dk1"/>
              </a:buClr>
              <a:buSzPts val="2600"/>
              <a:buChar char="•"/>
            </a:pPr>
            <a:r>
              <a:rPr lang="en-US" sz="2600"/>
              <a:t>A description of the student’s current technology use;</a:t>
            </a:r>
            <a:endParaRPr/>
          </a:p>
          <a:p>
            <a:pPr indent="-342900" lvl="0" marL="400050" rtl="0" algn="l">
              <a:lnSpc>
                <a:spcPct val="100000"/>
              </a:lnSpc>
              <a:spcBef>
                <a:spcPts val="520"/>
              </a:spcBef>
              <a:spcAft>
                <a:spcPts val="0"/>
              </a:spcAft>
              <a:buClr>
                <a:schemeClr val="dk1"/>
              </a:buClr>
              <a:buSzPts val="2600"/>
              <a:buChar char="•"/>
            </a:pPr>
            <a:r>
              <a:rPr lang="en-US" sz="2600"/>
              <a:t>identification of possible AT needs in different post-school settings; </a:t>
            </a:r>
            <a:endParaRPr/>
          </a:p>
          <a:p>
            <a:pPr indent="-342900" lvl="0" marL="400050" rtl="0" algn="l">
              <a:lnSpc>
                <a:spcPct val="100000"/>
              </a:lnSpc>
              <a:spcBef>
                <a:spcPts val="520"/>
              </a:spcBef>
              <a:spcAft>
                <a:spcPts val="0"/>
              </a:spcAft>
              <a:buClr>
                <a:schemeClr val="dk1"/>
              </a:buClr>
              <a:buSzPts val="2600"/>
              <a:buChar char="•"/>
            </a:pPr>
            <a:r>
              <a:rPr lang="en-US" sz="2600"/>
              <a:t>a plan for training and for exploring assistive technologies during transition period;</a:t>
            </a:r>
            <a:endParaRPr/>
          </a:p>
          <a:p>
            <a:pPr indent="-342900" lvl="0" marL="400050" rtl="0" algn="l">
              <a:lnSpc>
                <a:spcPct val="100000"/>
              </a:lnSpc>
              <a:spcBef>
                <a:spcPts val="520"/>
              </a:spcBef>
              <a:spcAft>
                <a:spcPts val="0"/>
              </a:spcAft>
              <a:buClr>
                <a:schemeClr val="dk1"/>
              </a:buClr>
              <a:buSzPts val="2600"/>
              <a:buChar char="•"/>
            </a:pPr>
            <a:r>
              <a:rPr lang="en-US" sz="2600"/>
              <a:t>identification of key personnel involved in training and assessment;</a:t>
            </a:r>
            <a:endParaRPr/>
          </a:p>
          <a:p>
            <a:pPr indent="-342900" lvl="0" marL="400050" rtl="0" algn="l">
              <a:lnSpc>
                <a:spcPct val="100000"/>
              </a:lnSpc>
              <a:spcBef>
                <a:spcPts val="520"/>
              </a:spcBef>
              <a:spcAft>
                <a:spcPts val="0"/>
              </a:spcAft>
              <a:buClr>
                <a:schemeClr val="dk1"/>
              </a:buClr>
              <a:buSzPts val="2600"/>
              <a:buChar char="•"/>
            </a:pPr>
            <a:r>
              <a:rPr lang="en-US" sz="2600"/>
              <a:t>assessment and evaluation plan; and</a:t>
            </a:r>
            <a:endParaRPr/>
          </a:p>
          <a:p>
            <a:pPr indent="-342900" lvl="0" marL="400050" rtl="0" algn="l">
              <a:lnSpc>
                <a:spcPct val="100000"/>
              </a:lnSpc>
              <a:spcBef>
                <a:spcPts val="520"/>
              </a:spcBef>
              <a:spcAft>
                <a:spcPts val="0"/>
              </a:spcAft>
              <a:buClr>
                <a:schemeClr val="dk1"/>
              </a:buClr>
              <a:buSzPts val="2600"/>
              <a:buChar char="•"/>
            </a:pPr>
            <a:r>
              <a:rPr lang="en-US" sz="2600"/>
              <a:t>identification of potential sources of funding.</a:t>
            </a:r>
            <a:endParaRPr/>
          </a:p>
        </p:txBody>
      </p:sp>
      <p:sp>
        <p:nvSpPr>
          <p:cNvPr id="362" name="Google Shape;362;p34"/>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7" name="Shape 367"/>
        <p:cNvGrpSpPr/>
        <p:nvPr/>
      </p:nvGrpSpPr>
      <p:grpSpPr>
        <a:xfrm>
          <a:off x="0" y="0"/>
          <a:ext cx="0" cy="0"/>
          <a:chOff x="0" y="0"/>
          <a:chExt cx="0" cy="0"/>
        </a:xfrm>
      </p:grpSpPr>
      <p:sp>
        <p:nvSpPr>
          <p:cNvPr id="368" name="Google Shape;368;p35"/>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Glenda</a:t>
            </a:r>
            <a:endParaRPr/>
          </a:p>
        </p:txBody>
      </p:sp>
      <p:sp>
        <p:nvSpPr>
          <p:cNvPr id="369" name="Google Shape;369;p35"/>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rmAutofit/>
          </a:bodyPr>
          <a:lstStyle/>
          <a:p>
            <a:pPr indent="-342900" lvl="0" marL="342900" rtl="0" algn="l">
              <a:lnSpc>
                <a:spcPct val="100000"/>
              </a:lnSpc>
              <a:spcBef>
                <a:spcPts val="0"/>
              </a:spcBef>
              <a:spcAft>
                <a:spcPts val="0"/>
              </a:spcAft>
              <a:buClr>
                <a:schemeClr val="dk1"/>
              </a:buClr>
              <a:buSzPts val="2800"/>
              <a:buChar char="•"/>
            </a:pPr>
            <a:r>
              <a:rPr lang="en-US"/>
              <a:t>Glenda has an intellectual disability. </a:t>
            </a:r>
            <a:endParaRPr/>
          </a:p>
          <a:p>
            <a:pPr indent="-342900" lvl="0" marL="342900" rtl="0" algn="l">
              <a:lnSpc>
                <a:spcPct val="100000"/>
              </a:lnSpc>
              <a:spcBef>
                <a:spcPts val="560"/>
              </a:spcBef>
              <a:spcAft>
                <a:spcPts val="0"/>
              </a:spcAft>
              <a:buClr>
                <a:schemeClr val="dk1"/>
              </a:buClr>
              <a:buSzPts val="2800"/>
              <a:buChar char="•"/>
            </a:pPr>
            <a:r>
              <a:rPr lang="en-US"/>
              <a:t>Glenda’s dream is to work in an office.</a:t>
            </a:r>
            <a:endParaRPr/>
          </a:p>
          <a:p>
            <a:pPr indent="-342900" lvl="0" marL="342900" rtl="0" algn="l">
              <a:lnSpc>
                <a:spcPct val="100000"/>
              </a:lnSpc>
              <a:spcBef>
                <a:spcPts val="560"/>
              </a:spcBef>
              <a:spcAft>
                <a:spcPts val="0"/>
              </a:spcAft>
              <a:buClr>
                <a:schemeClr val="dk1"/>
              </a:buClr>
              <a:buSzPts val="2800"/>
              <a:buChar char="•"/>
            </a:pPr>
            <a:r>
              <a:rPr lang="en-US"/>
              <a:t>Because of issues with concentration, memory, a fourth-grade reading level, and fine motor activities, her transition IEP indicates that she will need full-time job coaching support in order to participate in integrated employment.</a:t>
            </a:r>
            <a:endParaRPr/>
          </a:p>
          <a:p>
            <a:pPr indent="-342900" lvl="0" marL="342900" rtl="0" algn="l">
              <a:lnSpc>
                <a:spcPct val="100000"/>
              </a:lnSpc>
              <a:spcBef>
                <a:spcPts val="1120"/>
              </a:spcBef>
              <a:spcAft>
                <a:spcPts val="0"/>
              </a:spcAft>
              <a:buClr>
                <a:schemeClr val="dk1"/>
              </a:buClr>
              <a:buSzPts val="2600"/>
              <a:buChar char="•"/>
            </a:pPr>
            <a:r>
              <a:rPr lang="en-US" sz="2600"/>
              <a:t>What should be included in Glenda’s transition IEP related to Assistive Technology? </a:t>
            </a:r>
            <a:endParaRPr/>
          </a:p>
          <a:p>
            <a:pPr indent="0" lvl="0" marL="0" rtl="0" algn="l">
              <a:lnSpc>
                <a:spcPct val="100000"/>
              </a:lnSpc>
              <a:spcBef>
                <a:spcPts val="1160"/>
              </a:spcBef>
              <a:spcAft>
                <a:spcPts val="0"/>
              </a:spcAft>
              <a:buClr>
                <a:schemeClr val="dk1"/>
              </a:buClr>
              <a:buSzPts val="2800"/>
              <a:buNone/>
            </a:pPr>
            <a:r>
              <a:t/>
            </a:r>
            <a:endParaRPr/>
          </a:p>
        </p:txBody>
      </p:sp>
      <p:sp>
        <p:nvSpPr>
          <p:cNvPr id="370" name="Google Shape;370;p3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5" name="Shape 375"/>
        <p:cNvGrpSpPr/>
        <p:nvPr/>
      </p:nvGrpSpPr>
      <p:grpSpPr>
        <a:xfrm>
          <a:off x="0" y="0"/>
          <a:ext cx="0" cy="0"/>
          <a:chOff x="0" y="0"/>
          <a:chExt cx="0" cy="0"/>
        </a:xfrm>
      </p:grpSpPr>
      <p:sp>
        <p:nvSpPr>
          <p:cNvPr id="376" name="Google Shape;376;p36"/>
          <p:cNvSpPr txBox="1"/>
          <p:nvPr>
            <p:ph type="title"/>
          </p:nvPr>
        </p:nvSpPr>
        <p:spPr>
          <a:xfrm>
            <a:off x="0" y="1233488"/>
            <a:ext cx="9144000"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Your Family Member’s AT Transition Needs</a:t>
            </a:r>
            <a:endParaRPr/>
          </a:p>
        </p:txBody>
      </p:sp>
      <p:sp>
        <p:nvSpPr>
          <p:cNvPr id="377" name="Google Shape;377;p36"/>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rmAutofit fontScale="92500" lnSpcReduction="20000"/>
          </a:bodyPr>
          <a:lstStyle/>
          <a:p>
            <a:pPr indent="-342900" lvl="0" marL="342900" rtl="0" algn="l">
              <a:lnSpc>
                <a:spcPct val="100000"/>
              </a:lnSpc>
              <a:spcBef>
                <a:spcPts val="0"/>
              </a:spcBef>
              <a:spcAft>
                <a:spcPts val="0"/>
              </a:spcAft>
              <a:buClr>
                <a:schemeClr val="dk1"/>
              </a:buClr>
              <a:buSzPct val="100000"/>
              <a:buChar char="•"/>
            </a:pPr>
            <a:r>
              <a:rPr lang="en-US"/>
              <a:t>In pairs, discuss your family member’s AT transition needs.</a:t>
            </a:r>
            <a:endParaRPr/>
          </a:p>
          <a:p>
            <a:pPr indent="-342900" lvl="0" marL="342900" rtl="0" algn="l">
              <a:lnSpc>
                <a:spcPct val="100000"/>
              </a:lnSpc>
              <a:spcBef>
                <a:spcPts val="1118"/>
              </a:spcBef>
              <a:spcAft>
                <a:spcPts val="0"/>
              </a:spcAft>
              <a:buClr>
                <a:schemeClr val="dk1"/>
              </a:buClr>
              <a:buSzPct val="100000"/>
              <a:buChar char="•"/>
            </a:pPr>
            <a:r>
              <a:rPr lang="en-US"/>
              <a:t>What are some ATs that they can learn in high school that might help them live or work more independently, receive the training or education, make social connections, navigate the community, communicate more effectively, and participate as a member of the community?</a:t>
            </a:r>
            <a:endParaRPr/>
          </a:p>
          <a:p>
            <a:pPr indent="-342900" lvl="0" marL="342900" rtl="0" algn="l">
              <a:lnSpc>
                <a:spcPct val="100000"/>
              </a:lnSpc>
              <a:spcBef>
                <a:spcPts val="1118"/>
              </a:spcBef>
              <a:spcAft>
                <a:spcPts val="0"/>
              </a:spcAft>
              <a:buClr>
                <a:schemeClr val="dk1"/>
              </a:buClr>
              <a:buSzPct val="100000"/>
              <a:buChar char="•"/>
            </a:pPr>
            <a:r>
              <a:rPr lang="en-US"/>
              <a:t>Be creative! You do not need to identify specific technologies that will be used. You can discuss technological solutions that you would like to be available.</a:t>
            </a:r>
            <a:endParaRPr/>
          </a:p>
        </p:txBody>
      </p:sp>
      <p:sp>
        <p:nvSpPr>
          <p:cNvPr id="378" name="Google Shape;378;p3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3" name="Shape 383"/>
        <p:cNvGrpSpPr/>
        <p:nvPr/>
      </p:nvGrpSpPr>
      <p:grpSpPr>
        <a:xfrm>
          <a:off x="0" y="0"/>
          <a:ext cx="0" cy="0"/>
          <a:chOff x="0" y="0"/>
          <a:chExt cx="0" cy="0"/>
        </a:xfrm>
      </p:grpSpPr>
      <p:sp>
        <p:nvSpPr>
          <p:cNvPr id="384" name="Google Shape;384;p37"/>
          <p:cNvSpPr txBox="1"/>
          <p:nvPr>
            <p:ph type="title"/>
          </p:nvPr>
        </p:nvSpPr>
        <p:spPr>
          <a:xfrm>
            <a:off x="1796256" y="1416844"/>
            <a:ext cx="5551488" cy="4024312"/>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SzPts val="1400"/>
              <a:buNone/>
            </a:pPr>
            <a:r>
              <a:rPr lang="en-US"/>
              <a:t>Maine Assistive Technology Resources</a:t>
            </a:r>
            <a:endParaRPr/>
          </a:p>
        </p:txBody>
      </p:sp>
      <p:sp>
        <p:nvSpPr>
          <p:cNvPr id="385" name="Google Shape;385;p37"/>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0" name="Shape 390"/>
        <p:cNvGrpSpPr/>
        <p:nvPr/>
      </p:nvGrpSpPr>
      <p:grpSpPr>
        <a:xfrm>
          <a:off x="0" y="0"/>
          <a:ext cx="0" cy="0"/>
          <a:chOff x="0" y="0"/>
          <a:chExt cx="0" cy="0"/>
        </a:xfrm>
      </p:grpSpPr>
      <p:sp>
        <p:nvSpPr>
          <p:cNvPr id="391" name="Google Shape;391;p38"/>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100000"/>
              </a:lnSpc>
              <a:spcBef>
                <a:spcPts val="0"/>
              </a:spcBef>
              <a:spcAft>
                <a:spcPts val="0"/>
              </a:spcAft>
              <a:buSzPct val="43209"/>
              <a:buNone/>
            </a:pPr>
            <a:br>
              <a:rPr b="1" lang="en-US"/>
            </a:br>
            <a:r>
              <a:rPr lang="en-US"/>
              <a:t>Maine CITE Coordinating Center</a:t>
            </a:r>
            <a:br>
              <a:rPr i="1" lang="en-US"/>
            </a:br>
            <a:endParaRPr/>
          </a:p>
        </p:txBody>
      </p:sp>
      <p:sp>
        <p:nvSpPr>
          <p:cNvPr id="392" name="Google Shape;392;p38"/>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2800"/>
              <a:buNone/>
            </a:pPr>
            <a:r>
              <a:rPr lang="en-US"/>
              <a:t>The </a:t>
            </a:r>
            <a:r>
              <a:rPr b="1" lang="en-US"/>
              <a:t>Maine Department of Education’s Maine CITE Program</a:t>
            </a:r>
            <a:r>
              <a:rPr lang="en-US"/>
              <a:t> is designed to help make assistive technology more available to Maine children, adults and seniors who need them.</a:t>
            </a:r>
            <a:endParaRPr/>
          </a:p>
          <a:p>
            <a:pPr indent="-342900" lvl="0" marL="342900" rtl="0" algn="l">
              <a:lnSpc>
                <a:spcPct val="100000"/>
              </a:lnSpc>
              <a:spcBef>
                <a:spcPts val="560"/>
              </a:spcBef>
              <a:spcAft>
                <a:spcPts val="0"/>
              </a:spcAft>
              <a:buClr>
                <a:schemeClr val="dk1"/>
              </a:buClr>
              <a:buSzPts val="2800"/>
              <a:buChar char="•"/>
            </a:pPr>
            <a:r>
              <a:rPr lang="en-US"/>
              <a:t>Administered by the Maine Department of Education and funded by the Federal Administration for Community Living.</a:t>
            </a:r>
            <a:endParaRPr/>
          </a:p>
        </p:txBody>
      </p:sp>
      <p:sp>
        <p:nvSpPr>
          <p:cNvPr id="393" name="Google Shape;393;p38"/>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8" name="Shape 398"/>
        <p:cNvGrpSpPr/>
        <p:nvPr/>
      </p:nvGrpSpPr>
      <p:grpSpPr>
        <a:xfrm>
          <a:off x="0" y="0"/>
          <a:ext cx="0" cy="0"/>
          <a:chOff x="0" y="0"/>
          <a:chExt cx="0" cy="0"/>
        </a:xfrm>
      </p:grpSpPr>
      <p:sp>
        <p:nvSpPr>
          <p:cNvPr id="399" name="Google Shape;399;p39"/>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100000"/>
              </a:lnSpc>
              <a:spcBef>
                <a:spcPts val="0"/>
              </a:spcBef>
              <a:spcAft>
                <a:spcPts val="0"/>
              </a:spcAft>
              <a:buSzPct val="43209"/>
              <a:buNone/>
            </a:pPr>
            <a:br>
              <a:rPr b="1" lang="en-US"/>
            </a:br>
            <a:r>
              <a:rPr lang="en-US"/>
              <a:t>Maine CITE Coordinating Center (2)</a:t>
            </a:r>
            <a:br>
              <a:rPr i="1" lang="en-US"/>
            </a:br>
            <a:endParaRPr/>
          </a:p>
        </p:txBody>
      </p:sp>
      <p:sp>
        <p:nvSpPr>
          <p:cNvPr id="400" name="Google Shape;400;p39"/>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2400"/>
              <a:buChar char="•"/>
            </a:pPr>
            <a:r>
              <a:rPr lang="en-US" sz="2400"/>
              <a:t>Maine CITE delivers services through the Maine CITE Coordinating Center as well as numerous private and public organizations that provide information about:</a:t>
            </a:r>
            <a:endParaRPr/>
          </a:p>
          <a:p>
            <a:pPr indent="-285750" lvl="1" marL="742950" rtl="0" algn="l">
              <a:lnSpc>
                <a:spcPct val="100000"/>
              </a:lnSpc>
              <a:spcBef>
                <a:spcPts val="480"/>
              </a:spcBef>
              <a:spcAft>
                <a:spcPts val="0"/>
              </a:spcAft>
              <a:buClr>
                <a:schemeClr val="dk1"/>
              </a:buClr>
              <a:buSzPts val="2400"/>
              <a:buChar char="–"/>
            </a:pPr>
            <a:r>
              <a:rPr lang="en-US" u="sng">
                <a:solidFill>
                  <a:schemeClr val="hlink"/>
                </a:solidFill>
                <a:hlinkClick r:id="rId3"/>
              </a:rPr>
              <a:t>Assistive Technology.</a:t>
            </a:r>
            <a:endParaRPr/>
          </a:p>
          <a:p>
            <a:pPr indent="-285750" lvl="1" marL="742950" rtl="0" algn="l">
              <a:lnSpc>
                <a:spcPct val="100000"/>
              </a:lnSpc>
              <a:spcBef>
                <a:spcPts val="480"/>
              </a:spcBef>
              <a:spcAft>
                <a:spcPts val="0"/>
              </a:spcAft>
              <a:buClr>
                <a:schemeClr val="dk1"/>
              </a:buClr>
              <a:buSzPts val="2400"/>
              <a:buChar char="–"/>
            </a:pPr>
            <a:r>
              <a:rPr lang="en-US" u="sng">
                <a:solidFill>
                  <a:schemeClr val="hlink"/>
                </a:solidFill>
                <a:hlinkClick r:id="rId4"/>
              </a:rPr>
              <a:t>Device demonstrations.</a:t>
            </a:r>
            <a:endParaRPr/>
          </a:p>
          <a:p>
            <a:pPr indent="-285750" lvl="1" marL="742950" rtl="0" algn="l">
              <a:lnSpc>
                <a:spcPct val="100000"/>
              </a:lnSpc>
              <a:spcBef>
                <a:spcPts val="480"/>
              </a:spcBef>
              <a:spcAft>
                <a:spcPts val="0"/>
              </a:spcAft>
              <a:buClr>
                <a:schemeClr val="dk1"/>
              </a:buClr>
              <a:buSzPts val="2400"/>
              <a:buChar char="–"/>
            </a:pPr>
            <a:r>
              <a:rPr lang="en-US" u="sng">
                <a:solidFill>
                  <a:schemeClr val="hlink"/>
                </a:solidFill>
                <a:hlinkClick r:id="rId5"/>
              </a:rPr>
              <a:t>Device loans.</a:t>
            </a:r>
            <a:endParaRPr/>
          </a:p>
          <a:p>
            <a:pPr indent="-285750" lvl="1" marL="742950" rtl="0" algn="l">
              <a:lnSpc>
                <a:spcPct val="100000"/>
              </a:lnSpc>
              <a:spcBef>
                <a:spcPts val="480"/>
              </a:spcBef>
              <a:spcAft>
                <a:spcPts val="0"/>
              </a:spcAft>
              <a:buClr>
                <a:schemeClr val="dk1"/>
              </a:buClr>
              <a:buSzPts val="2400"/>
              <a:buChar char="–"/>
            </a:pPr>
            <a:r>
              <a:rPr lang="en-US" u="sng">
                <a:solidFill>
                  <a:schemeClr val="hlink"/>
                </a:solidFill>
                <a:hlinkClick r:id="rId6"/>
              </a:rPr>
              <a:t>Device reutilization.</a:t>
            </a:r>
            <a:endParaRPr/>
          </a:p>
          <a:p>
            <a:pPr indent="-285750" lvl="1" marL="742950" rtl="0" algn="l">
              <a:lnSpc>
                <a:spcPct val="100000"/>
              </a:lnSpc>
              <a:spcBef>
                <a:spcPts val="480"/>
              </a:spcBef>
              <a:spcAft>
                <a:spcPts val="0"/>
              </a:spcAft>
              <a:buClr>
                <a:schemeClr val="dk1"/>
              </a:buClr>
              <a:buSzPts val="2400"/>
              <a:buChar char="–"/>
            </a:pPr>
            <a:r>
              <a:rPr lang="en-US" u="sng">
                <a:solidFill>
                  <a:schemeClr val="hlink"/>
                </a:solidFill>
                <a:hlinkClick r:id="rId7"/>
              </a:rPr>
              <a:t>Alternative financing.</a:t>
            </a:r>
            <a:endParaRPr/>
          </a:p>
          <a:p>
            <a:pPr indent="-285750" lvl="1" marL="742950" rtl="0" algn="l">
              <a:lnSpc>
                <a:spcPct val="100000"/>
              </a:lnSpc>
              <a:spcBef>
                <a:spcPts val="480"/>
              </a:spcBef>
              <a:spcAft>
                <a:spcPts val="0"/>
              </a:spcAft>
              <a:buClr>
                <a:schemeClr val="dk1"/>
              </a:buClr>
              <a:buSzPts val="2400"/>
              <a:buChar char="–"/>
            </a:pPr>
            <a:r>
              <a:rPr lang="en-US" u="sng">
                <a:solidFill>
                  <a:schemeClr val="hlink"/>
                </a:solidFill>
                <a:hlinkClick r:id="rId8"/>
              </a:rPr>
              <a:t>Training</a:t>
            </a:r>
            <a:endParaRPr/>
          </a:p>
          <a:p>
            <a:pPr indent="-285750" lvl="1" marL="742950" rtl="0" algn="l">
              <a:lnSpc>
                <a:spcPct val="100000"/>
              </a:lnSpc>
              <a:spcBef>
                <a:spcPts val="480"/>
              </a:spcBef>
              <a:spcAft>
                <a:spcPts val="0"/>
              </a:spcAft>
              <a:buClr>
                <a:schemeClr val="dk1"/>
              </a:buClr>
              <a:buSzPts val="2400"/>
              <a:buChar char="–"/>
            </a:pPr>
            <a:r>
              <a:rPr lang="en-US" u="sng">
                <a:solidFill>
                  <a:schemeClr val="hlink"/>
                </a:solidFill>
                <a:hlinkClick r:id="rId9"/>
              </a:rPr>
              <a:t>Public awareness.</a:t>
            </a:r>
            <a:endParaRPr/>
          </a:p>
        </p:txBody>
      </p:sp>
      <p:sp>
        <p:nvSpPr>
          <p:cNvPr id="401" name="Google Shape;401;p39"/>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4"/>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Levels of Assistive Technology (AT)</a:t>
            </a:r>
            <a:endParaRPr/>
          </a:p>
        </p:txBody>
      </p:sp>
      <p:sp>
        <p:nvSpPr>
          <p:cNvPr id="113" name="Google Shape;113;p4"/>
          <p:cNvSpPr txBox="1"/>
          <p:nvPr>
            <p:ph idx="1" type="body"/>
          </p:nvPr>
        </p:nvSpPr>
        <p:spPr>
          <a:xfrm>
            <a:off x="457200" y="2006600"/>
            <a:ext cx="8229600" cy="43180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2800"/>
              <a:buChar char="•"/>
            </a:pPr>
            <a:r>
              <a:rPr lang="en-US"/>
              <a:t>Low Tech: Inexpensive, easy to get, and little training needed.</a:t>
            </a:r>
            <a:endParaRPr/>
          </a:p>
          <a:p>
            <a:pPr indent="-342900" lvl="0" marL="342900" rtl="0" algn="l">
              <a:lnSpc>
                <a:spcPct val="100000"/>
              </a:lnSpc>
              <a:spcBef>
                <a:spcPts val="2360"/>
              </a:spcBef>
              <a:spcAft>
                <a:spcPts val="0"/>
              </a:spcAft>
              <a:buClr>
                <a:schemeClr val="dk1"/>
              </a:buClr>
              <a:buSzPts val="2800"/>
              <a:buChar char="•"/>
            </a:pPr>
            <a:r>
              <a:rPr lang="en-US"/>
              <a:t>Medium Tech:  Mid-priced. May be electronic or battery-operated.</a:t>
            </a:r>
            <a:endParaRPr/>
          </a:p>
          <a:p>
            <a:pPr indent="-342900" lvl="0" marL="342900" rtl="0" algn="l">
              <a:lnSpc>
                <a:spcPct val="100000"/>
              </a:lnSpc>
              <a:spcBef>
                <a:spcPts val="2360"/>
              </a:spcBef>
              <a:spcAft>
                <a:spcPts val="0"/>
              </a:spcAft>
              <a:buClr>
                <a:schemeClr val="dk1"/>
              </a:buClr>
              <a:buSzPts val="2800"/>
              <a:buChar char="•"/>
            </a:pPr>
            <a:r>
              <a:rPr lang="en-US"/>
              <a:t>High Tech: More sophisticated technology. Often more expensive and requires training to use.</a:t>
            </a:r>
            <a:endParaRPr/>
          </a:p>
        </p:txBody>
      </p:sp>
      <p:sp>
        <p:nvSpPr>
          <p:cNvPr id="114" name="Google Shape;114;p4"/>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6" name="Shape 406"/>
        <p:cNvGrpSpPr/>
        <p:nvPr/>
      </p:nvGrpSpPr>
      <p:grpSpPr>
        <a:xfrm>
          <a:off x="0" y="0"/>
          <a:ext cx="0" cy="0"/>
          <a:chOff x="0" y="0"/>
          <a:chExt cx="0" cy="0"/>
        </a:xfrm>
      </p:grpSpPr>
      <p:sp>
        <p:nvSpPr>
          <p:cNvPr id="407" name="Google Shape;407;p40"/>
          <p:cNvSpPr txBox="1"/>
          <p:nvPr>
            <p:ph type="title"/>
          </p:nvPr>
        </p:nvSpPr>
        <p:spPr>
          <a:xfrm>
            <a:off x="454068" y="1066800"/>
            <a:ext cx="8229600" cy="741194"/>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100000"/>
              </a:lnSpc>
              <a:spcBef>
                <a:spcPts val="0"/>
              </a:spcBef>
              <a:spcAft>
                <a:spcPts val="0"/>
              </a:spcAft>
              <a:buSzPct val="43209"/>
              <a:buNone/>
            </a:pPr>
            <a:br>
              <a:rPr b="1" i="1" lang="en-US"/>
            </a:br>
            <a:r>
              <a:rPr lang="en-US" sz="4400"/>
              <a:t>Spurwink</a:t>
            </a:r>
            <a:r>
              <a:rPr i="1" lang="en-US"/>
              <a:t> </a:t>
            </a:r>
            <a:r>
              <a:rPr lang="en-US" sz="4400"/>
              <a:t>ALLTECH </a:t>
            </a:r>
            <a:br>
              <a:rPr b="1" i="1" lang="en-US"/>
            </a:br>
            <a:endParaRPr/>
          </a:p>
        </p:txBody>
      </p:sp>
      <p:sp>
        <p:nvSpPr>
          <p:cNvPr id="408" name="Google Shape;408;p40"/>
          <p:cNvSpPr txBox="1"/>
          <p:nvPr>
            <p:ph idx="1" type="body"/>
          </p:nvPr>
        </p:nvSpPr>
        <p:spPr>
          <a:xfrm>
            <a:off x="457200" y="1905000"/>
            <a:ext cx="8229600" cy="4221163"/>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2800"/>
              <a:buNone/>
            </a:pPr>
            <a:r>
              <a:rPr lang="en-US"/>
              <a:t>The Spurwink ALLTECH program provides face-to-face and virtual consultations, assessments, professional development, and technical assistance to support the development of knowledge and skills for individuals who have disabilities, their families and educators, service providers, employers and health/disability-related agencies. </a:t>
            </a:r>
            <a:endParaRPr/>
          </a:p>
          <a:p>
            <a:pPr indent="0" lvl="0" marL="0" rtl="0" algn="l">
              <a:lnSpc>
                <a:spcPct val="100000"/>
              </a:lnSpc>
              <a:spcBef>
                <a:spcPts val="0"/>
              </a:spcBef>
              <a:spcAft>
                <a:spcPts val="0"/>
              </a:spcAft>
              <a:buClr>
                <a:schemeClr val="dk1"/>
              </a:buClr>
              <a:buSzPts val="2800"/>
              <a:buNone/>
            </a:pPr>
            <a:r>
              <a:rPr lang="en-US" sz="1900" u="sng">
                <a:solidFill>
                  <a:schemeClr val="hlink"/>
                </a:solidFill>
                <a:hlinkClick r:id="rId3"/>
              </a:rPr>
              <a:t>Connecting People With Disabilites To Technology - Spurwink ALLTECH</a:t>
            </a:r>
            <a:endParaRPr sz="3600"/>
          </a:p>
        </p:txBody>
      </p:sp>
      <p:sp>
        <p:nvSpPr>
          <p:cNvPr id="409" name="Google Shape;409;p40"/>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4" name="Shape 414"/>
        <p:cNvGrpSpPr/>
        <p:nvPr/>
      </p:nvGrpSpPr>
      <p:grpSpPr>
        <a:xfrm>
          <a:off x="0" y="0"/>
          <a:ext cx="0" cy="0"/>
          <a:chOff x="0" y="0"/>
          <a:chExt cx="0" cy="0"/>
        </a:xfrm>
      </p:grpSpPr>
      <p:sp>
        <p:nvSpPr>
          <p:cNvPr id="415" name="Google Shape;415;p41"/>
          <p:cNvSpPr txBox="1"/>
          <p:nvPr>
            <p:ph type="title"/>
          </p:nvPr>
        </p:nvSpPr>
        <p:spPr>
          <a:xfrm>
            <a:off x="454068" y="1066800"/>
            <a:ext cx="8229600" cy="741194"/>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100000"/>
              </a:lnSpc>
              <a:spcBef>
                <a:spcPts val="0"/>
              </a:spcBef>
              <a:spcAft>
                <a:spcPts val="0"/>
              </a:spcAft>
              <a:buSzPct val="43209"/>
              <a:buNone/>
            </a:pPr>
            <a:br>
              <a:rPr b="1" i="1" lang="en-US"/>
            </a:br>
            <a:r>
              <a:rPr lang="en-US" sz="4400"/>
              <a:t>Spurwink</a:t>
            </a:r>
            <a:r>
              <a:rPr i="1" lang="en-US"/>
              <a:t> </a:t>
            </a:r>
            <a:r>
              <a:rPr lang="en-US" sz="4400"/>
              <a:t>ALLTECH (2) </a:t>
            </a:r>
            <a:br>
              <a:rPr b="1" i="1" lang="en-US"/>
            </a:br>
            <a:endParaRPr/>
          </a:p>
        </p:txBody>
      </p:sp>
      <p:sp>
        <p:nvSpPr>
          <p:cNvPr id="416" name="Google Shape;416;p41"/>
          <p:cNvSpPr txBox="1"/>
          <p:nvPr>
            <p:ph idx="1" type="body"/>
          </p:nvPr>
        </p:nvSpPr>
        <p:spPr>
          <a:xfrm>
            <a:off x="454068" y="1807994"/>
            <a:ext cx="8077200" cy="4449763"/>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2800"/>
              <a:buNone/>
            </a:pPr>
            <a:r>
              <a:rPr lang="en-US"/>
              <a:t>Spurwink ALLTECH’s unique and comprehensive array of services is surpassed only by their passionate commitment to providing quality support in the following areas:</a:t>
            </a:r>
            <a:endParaRPr/>
          </a:p>
          <a:p>
            <a:pPr indent="-285750" lvl="1" marL="742950" rtl="0" algn="l">
              <a:lnSpc>
                <a:spcPct val="100000"/>
              </a:lnSpc>
              <a:spcBef>
                <a:spcPts val="480"/>
              </a:spcBef>
              <a:spcAft>
                <a:spcPts val="0"/>
              </a:spcAft>
              <a:buClr>
                <a:schemeClr val="dk1"/>
              </a:buClr>
              <a:buSzPts val="2400"/>
              <a:buChar char="–"/>
            </a:pPr>
            <a:r>
              <a:rPr lang="en-US"/>
              <a:t>Assistive Technology</a:t>
            </a:r>
            <a:endParaRPr/>
          </a:p>
          <a:p>
            <a:pPr indent="-285750" lvl="1" marL="742950" rtl="0" algn="l">
              <a:lnSpc>
                <a:spcPct val="100000"/>
              </a:lnSpc>
              <a:spcBef>
                <a:spcPts val="480"/>
              </a:spcBef>
              <a:spcAft>
                <a:spcPts val="0"/>
              </a:spcAft>
              <a:buClr>
                <a:schemeClr val="dk1"/>
              </a:buClr>
              <a:buSzPts val="2400"/>
              <a:buChar char="–"/>
            </a:pPr>
            <a:r>
              <a:rPr lang="en-US"/>
              <a:t>Augmentative &amp; Alternative Technology</a:t>
            </a:r>
            <a:endParaRPr/>
          </a:p>
          <a:p>
            <a:pPr indent="-285750" lvl="1" marL="742950" rtl="0" algn="l">
              <a:lnSpc>
                <a:spcPct val="100000"/>
              </a:lnSpc>
              <a:spcBef>
                <a:spcPts val="480"/>
              </a:spcBef>
              <a:spcAft>
                <a:spcPts val="0"/>
              </a:spcAft>
              <a:buClr>
                <a:schemeClr val="dk1"/>
              </a:buClr>
              <a:buSzPts val="2400"/>
              <a:buChar char="–"/>
            </a:pPr>
            <a:r>
              <a:rPr lang="en-US"/>
              <a:t>Accessible Instructional Materials</a:t>
            </a:r>
            <a:endParaRPr/>
          </a:p>
          <a:p>
            <a:pPr indent="-285750" lvl="1" marL="742950" rtl="0" algn="l">
              <a:lnSpc>
                <a:spcPct val="100000"/>
              </a:lnSpc>
              <a:spcBef>
                <a:spcPts val="480"/>
              </a:spcBef>
              <a:spcAft>
                <a:spcPts val="0"/>
              </a:spcAft>
              <a:buClr>
                <a:schemeClr val="dk1"/>
              </a:buClr>
              <a:buSzPts val="2400"/>
              <a:buChar char="–"/>
            </a:pPr>
            <a:r>
              <a:rPr lang="en-US"/>
              <a:t>Equipment Recycle &amp; Reuse</a:t>
            </a:r>
            <a:endParaRPr/>
          </a:p>
          <a:p>
            <a:pPr indent="-285750" lvl="1" marL="742950" rtl="0" algn="l">
              <a:lnSpc>
                <a:spcPct val="100000"/>
              </a:lnSpc>
              <a:spcBef>
                <a:spcPts val="480"/>
              </a:spcBef>
              <a:spcAft>
                <a:spcPts val="0"/>
              </a:spcAft>
              <a:buClr>
                <a:schemeClr val="dk1"/>
              </a:buClr>
              <a:buSzPts val="2400"/>
              <a:buChar char="–"/>
            </a:pPr>
            <a:r>
              <a:rPr lang="en-US"/>
              <a:t>Free Equipment Demonstrations and Free Equipment Loan</a:t>
            </a:r>
            <a:endParaRPr/>
          </a:p>
          <a:p>
            <a:pPr indent="-285750" lvl="1" marL="742950" rtl="0" algn="l">
              <a:lnSpc>
                <a:spcPct val="100000"/>
              </a:lnSpc>
              <a:spcBef>
                <a:spcPts val="480"/>
              </a:spcBef>
              <a:spcAft>
                <a:spcPts val="0"/>
              </a:spcAft>
              <a:buClr>
                <a:schemeClr val="dk1"/>
              </a:buClr>
              <a:buSzPts val="2400"/>
              <a:buChar char="–"/>
            </a:pPr>
            <a:r>
              <a:rPr lang="en-US"/>
              <a:t>Computer Accessibility</a:t>
            </a:r>
            <a:endParaRPr/>
          </a:p>
          <a:p>
            <a:pPr indent="0" lvl="0" marL="0" rtl="0" algn="l">
              <a:lnSpc>
                <a:spcPct val="100000"/>
              </a:lnSpc>
              <a:spcBef>
                <a:spcPts val="560"/>
              </a:spcBef>
              <a:spcAft>
                <a:spcPts val="0"/>
              </a:spcAft>
              <a:buClr>
                <a:schemeClr val="dk1"/>
              </a:buClr>
              <a:buSzPts val="2800"/>
              <a:buNone/>
            </a:pPr>
            <a:r>
              <a:t/>
            </a:r>
            <a:endParaRPr/>
          </a:p>
        </p:txBody>
      </p:sp>
      <p:sp>
        <p:nvSpPr>
          <p:cNvPr id="417" name="Google Shape;417;p41"/>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2" name="Shape 422"/>
        <p:cNvGrpSpPr/>
        <p:nvPr/>
      </p:nvGrpSpPr>
      <p:grpSpPr>
        <a:xfrm>
          <a:off x="0" y="0"/>
          <a:ext cx="0" cy="0"/>
          <a:chOff x="0" y="0"/>
          <a:chExt cx="0" cy="0"/>
        </a:xfrm>
      </p:grpSpPr>
      <p:sp>
        <p:nvSpPr>
          <p:cNvPr id="423" name="Google Shape;423;p42"/>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100000"/>
              </a:lnSpc>
              <a:spcBef>
                <a:spcPts val="0"/>
              </a:spcBef>
              <a:spcAft>
                <a:spcPts val="0"/>
              </a:spcAft>
              <a:buSzPct val="43209"/>
              <a:buNone/>
            </a:pPr>
            <a:br>
              <a:rPr b="1" lang="en-US"/>
            </a:br>
            <a:r>
              <a:rPr b="1" lang="en-US"/>
              <a:t>Alpha One</a:t>
            </a:r>
            <a:br>
              <a:rPr b="1" lang="en-US"/>
            </a:br>
            <a:endParaRPr sz="3600"/>
          </a:p>
        </p:txBody>
      </p:sp>
      <p:sp>
        <p:nvSpPr>
          <p:cNvPr id="424" name="Google Shape;424;p42"/>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2800"/>
              <a:buChar char="•"/>
            </a:pPr>
            <a:r>
              <a:rPr lang="en-US"/>
              <a:t>Provides information, services and products that create opportunities for people with disabilities to live independently. Services include peer support, independent living assessment, AT financing, benefits counseling, adapted driver assessment and public policy development. (From Maine CITE description.)</a:t>
            </a:r>
            <a:endParaRPr/>
          </a:p>
        </p:txBody>
      </p:sp>
      <p:sp>
        <p:nvSpPr>
          <p:cNvPr id="425" name="Google Shape;425;p42"/>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0" name="Shape 430"/>
        <p:cNvGrpSpPr/>
        <p:nvPr/>
      </p:nvGrpSpPr>
      <p:grpSpPr>
        <a:xfrm>
          <a:off x="0" y="0"/>
          <a:ext cx="0" cy="0"/>
          <a:chOff x="0" y="0"/>
          <a:chExt cx="0" cy="0"/>
        </a:xfrm>
      </p:grpSpPr>
      <p:sp>
        <p:nvSpPr>
          <p:cNvPr id="431" name="Google Shape;431;p43"/>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100000"/>
              </a:lnSpc>
              <a:spcBef>
                <a:spcPts val="0"/>
              </a:spcBef>
              <a:spcAft>
                <a:spcPts val="0"/>
              </a:spcAft>
              <a:buSzPct val="43209"/>
              <a:buNone/>
            </a:pPr>
            <a:br>
              <a:rPr b="1" lang="en-US"/>
            </a:br>
            <a:r>
              <a:rPr b="1" lang="en-US"/>
              <a:t>Alpha One (2)</a:t>
            </a:r>
            <a:br>
              <a:rPr b="1" lang="en-US"/>
            </a:br>
            <a:endParaRPr sz="3600"/>
          </a:p>
        </p:txBody>
      </p:sp>
      <p:sp>
        <p:nvSpPr>
          <p:cNvPr id="432" name="Google Shape;432;p43"/>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2400"/>
              <a:buChar char="•"/>
            </a:pPr>
            <a:r>
              <a:rPr lang="en-US" sz="2400"/>
              <a:t>Alpha One annually assists more than 6,000 people of all ages, including children and the elderly, with a range of disabilities: mobility impairments, traumatic brain injury, deafness, blindness, other vision and hearing impairments, developmental disabilities, mental illness, and AIDS. For more than three decades, Alpha One has been responsive to the needs of individuals with disabilities, initiating, advocating for, and implementing systems change to overcome the barriers that prevent people with disabilities from living independently. (From Alpha One site.)</a:t>
            </a:r>
            <a:endParaRPr/>
          </a:p>
        </p:txBody>
      </p:sp>
      <p:sp>
        <p:nvSpPr>
          <p:cNvPr id="433" name="Google Shape;433;p43"/>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8" name="Shape 438"/>
        <p:cNvGrpSpPr/>
        <p:nvPr/>
      </p:nvGrpSpPr>
      <p:grpSpPr>
        <a:xfrm>
          <a:off x="0" y="0"/>
          <a:ext cx="0" cy="0"/>
          <a:chOff x="0" y="0"/>
          <a:chExt cx="0" cy="0"/>
        </a:xfrm>
      </p:grpSpPr>
      <p:sp>
        <p:nvSpPr>
          <p:cNvPr id="439" name="Google Shape;439;p44"/>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Funding AT</a:t>
            </a:r>
            <a:endParaRPr/>
          </a:p>
        </p:txBody>
      </p:sp>
      <p:sp>
        <p:nvSpPr>
          <p:cNvPr id="440" name="Google Shape;440;p44"/>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rmAutofit lnSpcReduction="20000"/>
          </a:bodyPr>
          <a:lstStyle/>
          <a:p>
            <a:pPr indent="-342900" lvl="0" marL="342900" rtl="0" algn="l">
              <a:lnSpc>
                <a:spcPct val="100000"/>
              </a:lnSpc>
              <a:spcBef>
                <a:spcPts val="0"/>
              </a:spcBef>
              <a:spcAft>
                <a:spcPts val="0"/>
              </a:spcAft>
              <a:buClr>
                <a:schemeClr val="dk1"/>
              </a:buClr>
              <a:buSzPts val="2800"/>
              <a:buChar char="•"/>
            </a:pPr>
            <a:r>
              <a:rPr lang="en-US"/>
              <a:t>See </a:t>
            </a:r>
            <a:r>
              <a:rPr lang="en-US" u="sng">
                <a:solidFill>
                  <a:schemeClr val="hlink"/>
                </a:solidFill>
                <a:hlinkClick r:id="rId3"/>
              </a:rPr>
              <a:t>Overview for Funding Assistive Technology </a:t>
            </a:r>
            <a:r>
              <a:rPr lang="en-US"/>
              <a:t>from Maine CITE- </a:t>
            </a:r>
            <a:r>
              <a:rPr lang="en-US" u="sng">
                <a:solidFill>
                  <a:schemeClr val="hlink"/>
                </a:solidFill>
                <a:hlinkClick r:id="rId4"/>
              </a:rPr>
              <a:t>http://mainecite.org/overview-for-funding-assistive-technology/</a:t>
            </a:r>
            <a:endParaRPr/>
          </a:p>
          <a:p>
            <a:pPr indent="-381000" lvl="1" marL="742950" rtl="0" algn="l">
              <a:lnSpc>
                <a:spcPct val="100000"/>
              </a:lnSpc>
              <a:spcBef>
                <a:spcPts val="0"/>
              </a:spcBef>
              <a:spcAft>
                <a:spcPts val="0"/>
              </a:spcAft>
              <a:buSzPts val="3300"/>
              <a:buChar char="–"/>
            </a:pPr>
            <a:r>
              <a:rPr lang="en-US" sz="2600" u="sng">
                <a:solidFill>
                  <a:schemeClr val="hlink"/>
                </a:solidFill>
                <a:hlinkClick r:id="rId5"/>
              </a:rPr>
              <a:t>Paying for AT - Maine Cite</a:t>
            </a:r>
            <a:endParaRPr sz="3900"/>
          </a:p>
          <a:p>
            <a:pPr indent="-342900" lvl="0" marL="342900" rtl="0" algn="l">
              <a:lnSpc>
                <a:spcPct val="100000"/>
              </a:lnSpc>
              <a:spcBef>
                <a:spcPts val="560"/>
              </a:spcBef>
              <a:spcAft>
                <a:spcPts val="0"/>
              </a:spcAft>
              <a:buClr>
                <a:schemeClr val="dk1"/>
              </a:buClr>
              <a:buSzPts val="2800"/>
              <a:buChar char="•"/>
            </a:pPr>
            <a:r>
              <a:rPr lang="en-US"/>
              <a:t>Funding can often be obtained if AT is </a:t>
            </a:r>
            <a:r>
              <a:rPr b="1" lang="en-US"/>
              <a:t>medically, educationally</a:t>
            </a:r>
            <a:r>
              <a:rPr lang="en-US"/>
              <a:t>, or </a:t>
            </a:r>
            <a:r>
              <a:rPr b="1" lang="en-US"/>
              <a:t>vocationally</a:t>
            </a:r>
            <a:r>
              <a:rPr lang="en-US"/>
              <a:t> necessary.</a:t>
            </a:r>
            <a:endParaRPr/>
          </a:p>
          <a:p>
            <a:pPr indent="-342900" lvl="0" marL="342900" rtl="0" algn="l">
              <a:lnSpc>
                <a:spcPct val="100000"/>
              </a:lnSpc>
              <a:spcBef>
                <a:spcPts val="560"/>
              </a:spcBef>
              <a:spcAft>
                <a:spcPts val="0"/>
              </a:spcAft>
              <a:buClr>
                <a:schemeClr val="dk1"/>
              </a:buClr>
              <a:buSzPts val="2800"/>
              <a:buChar char="•"/>
            </a:pPr>
            <a:r>
              <a:rPr lang="en-US"/>
              <a:t>Seek funding from multiple sources.</a:t>
            </a:r>
            <a:endParaRPr/>
          </a:p>
          <a:p>
            <a:pPr indent="-342900" lvl="0" marL="342900" rtl="0" algn="l">
              <a:lnSpc>
                <a:spcPct val="100000"/>
              </a:lnSpc>
              <a:spcBef>
                <a:spcPts val="560"/>
              </a:spcBef>
              <a:spcAft>
                <a:spcPts val="0"/>
              </a:spcAft>
              <a:buClr>
                <a:schemeClr val="dk1"/>
              </a:buClr>
              <a:buSzPts val="2800"/>
              <a:buChar char="•"/>
            </a:pPr>
            <a:r>
              <a:rPr lang="en-US"/>
              <a:t>Persevere if you are denied during the first application.</a:t>
            </a:r>
            <a:endParaRPr/>
          </a:p>
        </p:txBody>
      </p:sp>
      <p:sp>
        <p:nvSpPr>
          <p:cNvPr id="441" name="Google Shape;441;p44"/>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6" name="Shape 446"/>
        <p:cNvGrpSpPr/>
        <p:nvPr/>
      </p:nvGrpSpPr>
      <p:grpSpPr>
        <a:xfrm>
          <a:off x="0" y="0"/>
          <a:ext cx="0" cy="0"/>
          <a:chOff x="0" y="0"/>
          <a:chExt cx="0" cy="0"/>
        </a:xfrm>
      </p:grpSpPr>
      <p:sp>
        <p:nvSpPr>
          <p:cNvPr id="447" name="Google Shape;447;p45"/>
          <p:cNvSpPr txBox="1"/>
          <p:nvPr>
            <p:ph type="title"/>
          </p:nvPr>
        </p:nvSpPr>
        <p:spPr>
          <a:xfrm>
            <a:off x="431800" y="990600"/>
            <a:ext cx="8243888" cy="1092200"/>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100000"/>
              </a:lnSpc>
              <a:spcBef>
                <a:spcPts val="0"/>
              </a:spcBef>
              <a:spcAft>
                <a:spcPts val="0"/>
              </a:spcAft>
              <a:buSzPct val="43209"/>
              <a:buNone/>
            </a:pPr>
            <a:r>
              <a:rPr lang="en-US"/>
              <a:t>Maine Medicaid Waivers</a:t>
            </a:r>
            <a:br>
              <a:rPr lang="en-US"/>
            </a:br>
            <a:r>
              <a:rPr lang="en-US"/>
              <a:t>Sections 21 and 29</a:t>
            </a:r>
            <a:endParaRPr/>
          </a:p>
        </p:txBody>
      </p:sp>
      <p:sp>
        <p:nvSpPr>
          <p:cNvPr id="448" name="Google Shape;448;p45"/>
          <p:cNvSpPr txBox="1"/>
          <p:nvPr>
            <p:ph idx="1" type="body"/>
          </p:nvPr>
        </p:nvSpPr>
        <p:spPr>
          <a:xfrm>
            <a:off x="457200" y="2082800"/>
            <a:ext cx="8229600" cy="43180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2800"/>
              <a:buChar char="•"/>
            </a:pPr>
            <a:r>
              <a:rPr lang="en-US"/>
              <a:t>Contain provisions for:</a:t>
            </a:r>
            <a:endParaRPr/>
          </a:p>
          <a:p>
            <a:pPr indent="-285750" lvl="1" marL="742950" rtl="0" algn="l">
              <a:lnSpc>
                <a:spcPct val="100000"/>
              </a:lnSpc>
              <a:spcBef>
                <a:spcPts val="480"/>
              </a:spcBef>
              <a:spcAft>
                <a:spcPts val="0"/>
              </a:spcAft>
              <a:buClr>
                <a:schemeClr val="dk1"/>
              </a:buClr>
              <a:buSzPts val="2400"/>
              <a:buChar char="–"/>
            </a:pPr>
            <a:r>
              <a:rPr lang="en-US"/>
              <a:t>Assessment for Assistive Technology</a:t>
            </a:r>
            <a:endParaRPr/>
          </a:p>
          <a:p>
            <a:pPr indent="-285750" lvl="1" marL="742950" rtl="0" algn="l">
              <a:lnSpc>
                <a:spcPct val="100000"/>
              </a:lnSpc>
              <a:spcBef>
                <a:spcPts val="480"/>
              </a:spcBef>
              <a:spcAft>
                <a:spcPts val="0"/>
              </a:spcAft>
              <a:buClr>
                <a:schemeClr val="dk1"/>
              </a:buClr>
              <a:buSzPts val="2400"/>
              <a:buChar char="–"/>
            </a:pPr>
            <a:r>
              <a:rPr lang="en-US"/>
              <a:t>Transmission (Utility Services), </a:t>
            </a:r>
            <a:endParaRPr/>
          </a:p>
          <a:p>
            <a:pPr indent="-285750" lvl="1" marL="742950" rtl="0" algn="l">
              <a:lnSpc>
                <a:spcPct val="100000"/>
              </a:lnSpc>
              <a:spcBef>
                <a:spcPts val="480"/>
              </a:spcBef>
              <a:spcAft>
                <a:spcPts val="0"/>
              </a:spcAft>
              <a:buClr>
                <a:schemeClr val="dk1"/>
              </a:buClr>
              <a:buSzPts val="2400"/>
              <a:buChar char="–"/>
            </a:pPr>
            <a:r>
              <a:rPr lang="en-US"/>
              <a:t>Devices, and </a:t>
            </a:r>
            <a:endParaRPr/>
          </a:p>
          <a:p>
            <a:pPr indent="-285750" lvl="1" marL="742950" rtl="0" algn="l">
              <a:lnSpc>
                <a:spcPct val="100000"/>
              </a:lnSpc>
              <a:spcBef>
                <a:spcPts val="480"/>
              </a:spcBef>
              <a:spcAft>
                <a:spcPts val="0"/>
              </a:spcAft>
              <a:buClr>
                <a:schemeClr val="dk1"/>
              </a:buClr>
              <a:buSzPts val="2400"/>
              <a:buChar char="–"/>
            </a:pPr>
            <a:r>
              <a:rPr lang="en-US"/>
              <a:t>Training.</a:t>
            </a:r>
            <a:endParaRPr/>
          </a:p>
          <a:p>
            <a:pPr indent="-342900" lvl="0" marL="342900" rtl="0" algn="l">
              <a:lnSpc>
                <a:spcPct val="100000"/>
              </a:lnSpc>
              <a:spcBef>
                <a:spcPts val="560"/>
              </a:spcBef>
              <a:spcAft>
                <a:spcPts val="0"/>
              </a:spcAft>
              <a:buClr>
                <a:schemeClr val="dk1"/>
              </a:buClr>
              <a:buSzPts val="2800"/>
              <a:buChar char="•"/>
            </a:pPr>
            <a:r>
              <a:rPr lang="en-US"/>
              <a:t>Device expense is capped at $6,000 a year.</a:t>
            </a:r>
            <a:endParaRPr/>
          </a:p>
          <a:p>
            <a:pPr indent="-342900" lvl="0" marL="342900" rtl="0" algn="l">
              <a:lnSpc>
                <a:spcPct val="100000"/>
              </a:lnSpc>
              <a:spcBef>
                <a:spcPts val="560"/>
              </a:spcBef>
              <a:spcAft>
                <a:spcPts val="0"/>
              </a:spcAft>
              <a:buClr>
                <a:schemeClr val="dk1"/>
              </a:buClr>
              <a:buSzPts val="2800"/>
              <a:buChar char="•"/>
            </a:pPr>
            <a:r>
              <a:rPr lang="en-US"/>
              <a:t>Transmission (Utility Services) are capped at $200/month.</a:t>
            </a:r>
            <a:endParaRPr/>
          </a:p>
        </p:txBody>
      </p:sp>
      <p:sp>
        <p:nvSpPr>
          <p:cNvPr id="449" name="Google Shape;449;p4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4" name="Shape 454"/>
        <p:cNvGrpSpPr/>
        <p:nvPr/>
      </p:nvGrpSpPr>
      <p:grpSpPr>
        <a:xfrm>
          <a:off x="0" y="0"/>
          <a:ext cx="0" cy="0"/>
          <a:chOff x="0" y="0"/>
          <a:chExt cx="0" cy="0"/>
        </a:xfrm>
      </p:grpSpPr>
      <p:sp>
        <p:nvSpPr>
          <p:cNvPr id="455" name="Google Shape;455;p46"/>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Funding AT for Work</a:t>
            </a:r>
            <a:endParaRPr/>
          </a:p>
        </p:txBody>
      </p:sp>
      <p:sp>
        <p:nvSpPr>
          <p:cNvPr id="456" name="Google Shape;456;p46"/>
          <p:cNvSpPr txBox="1"/>
          <p:nvPr>
            <p:ph idx="1" type="body"/>
          </p:nvPr>
        </p:nvSpPr>
        <p:spPr>
          <a:xfrm>
            <a:off x="533400" y="2057399"/>
            <a:ext cx="8153400" cy="4068763"/>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2800"/>
              <a:buChar char="•"/>
            </a:pPr>
            <a:r>
              <a:rPr lang="en-US"/>
              <a:t>Maine Vocational Rehabilitation provides consultation related to accommodations and assistive technology.</a:t>
            </a:r>
            <a:endParaRPr/>
          </a:p>
          <a:p>
            <a:pPr indent="-342900" lvl="0" marL="342900" rtl="0" algn="l">
              <a:lnSpc>
                <a:spcPct val="100000"/>
              </a:lnSpc>
              <a:spcBef>
                <a:spcPts val="560"/>
              </a:spcBef>
              <a:spcAft>
                <a:spcPts val="0"/>
              </a:spcAft>
              <a:buClr>
                <a:schemeClr val="dk1"/>
              </a:buClr>
              <a:buSzPts val="2800"/>
              <a:buChar char="•"/>
            </a:pPr>
            <a:r>
              <a:rPr lang="en-US"/>
              <a:t>Assistive technology necessary for work can be paid for through Social Security </a:t>
            </a:r>
            <a:r>
              <a:rPr i="1" lang="en-US"/>
              <a:t>Plans for Achieving Self-Support (PASS)</a:t>
            </a:r>
            <a:r>
              <a:rPr lang="en-US"/>
              <a:t> or </a:t>
            </a:r>
            <a:r>
              <a:rPr i="1" lang="en-US"/>
              <a:t>Impairment Related Work Expense (IRWE)</a:t>
            </a:r>
            <a:r>
              <a:rPr lang="en-US"/>
              <a:t>.</a:t>
            </a:r>
            <a:endParaRPr i="1"/>
          </a:p>
          <a:p>
            <a:pPr indent="-165100" lvl="0" marL="342900" rtl="0" algn="l">
              <a:lnSpc>
                <a:spcPct val="100000"/>
              </a:lnSpc>
              <a:spcBef>
                <a:spcPts val="560"/>
              </a:spcBef>
              <a:spcAft>
                <a:spcPts val="0"/>
              </a:spcAft>
              <a:buClr>
                <a:schemeClr val="dk1"/>
              </a:buClr>
              <a:buSzPts val="2800"/>
              <a:buNone/>
            </a:pPr>
            <a:r>
              <a:t/>
            </a:r>
            <a:endParaRPr/>
          </a:p>
        </p:txBody>
      </p:sp>
      <p:sp>
        <p:nvSpPr>
          <p:cNvPr id="457" name="Google Shape;457;p4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2" name="Shape 462"/>
        <p:cNvGrpSpPr/>
        <p:nvPr/>
      </p:nvGrpSpPr>
      <p:grpSpPr>
        <a:xfrm>
          <a:off x="0" y="0"/>
          <a:ext cx="0" cy="0"/>
          <a:chOff x="0" y="0"/>
          <a:chExt cx="0" cy="0"/>
        </a:xfrm>
      </p:grpSpPr>
      <p:sp>
        <p:nvSpPr>
          <p:cNvPr id="463" name="Google Shape;463;p47"/>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Disability Rights Maine</a:t>
            </a:r>
            <a:endParaRPr/>
          </a:p>
        </p:txBody>
      </p:sp>
      <p:sp>
        <p:nvSpPr>
          <p:cNvPr id="464" name="Google Shape;464;p47"/>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rmAutofit fontScale="92500"/>
          </a:bodyPr>
          <a:lstStyle/>
          <a:p>
            <a:pPr indent="-342900" lvl="0" marL="342900" rtl="0" algn="l">
              <a:lnSpc>
                <a:spcPct val="100000"/>
              </a:lnSpc>
              <a:spcBef>
                <a:spcPts val="0"/>
              </a:spcBef>
              <a:spcAft>
                <a:spcPts val="0"/>
              </a:spcAft>
              <a:buClr>
                <a:schemeClr val="dk1"/>
              </a:buClr>
              <a:buSzPct val="100000"/>
              <a:buChar char="•"/>
            </a:pPr>
            <a:r>
              <a:rPr lang="en-US"/>
              <a:t>Provides information, legal, and advocacy services for people with disabilities including assistance in getting financial support or reimbursement for assistive technology. (From Maine Cite.)</a:t>
            </a:r>
            <a:endParaRPr/>
          </a:p>
          <a:p>
            <a:pPr indent="-342900" lvl="0" marL="342900" rtl="0" algn="l">
              <a:lnSpc>
                <a:spcPct val="100000"/>
              </a:lnSpc>
              <a:spcBef>
                <a:spcPts val="518"/>
              </a:spcBef>
              <a:spcAft>
                <a:spcPts val="0"/>
              </a:spcAft>
              <a:buClr>
                <a:schemeClr val="dk1"/>
              </a:buClr>
              <a:buSzPct val="100000"/>
              <a:buChar char="•"/>
            </a:pPr>
            <a:r>
              <a:rPr lang="en-US"/>
              <a:t>DRM provides advocacy assistance to individuals who seek assistive technology services and devices in order to be more independent in their everyday lives. This includes in the home, workplace, the community and at school. (From Disability Rights Maine site.)</a:t>
            </a:r>
            <a:endParaRPr/>
          </a:p>
        </p:txBody>
      </p:sp>
      <p:sp>
        <p:nvSpPr>
          <p:cNvPr id="465" name="Google Shape;465;p47"/>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9" name="Shape 469"/>
        <p:cNvGrpSpPr/>
        <p:nvPr/>
      </p:nvGrpSpPr>
      <p:grpSpPr>
        <a:xfrm>
          <a:off x="0" y="0"/>
          <a:ext cx="0" cy="0"/>
          <a:chOff x="0" y="0"/>
          <a:chExt cx="0" cy="0"/>
        </a:xfrm>
      </p:grpSpPr>
      <p:sp>
        <p:nvSpPr>
          <p:cNvPr id="470" name="Google Shape;470;p48"/>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References</a:t>
            </a:r>
            <a:endParaRPr/>
          </a:p>
        </p:txBody>
      </p:sp>
      <p:sp>
        <p:nvSpPr>
          <p:cNvPr id="471" name="Google Shape;471;p48"/>
          <p:cNvSpPr txBox="1"/>
          <p:nvPr>
            <p:ph idx="1" type="body"/>
          </p:nvPr>
        </p:nvSpPr>
        <p:spPr>
          <a:xfrm>
            <a:off x="228600" y="1808163"/>
            <a:ext cx="8686800" cy="43180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2800"/>
              <a:buChar char="•"/>
            </a:pPr>
            <a:r>
              <a:rPr lang="en-US"/>
              <a:t>Abledata. (2021). </a:t>
            </a:r>
            <a:r>
              <a:rPr i="1" lang="en-US"/>
              <a:t>Abledata tools and technologies to enhance life</a:t>
            </a:r>
            <a:r>
              <a:rPr lang="en-US"/>
              <a:t>. http://resources.ruralinstitute.umt.edu/resource/abledata-tools-technologies-to-enhance-life/ </a:t>
            </a:r>
            <a:endParaRPr/>
          </a:p>
          <a:p>
            <a:pPr indent="-342900" lvl="0" marL="342900" rtl="0" algn="l">
              <a:lnSpc>
                <a:spcPct val="100000"/>
              </a:lnSpc>
              <a:spcBef>
                <a:spcPts val="560"/>
              </a:spcBef>
              <a:spcAft>
                <a:spcPts val="0"/>
              </a:spcAft>
              <a:buClr>
                <a:schemeClr val="dk1"/>
              </a:buClr>
              <a:buSzPts val="2800"/>
              <a:buChar char="•"/>
            </a:pPr>
            <a:r>
              <a:rPr lang="en-US"/>
              <a:t>AbleLink. (2014). </a:t>
            </a:r>
            <a:r>
              <a:rPr i="1" lang="en-US"/>
              <a:t>Living the smart life</a:t>
            </a:r>
            <a:r>
              <a:rPr lang="en-US"/>
              <a:t>. https://www.youtube.com/watch?v=TuHLj2U0SMQ</a:t>
            </a:r>
            <a:endParaRPr/>
          </a:p>
          <a:p>
            <a:pPr indent="-342900" lvl="0" marL="342900" rtl="0" algn="l">
              <a:lnSpc>
                <a:spcPct val="100000"/>
              </a:lnSpc>
              <a:spcBef>
                <a:spcPts val="560"/>
              </a:spcBef>
              <a:spcAft>
                <a:spcPts val="0"/>
              </a:spcAft>
              <a:buClr>
                <a:schemeClr val="dk1"/>
              </a:buClr>
              <a:buSzPts val="2800"/>
              <a:buChar char="•"/>
            </a:pPr>
            <a:r>
              <a:rPr lang="en-US"/>
              <a:t>Adapt Community Network. (2021). </a:t>
            </a:r>
            <a:r>
              <a:rPr i="1" lang="en-US"/>
              <a:t>Sensor technology increasing independence. </a:t>
            </a:r>
            <a:r>
              <a:rPr lang="en-US"/>
              <a:t>https://adaptcommunitynetwork.org/sensor-technology-increasing-independence/</a:t>
            </a:r>
            <a:endParaRPr/>
          </a:p>
          <a:p>
            <a:pPr indent="-165100" lvl="0" marL="342900" rtl="0" algn="l">
              <a:lnSpc>
                <a:spcPct val="100000"/>
              </a:lnSpc>
              <a:spcBef>
                <a:spcPts val="560"/>
              </a:spcBef>
              <a:spcAft>
                <a:spcPts val="0"/>
              </a:spcAft>
              <a:buClr>
                <a:schemeClr val="dk1"/>
              </a:buClr>
              <a:buSzPts val="2800"/>
              <a:buNone/>
            </a:pPr>
            <a:r>
              <a:t/>
            </a:r>
            <a:endParaRPr/>
          </a:p>
        </p:txBody>
      </p:sp>
      <p:sp>
        <p:nvSpPr>
          <p:cNvPr id="472" name="Google Shape;472;p48"/>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6" name="Shape 476"/>
        <p:cNvGrpSpPr/>
        <p:nvPr/>
      </p:nvGrpSpPr>
      <p:grpSpPr>
        <a:xfrm>
          <a:off x="0" y="0"/>
          <a:ext cx="0" cy="0"/>
          <a:chOff x="0" y="0"/>
          <a:chExt cx="0" cy="0"/>
        </a:xfrm>
      </p:grpSpPr>
      <p:sp>
        <p:nvSpPr>
          <p:cNvPr id="477" name="Google Shape;477;p49"/>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References (2)	</a:t>
            </a:r>
            <a:endParaRPr/>
          </a:p>
        </p:txBody>
      </p:sp>
      <p:sp>
        <p:nvSpPr>
          <p:cNvPr id="478" name="Google Shape;478;p49"/>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2750"/>
              <a:buChar char="•"/>
            </a:pPr>
            <a:r>
              <a:rPr lang="en-US" sz="2750"/>
              <a:t>Bowser, G. &amp; Reed, P. (2007). </a:t>
            </a:r>
            <a:r>
              <a:rPr i="1" lang="en-US" sz="2750"/>
              <a:t>Hey can I try that</a:t>
            </a:r>
            <a:r>
              <a:rPr lang="en-US" sz="2750"/>
              <a:t>?: </a:t>
            </a:r>
            <a:r>
              <a:rPr i="1" lang="en-US" sz="2750"/>
              <a:t>Student handbook for choosing and using technology</a:t>
            </a:r>
            <a:r>
              <a:rPr lang="en-US" sz="2750"/>
              <a:t>. https://dpi.wi.gov/sites/default/files/imce/sped/pdf/at-wati-heycanitrythat.pdf</a:t>
            </a:r>
            <a:endParaRPr/>
          </a:p>
          <a:p>
            <a:pPr indent="-342900" lvl="0" marL="342900" rtl="0" algn="l">
              <a:lnSpc>
                <a:spcPct val="100000"/>
              </a:lnSpc>
              <a:spcBef>
                <a:spcPts val="550"/>
              </a:spcBef>
              <a:spcAft>
                <a:spcPts val="0"/>
              </a:spcAft>
              <a:buClr>
                <a:schemeClr val="dk1"/>
              </a:buClr>
              <a:buSzPts val="2750"/>
              <a:buChar char="•"/>
            </a:pPr>
            <a:r>
              <a:rPr lang="en-US" sz="2750"/>
              <a:t>Job Accommodation Network (2021). </a:t>
            </a:r>
            <a:r>
              <a:rPr i="1" lang="en-US" sz="2750"/>
              <a:t>A to Z of disabilities and accommodations.</a:t>
            </a:r>
            <a:r>
              <a:rPr lang="en-US" sz="2750"/>
              <a:t> https://askjan.org/media/atoz.htm </a:t>
            </a:r>
            <a:endParaRPr/>
          </a:p>
          <a:p>
            <a:pPr indent="-342900" lvl="0" marL="342900" rtl="0" algn="l">
              <a:lnSpc>
                <a:spcPct val="100000"/>
              </a:lnSpc>
              <a:spcBef>
                <a:spcPts val="550"/>
              </a:spcBef>
              <a:spcAft>
                <a:spcPts val="0"/>
              </a:spcAft>
              <a:buClr>
                <a:schemeClr val="dk1"/>
              </a:buClr>
              <a:buSzPts val="2750"/>
              <a:buChar char="•"/>
            </a:pPr>
            <a:r>
              <a:rPr lang="en-US" sz="2750"/>
              <a:t>LD Online. (2021). </a:t>
            </a:r>
            <a:r>
              <a:rPr i="1" lang="en-US" sz="2750"/>
              <a:t>Questions to ask colleges about assistive technology resources</a:t>
            </a:r>
            <a:r>
              <a:rPr lang="en-US" sz="2750"/>
              <a:t>. http://www.ldonline.org/article/8929</a:t>
            </a:r>
            <a:endParaRPr/>
          </a:p>
          <a:p>
            <a:pPr indent="-165100" lvl="0" marL="342900" rtl="0" algn="l">
              <a:lnSpc>
                <a:spcPct val="100000"/>
              </a:lnSpc>
              <a:spcBef>
                <a:spcPts val="560"/>
              </a:spcBef>
              <a:spcAft>
                <a:spcPts val="0"/>
              </a:spcAft>
              <a:buClr>
                <a:schemeClr val="dk1"/>
              </a:buClr>
              <a:buSzPts val="2800"/>
              <a:buNone/>
            </a:pPr>
            <a:r>
              <a:t/>
            </a:r>
            <a:endParaRPr/>
          </a:p>
        </p:txBody>
      </p:sp>
      <p:sp>
        <p:nvSpPr>
          <p:cNvPr id="479" name="Google Shape;479;p49"/>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5"/>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100000"/>
              </a:lnSpc>
              <a:spcBef>
                <a:spcPts val="0"/>
              </a:spcBef>
              <a:spcAft>
                <a:spcPts val="0"/>
              </a:spcAft>
              <a:buSzPct val="43209"/>
              <a:buNone/>
            </a:pPr>
            <a:r>
              <a:rPr lang="en-US"/>
              <a:t>Uses of AT for People </a:t>
            </a:r>
            <a:br>
              <a:rPr lang="en-US"/>
            </a:br>
            <a:r>
              <a:rPr lang="en-US"/>
              <a:t>with Developmental Disabilities</a:t>
            </a:r>
            <a:endParaRPr/>
          </a:p>
        </p:txBody>
      </p:sp>
      <p:sp>
        <p:nvSpPr>
          <p:cNvPr id="121" name="Google Shape;121;p5"/>
          <p:cNvSpPr txBox="1"/>
          <p:nvPr>
            <p:ph idx="1" type="body"/>
          </p:nvPr>
        </p:nvSpPr>
        <p:spPr>
          <a:xfrm>
            <a:off x="685800" y="2209801"/>
            <a:ext cx="8001000" cy="3916362"/>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2800"/>
              <a:buChar char="•"/>
            </a:pPr>
            <a:r>
              <a:rPr lang="en-US"/>
              <a:t>Employment</a:t>
            </a:r>
            <a:endParaRPr/>
          </a:p>
          <a:p>
            <a:pPr indent="-342900" lvl="0" marL="342900" rtl="0" algn="l">
              <a:lnSpc>
                <a:spcPct val="100000"/>
              </a:lnSpc>
              <a:spcBef>
                <a:spcPts val="1160"/>
              </a:spcBef>
              <a:spcAft>
                <a:spcPts val="0"/>
              </a:spcAft>
              <a:buClr>
                <a:schemeClr val="dk1"/>
              </a:buClr>
              <a:buSzPts val="2800"/>
              <a:buChar char="•"/>
            </a:pPr>
            <a:r>
              <a:rPr lang="en-US"/>
              <a:t>Independent Living</a:t>
            </a:r>
            <a:endParaRPr/>
          </a:p>
          <a:p>
            <a:pPr indent="-342900" lvl="0" marL="342900" rtl="0" algn="l">
              <a:lnSpc>
                <a:spcPct val="100000"/>
              </a:lnSpc>
              <a:spcBef>
                <a:spcPts val="1160"/>
              </a:spcBef>
              <a:spcAft>
                <a:spcPts val="0"/>
              </a:spcAft>
              <a:buClr>
                <a:schemeClr val="dk1"/>
              </a:buClr>
              <a:buSzPts val="2800"/>
              <a:buChar char="•"/>
            </a:pPr>
            <a:r>
              <a:rPr lang="en-US"/>
              <a:t>Social Connections</a:t>
            </a:r>
            <a:endParaRPr/>
          </a:p>
          <a:p>
            <a:pPr indent="-342900" lvl="0" marL="342900" rtl="0" algn="l">
              <a:lnSpc>
                <a:spcPct val="100000"/>
              </a:lnSpc>
              <a:spcBef>
                <a:spcPts val="1160"/>
              </a:spcBef>
              <a:spcAft>
                <a:spcPts val="0"/>
              </a:spcAft>
              <a:buClr>
                <a:schemeClr val="dk1"/>
              </a:buClr>
              <a:buSzPts val="2800"/>
              <a:buChar char="•"/>
            </a:pPr>
            <a:r>
              <a:rPr lang="en-US"/>
              <a:t>Training and Education</a:t>
            </a:r>
            <a:endParaRPr/>
          </a:p>
          <a:p>
            <a:pPr indent="-342900" lvl="0" marL="342900" rtl="0" algn="l">
              <a:lnSpc>
                <a:spcPct val="100000"/>
              </a:lnSpc>
              <a:spcBef>
                <a:spcPts val="1160"/>
              </a:spcBef>
              <a:spcAft>
                <a:spcPts val="0"/>
              </a:spcAft>
              <a:buClr>
                <a:schemeClr val="dk1"/>
              </a:buClr>
              <a:buSzPts val="2800"/>
              <a:buChar char="•"/>
            </a:pPr>
            <a:r>
              <a:rPr lang="en-US"/>
              <a:t>Transportation and Mobility</a:t>
            </a:r>
            <a:endParaRPr/>
          </a:p>
          <a:p>
            <a:pPr indent="-342900" lvl="0" marL="342900" rtl="0" algn="l">
              <a:lnSpc>
                <a:spcPct val="100000"/>
              </a:lnSpc>
              <a:spcBef>
                <a:spcPts val="1160"/>
              </a:spcBef>
              <a:spcAft>
                <a:spcPts val="0"/>
              </a:spcAft>
              <a:buClr>
                <a:schemeClr val="dk1"/>
              </a:buClr>
              <a:buSzPts val="2800"/>
              <a:buChar char="•"/>
            </a:pPr>
            <a:r>
              <a:rPr lang="en-US"/>
              <a:t>Community Navigation</a:t>
            </a:r>
            <a:endParaRPr/>
          </a:p>
          <a:p>
            <a:pPr indent="-342900" lvl="0" marL="342900" rtl="0" algn="l">
              <a:lnSpc>
                <a:spcPct val="100000"/>
              </a:lnSpc>
              <a:spcBef>
                <a:spcPts val="1160"/>
              </a:spcBef>
              <a:spcAft>
                <a:spcPts val="0"/>
              </a:spcAft>
              <a:buClr>
                <a:schemeClr val="dk1"/>
              </a:buClr>
              <a:buSzPts val="2800"/>
              <a:buChar char="•"/>
            </a:pPr>
            <a:r>
              <a:rPr lang="en-US"/>
              <a:t>Communication</a:t>
            </a:r>
            <a:endParaRPr/>
          </a:p>
          <a:p>
            <a:pPr indent="-165100" lvl="0" marL="342900" rtl="0" algn="l">
              <a:lnSpc>
                <a:spcPct val="100000"/>
              </a:lnSpc>
              <a:spcBef>
                <a:spcPts val="1160"/>
              </a:spcBef>
              <a:spcAft>
                <a:spcPts val="0"/>
              </a:spcAft>
              <a:buClr>
                <a:schemeClr val="dk1"/>
              </a:buClr>
              <a:buSzPts val="2800"/>
              <a:buNone/>
            </a:pPr>
            <a:r>
              <a:t/>
            </a:r>
            <a:endParaRPr/>
          </a:p>
        </p:txBody>
      </p:sp>
      <p:sp>
        <p:nvSpPr>
          <p:cNvPr id="122" name="Google Shape;122;p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3" name="Shape 483"/>
        <p:cNvGrpSpPr/>
        <p:nvPr/>
      </p:nvGrpSpPr>
      <p:grpSpPr>
        <a:xfrm>
          <a:off x="0" y="0"/>
          <a:ext cx="0" cy="0"/>
          <a:chOff x="0" y="0"/>
          <a:chExt cx="0" cy="0"/>
        </a:xfrm>
      </p:grpSpPr>
      <p:sp>
        <p:nvSpPr>
          <p:cNvPr id="484" name="Google Shape;484;p50"/>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References (3)</a:t>
            </a:r>
            <a:endParaRPr/>
          </a:p>
        </p:txBody>
      </p:sp>
      <p:sp>
        <p:nvSpPr>
          <p:cNvPr id="485" name="Google Shape;485;p50"/>
          <p:cNvSpPr txBox="1"/>
          <p:nvPr>
            <p:ph idx="1" type="body"/>
          </p:nvPr>
        </p:nvSpPr>
        <p:spPr>
          <a:xfrm>
            <a:off x="152400" y="1808163"/>
            <a:ext cx="8839200" cy="43180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2800"/>
              <a:buChar char="•"/>
            </a:pPr>
            <a:r>
              <a:rPr lang="en-US"/>
              <a:t>Maine CITE. (2021). </a:t>
            </a:r>
            <a:r>
              <a:rPr i="1" lang="en-US"/>
              <a:t>Apps as assistive technology. </a:t>
            </a:r>
            <a:r>
              <a:rPr lang="en-US"/>
              <a:t>http://mainecite.org/apps-as-assistive-technology-at </a:t>
            </a:r>
            <a:endParaRPr/>
          </a:p>
          <a:p>
            <a:pPr indent="-342900" lvl="0" marL="342900" rtl="0" algn="l">
              <a:lnSpc>
                <a:spcPct val="100000"/>
              </a:lnSpc>
              <a:spcBef>
                <a:spcPts val="560"/>
              </a:spcBef>
              <a:spcAft>
                <a:spcPts val="0"/>
              </a:spcAft>
              <a:buClr>
                <a:schemeClr val="dk1"/>
              </a:buClr>
              <a:buSzPts val="2800"/>
              <a:buChar char="•"/>
            </a:pPr>
            <a:r>
              <a:rPr lang="en-US"/>
              <a:t>Maine CITE. (2021). </a:t>
            </a:r>
            <a:r>
              <a:rPr i="1" lang="en-US"/>
              <a:t>Overview of funding for assistive technology</a:t>
            </a:r>
            <a:r>
              <a:rPr lang="en-US"/>
              <a:t>. http://mainecite.org/overview-for-funding-assistive-technology/ </a:t>
            </a:r>
            <a:endParaRPr/>
          </a:p>
          <a:p>
            <a:pPr indent="-342900" lvl="0" marL="342900" rtl="0" algn="l">
              <a:lnSpc>
                <a:spcPct val="100000"/>
              </a:lnSpc>
              <a:spcBef>
                <a:spcPts val="560"/>
              </a:spcBef>
              <a:spcAft>
                <a:spcPts val="0"/>
              </a:spcAft>
              <a:buClr>
                <a:schemeClr val="dk1"/>
              </a:buClr>
              <a:buSzPts val="2800"/>
              <a:buChar char="•"/>
            </a:pPr>
            <a:r>
              <a:rPr lang="en-US"/>
              <a:t>Pacer Center. (2021). </a:t>
            </a:r>
            <a:r>
              <a:rPr i="1" lang="en-US"/>
              <a:t>Exploring and selecting assistive technology with teens and young adults. </a:t>
            </a:r>
            <a:r>
              <a:rPr lang="en-US"/>
              <a:t>https://www.pacer.org/transition/video/player.asp?video=252</a:t>
            </a:r>
            <a:endParaRPr/>
          </a:p>
          <a:p>
            <a:pPr indent="-165100" lvl="0" marL="342900" rtl="0" algn="l">
              <a:lnSpc>
                <a:spcPct val="100000"/>
              </a:lnSpc>
              <a:spcBef>
                <a:spcPts val="560"/>
              </a:spcBef>
              <a:spcAft>
                <a:spcPts val="0"/>
              </a:spcAft>
              <a:buClr>
                <a:schemeClr val="dk1"/>
              </a:buClr>
              <a:buSzPts val="2800"/>
              <a:buNone/>
            </a:pPr>
            <a:r>
              <a:t/>
            </a:r>
            <a:endParaRPr/>
          </a:p>
        </p:txBody>
      </p:sp>
      <p:sp>
        <p:nvSpPr>
          <p:cNvPr id="486" name="Google Shape;486;p50"/>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0" name="Shape 490"/>
        <p:cNvGrpSpPr/>
        <p:nvPr/>
      </p:nvGrpSpPr>
      <p:grpSpPr>
        <a:xfrm>
          <a:off x="0" y="0"/>
          <a:ext cx="0" cy="0"/>
          <a:chOff x="0" y="0"/>
          <a:chExt cx="0" cy="0"/>
        </a:xfrm>
      </p:grpSpPr>
      <p:sp>
        <p:nvSpPr>
          <p:cNvPr id="491" name="Google Shape;491;p51"/>
          <p:cNvSpPr txBox="1"/>
          <p:nvPr>
            <p:ph type="title"/>
          </p:nvPr>
        </p:nvSpPr>
        <p:spPr>
          <a:xfrm>
            <a:off x="431800" y="1143000"/>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References (4)</a:t>
            </a:r>
            <a:endParaRPr/>
          </a:p>
        </p:txBody>
      </p:sp>
      <p:sp>
        <p:nvSpPr>
          <p:cNvPr id="492" name="Google Shape;492;p51"/>
          <p:cNvSpPr txBox="1"/>
          <p:nvPr>
            <p:ph idx="1" type="body"/>
          </p:nvPr>
        </p:nvSpPr>
        <p:spPr>
          <a:xfrm>
            <a:off x="457200" y="1717675"/>
            <a:ext cx="8229600" cy="43180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2800"/>
              <a:buChar char="•"/>
            </a:pPr>
            <a:r>
              <a:rPr lang="en-US"/>
              <a:t>Pacer Center. (2021). </a:t>
            </a:r>
            <a:r>
              <a:rPr i="1" lang="en-US"/>
              <a:t>Students and young adults: Assistive technology. </a:t>
            </a:r>
            <a:r>
              <a:rPr lang="en-US"/>
              <a:t>https://www.pacer.org/students/transition-to-life/assistive-technology.asp </a:t>
            </a:r>
            <a:endParaRPr/>
          </a:p>
          <a:p>
            <a:pPr indent="-342900" lvl="0" marL="342900" rtl="0" algn="l">
              <a:lnSpc>
                <a:spcPct val="100000"/>
              </a:lnSpc>
              <a:spcBef>
                <a:spcPts val="560"/>
              </a:spcBef>
              <a:spcAft>
                <a:spcPts val="0"/>
              </a:spcAft>
              <a:buClr>
                <a:schemeClr val="dk1"/>
              </a:buClr>
              <a:buSzPts val="2800"/>
              <a:buChar char="•"/>
            </a:pPr>
            <a:r>
              <a:rPr lang="en-US"/>
              <a:t>Simply Home. (2021). </a:t>
            </a:r>
            <a:r>
              <a:rPr i="1" lang="en-US"/>
              <a:t>Creating her happy life: Meet Colleen!</a:t>
            </a:r>
            <a:r>
              <a:rPr lang="en-US"/>
              <a:t>. https://www.simply-home.com/blog-overview/creating-a-happy-life-meet-colleen </a:t>
            </a:r>
            <a:endParaRPr/>
          </a:p>
          <a:p>
            <a:pPr indent="-342900" lvl="0" marL="342900" rtl="0" algn="l">
              <a:lnSpc>
                <a:spcPct val="100000"/>
              </a:lnSpc>
              <a:spcBef>
                <a:spcPts val="560"/>
              </a:spcBef>
              <a:spcAft>
                <a:spcPts val="0"/>
              </a:spcAft>
              <a:buClr>
                <a:schemeClr val="dk1"/>
              </a:buClr>
              <a:buSzPts val="2800"/>
              <a:buChar char="•"/>
            </a:pPr>
            <a:r>
              <a:rPr lang="en-US"/>
              <a:t>Simply Home. (2021). </a:t>
            </a:r>
            <a:r>
              <a:rPr i="1" lang="en-US"/>
              <a:t>Making Brad’s vision a reality</a:t>
            </a:r>
            <a:r>
              <a:rPr lang="en-US"/>
              <a:t>. https://www.simply-home.com/blog-overview/making-brads-vision-a-reality</a:t>
            </a:r>
            <a:endParaRPr/>
          </a:p>
          <a:p>
            <a:pPr indent="-165100" lvl="0" marL="342900" rtl="0" algn="l">
              <a:lnSpc>
                <a:spcPct val="100000"/>
              </a:lnSpc>
              <a:spcBef>
                <a:spcPts val="560"/>
              </a:spcBef>
              <a:spcAft>
                <a:spcPts val="0"/>
              </a:spcAft>
              <a:buClr>
                <a:schemeClr val="dk1"/>
              </a:buClr>
              <a:buSzPts val="2800"/>
              <a:buNone/>
            </a:pPr>
            <a:r>
              <a:t/>
            </a:r>
            <a:endParaRPr/>
          </a:p>
        </p:txBody>
      </p:sp>
      <p:sp>
        <p:nvSpPr>
          <p:cNvPr id="493" name="Google Shape;493;p51"/>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7" name="Shape 497"/>
        <p:cNvGrpSpPr/>
        <p:nvPr/>
      </p:nvGrpSpPr>
      <p:grpSpPr>
        <a:xfrm>
          <a:off x="0" y="0"/>
          <a:ext cx="0" cy="0"/>
          <a:chOff x="0" y="0"/>
          <a:chExt cx="0" cy="0"/>
        </a:xfrm>
      </p:grpSpPr>
      <p:sp>
        <p:nvSpPr>
          <p:cNvPr id="498" name="Google Shape;498;p52"/>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References (5)</a:t>
            </a:r>
            <a:endParaRPr/>
          </a:p>
        </p:txBody>
      </p:sp>
      <p:sp>
        <p:nvSpPr>
          <p:cNvPr id="499" name="Google Shape;499;p52"/>
          <p:cNvSpPr txBox="1"/>
          <p:nvPr>
            <p:ph idx="1" type="body"/>
          </p:nvPr>
        </p:nvSpPr>
        <p:spPr>
          <a:xfrm>
            <a:off x="472982" y="1999223"/>
            <a:ext cx="8229600" cy="43180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2800"/>
              <a:buChar char="•"/>
            </a:pPr>
            <a:r>
              <a:rPr lang="en-US"/>
              <a:t>Simply Home. (2021). </a:t>
            </a:r>
            <a:r>
              <a:rPr i="1" lang="en-US"/>
              <a:t>Take a virtual tour</a:t>
            </a:r>
            <a:r>
              <a:rPr lang="en-US"/>
              <a:t>. https://www.simply-home.com/take-a-virtual-tour</a:t>
            </a:r>
            <a:endParaRPr/>
          </a:p>
          <a:p>
            <a:pPr indent="-342900" lvl="0" marL="342900" rtl="0" algn="l">
              <a:lnSpc>
                <a:spcPct val="100000"/>
              </a:lnSpc>
              <a:spcBef>
                <a:spcPts val="560"/>
              </a:spcBef>
              <a:spcAft>
                <a:spcPts val="0"/>
              </a:spcAft>
              <a:buClr>
                <a:schemeClr val="dk1"/>
              </a:buClr>
              <a:buSzPts val="2800"/>
              <a:buChar char="•"/>
            </a:pPr>
            <a:r>
              <a:rPr lang="en-US"/>
              <a:t>Simply Home. (2021). </a:t>
            </a:r>
            <a:r>
              <a:rPr i="1" lang="en-US"/>
              <a:t>Top 5 websites that highlight apps for people with I/DD. </a:t>
            </a:r>
            <a:r>
              <a:rPr lang="en-US"/>
              <a:t>https://www.simply-home.com/blog-overview/top-5-websites-that-highlight-apps-for-people-with-idd</a:t>
            </a:r>
            <a:endParaRPr/>
          </a:p>
        </p:txBody>
      </p:sp>
      <p:sp>
        <p:nvSpPr>
          <p:cNvPr id="500" name="Google Shape;500;p52"/>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4" name="Shape 504"/>
        <p:cNvGrpSpPr/>
        <p:nvPr/>
      </p:nvGrpSpPr>
      <p:grpSpPr>
        <a:xfrm>
          <a:off x="0" y="0"/>
          <a:ext cx="0" cy="0"/>
          <a:chOff x="0" y="0"/>
          <a:chExt cx="0" cy="0"/>
        </a:xfrm>
      </p:grpSpPr>
      <p:sp>
        <p:nvSpPr>
          <p:cNvPr id="505" name="Google Shape;505;p53"/>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References (6)</a:t>
            </a:r>
            <a:endParaRPr/>
          </a:p>
        </p:txBody>
      </p:sp>
      <p:sp>
        <p:nvSpPr>
          <p:cNvPr id="506" name="Google Shape;506;p53"/>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2800"/>
              <a:buChar char="•"/>
            </a:pPr>
            <a:r>
              <a:rPr lang="en-US"/>
              <a:t>TechMatrix! (2021). </a:t>
            </a:r>
            <a:r>
              <a:rPr i="1" lang="en-US"/>
              <a:t>Assistive and educational technology tools and resources to support learning for students with disabilities and their classmates. </a:t>
            </a:r>
            <a:r>
              <a:rPr lang="en-US"/>
              <a:t>https://techmatrix.org/</a:t>
            </a:r>
            <a:endParaRPr/>
          </a:p>
          <a:p>
            <a:pPr indent="-342900" lvl="0" marL="342900" rtl="0" algn="l">
              <a:lnSpc>
                <a:spcPct val="100000"/>
              </a:lnSpc>
              <a:spcBef>
                <a:spcPts val="560"/>
              </a:spcBef>
              <a:spcAft>
                <a:spcPts val="0"/>
              </a:spcAft>
              <a:buClr>
                <a:schemeClr val="dk1"/>
              </a:buClr>
              <a:buSzPts val="2800"/>
              <a:buChar char="•"/>
            </a:pPr>
            <a:r>
              <a:rPr lang="en-US"/>
              <a:t>White, P. &amp; Forrester-Jones, R. (2020). Valuing e-inclusion: Social media and the social networks of adolescents with intellectual disability. </a:t>
            </a:r>
            <a:r>
              <a:rPr i="1" lang="en-US"/>
              <a:t>Journal of Intellectual Disabilities</a:t>
            </a:r>
            <a:r>
              <a:rPr lang="en-US"/>
              <a:t>, </a:t>
            </a:r>
            <a:r>
              <a:rPr i="1" lang="en-US"/>
              <a:t>24</a:t>
            </a:r>
            <a:r>
              <a:rPr lang="en-US"/>
              <a:t>(3), 381-397.</a:t>
            </a:r>
            <a:endParaRPr/>
          </a:p>
        </p:txBody>
      </p:sp>
      <p:sp>
        <p:nvSpPr>
          <p:cNvPr id="507" name="Google Shape;507;p53"/>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1" name="Shape 511"/>
        <p:cNvGrpSpPr/>
        <p:nvPr/>
      </p:nvGrpSpPr>
      <p:grpSpPr>
        <a:xfrm>
          <a:off x="0" y="0"/>
          <a:ext cx="0" cy="0"/>
          <a:chOff x="0" y="0"/>
          <a:chExt cx="0" cy="0"/>
        </a:xfrm>
      </p:grpSpPr>
      <p:sp>
        <p:nvSpPr>
          <p:cNvPr id="512" name="Google Shape;512;p54"/>
          <p:cNvSpPr txBox="1"/>
          <p:nvPr>
            <p:ph idx="1" type="body"/>
          </p:nvPr>
        </p:nvSpPr>
        <p:spPr>
          <a:xfrm>
            <a:off x="511877" y="1377697"/>
            <a:ext cx="8120245" cy="4904484"/>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2000"/>
              <a:buNone/>
            </a:pPr>
            <a:r>
              <a:rPr lang="en-US" sz="2000"/>
              <a:t>University of Maine Center for Community Inclusion and Disability Studies © 2022 Some rights reserved.</a:t>
            </a:r>
            <a:endParaRPr/>
          </a:p>
          <a:p>
            <a:pPr indent="0" lvl="0" marL="0" rtl="0" algn="l">
              <a:lnSpc>
                <a:spcPct val="100000"/>
              </a:lnSpc>
              <a:spcBef>
                <a:spcPts val="400"/>
              </a:spcBef>
              <a:spcAft>
                <a:spcPts val="0"/>
              </a:spcAft>
              <a:buClr>
                <a:schemeClr val="dk1"/>
              </a:buClr>
              <a:buSzPts val="2000"/>
              <a:buNone/>
            </a:pPr>
            <a:r>
              <a:rPr b="1" lang="en-US" sz="2000"/>
              <a:t>Materials may be copied and shared for non-commercial purposes with proper attribution. Materials may not be modified or distributed (i.e., no derivative works) for commercial purposes.</a:t>
            </a:r>
            <a:endParaRPr/>
          </a:p>
          <a:p>
            <a:pPr indent="0" lvl="0" marL="0" rtl="0" algn="l">
              <a:lnSpc>
                <a:spcPct val="100000"/>
              </a:lnSpc>
              <a:spcBef>
                <a:spcPts val="400"/>
              </a:spcBef>
              <a:spcAft>
                <a:spcPts val="0"/>
              </a:spcAft>
              <a:buClr>
                <a:schemeClr val="dk1"/>
              </a:buClr>
              <a:buSzPts val="2000"/>
              <a:buNone/>
            </a:pPr>
            <a:r>
              <a:t/>
            </a:r>
            <a:endParaRPr b="1" sz="2000"/>
          </a:p>
          <a:p>
            <a:pPr indent="0" lvl="0" marL="0" rtl="0" algn="l">
              <a:lnSpc>
                <a:spcPct val="100000"/>
              </a:lnSpc>
              <a:spcBef>
                <a:spcPts val="3072"/>
              </a:spcBef>
              <a:spcAft>
                <a:spcPts val="0"/>
              </a:spcAft>
              <a:buClr>
                <a:schemeClr val="dk1"/>
              </a:buClr>
              <a:buSzPts val="2000"/>
              <a:buNone/>
            </a:pPr>
            <a:r>
              <a:rPr lang="en-US" sz="2000"/>
              <a:t>The Family-Centered Transition Curriculum: Achieving Better Outcomes for Students with Intellectual and Developmental Disabilities was co-developed by Alan Kurtz, Ph.D., J. Richardson (Jay) Collins, M.T.S., M.S.W.; and Janet May, M.Ed., M.S., with UCEDD Administrative Core Funding from the U.S. Department of Health and Human Services, Administration for Community Living, Administration on Disabilities Grant No. 90DDUC0056. Viewpoints expressed in this curriculum are those of the authors and do not represent official Administration for Community Living policy.</a:t>
            </a:r>
            <a:endParaRPr/>
          </a:p>
        </p:txBody>
      </p:sp>
      <p:pic>
        <p:nvPicPr>
          <p:cNvPr id="513" name="Google Shape;513;p54"/>
          <p:cNvPicPr preferRelativeResize="0"/>
          <p:nvPr>
            <p:ph idx="2" type="body"/>
          </p:nvPr>
        </p:nvPicPr>
        <p:blipFill rotWithShape="1">
          <a:blip r:embed="rId3">
            <a:alphaModFix/>
          </a:blip>
          <a:srcRect b="0" l="0" r="0" t="0"/>
          <a:stretch/>
        </p:blipFill>
        <p:spPr>
          <a:xfrm>
            <a:off x="609600" y="3162300"/>
            <a:ext cx="1521454" cy="533400"/>
          </a:xfrm>
          <a:prstGeom prst="rect">
            <a:avLst/>
          </a:prstGeom>
          <a:noFill/>
          <a:ln>
            <a:noFill/>
          </a:ln>
        </p:spPr>
      </p:pic>
      <p:sp>
        <p:nvSpPr>
          <p:cNvPr id="514" name="Google Shape;514;p54"/>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6"/>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100000"/>
              </a:lnSpc>
              <a:spcBef>
                <a:spcPts val="0"/>
              </a:spcBef>
              <a:spcAft>
                <a:spcPts val="0"/>
              </a:spcAft>
              <a:buSzPct val="43209"/>
              <a:buNone/>
            </a:pPr>
            <a:r>
              <a:rPr lang="en-US"/>
              <a:t>Brainstorming Obstacles </a:t>
            </a:r>
            <a:br>
              <a:rPr lang="en-US"/>
            </a:br>
            <a:r>
              <a:rPr lang="en-US"/>
              <a:t>and Possible AT Solutions</a:t>
            </a:r>
            <a:endParaRPr/>
          </a:p>
        </p:txBody>
      </p:sp>
      <p:sp>
        <p:nvSpPr>
          <p:cNvPr id="129" name="Google Shape;129;p6"/>
          <p:cNvSpPr txBox="1"/>
          <p:nvPr>
            <p:ph idx="1" type="body"/>
          </p:nvPr>
        </p:nvSpPr>
        <p:spPr>
          <a:xfrm>
            <a:off x="431800" y="2209800"/>
            <a:ext cx="8255000" cy="3916362"/>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2800"/>
              <a:buChar char="•"/>
            </a:pPr>
            <a:r>
              <a:rPr lang="en-US"/>
              <a:t>Break into small groups.</a:t>
            </a:r>
            <a:endParaRPr/>
          </a:p>
          <a:p>
            <a:pPr indent="-342900" lvl="0" marL="342900" rtl="0" algn="l">
              <a:lnSpc>
                <a:spcPct val="100000"/>
              </a:lnSpc>
              <a:spcBef>
                <a:spcPts val="1160"/>
              </a:spcBef>
              <a:spcAft>
                <a:spcPts val="0"/>
              </a:spcAft>
              <a:buClr>
                <a:schemeClr val="dk1"/>
              </a:buClr>
              <a:buSzPts val="2800"/>
              <a:buChar char="•"/>
            </a:pPr>
            <a:r>
              <a:rPr lang="en-US"/>
              <a:t>Each group should review one of the examples from the next three slides.</a:t>
            </a:r>
            <a:endParaRPr/>
          </a:p>
          <a:p>
            <a:pPr indent="-342900" lvl="0" marL="342900" rtl="0" algn="l">
              <a:lnSpc>
                <a:spcPct val="100000"/>
              </a:lnSpc>
              <a:spcBef>
                <a:spcPts val="1160"/>
              </a:spcBef>
              <a:spcAft>
                <a:spcPts val="0"/>
              </a:spcAft>
              <a:buClr>
                <a:schemeClr val="dk1"/>
              </a:buClr>
              <a:buSzPts val="2800"/>
              <a:buChar char="•"/>
            </a:pPr>
            <a:r>
              <a:rPr lang="en-US"/>
              <a:t>After reviewing the slide, identify what some of the obstacles are for the individual acting more independently.</a:t>
            </a:r>
            <a:endParaRPr/>
          </a:p>
          <a:p>
            <a:pPr indent="-342900" lvl="0" marL="342900" rtl="0" algn="l">
              <a:lnSpc>
                <a:spcPct val="100000"/>
              </a:lnSpc>
              <a:spcBef>
                <a:spcPts val="1160"/>
              </a:spcBef>
              <a:spcAft>
                <a:spcPts val="0"/>
              </a:spcAft>
              <a:buClr>
                <a:schemeClr val="dk1"/>
              </a:buClr>
              <a:buSzPts val="2800"/>
              <a:buChar char="•"/>
            </a:pPr>
            <a:r>
              <a:rPr lang="en-US"/>
              <a:t>Brainstorm some possible technological solutions.</a:t>
            </a:r>
            <a:endParaRPr/>
          </a:p>
        </p:txBody>
      </p:sp>
      <p:sp>
        <p:nvSpPr>
          <p:cNvPr id="130" name="Google Shape;130;p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7"/>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Jason</a:t>
            </a:r>
            <a:endParaRPr/>
          </a:p>
        </p:txBody>
      </p:sp>
      <p:sp>
        <p:nvSpPr>
          <p:cNvPr id="137" name="Google Shape;137;p7"/>
          <p:cNvSpPr txBox="1"/>
          <p:nvPr>
            <p:ph idx="1" type="body"/>
          </p:nvPr>
        </p:nvSpPr>
        <p:spPr>
          <a:xfrm>
            <a:off x="431800" y="1904999"/>
            <a:ext cx="8255000" cy="4221163"/>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dk1"/>
              </a:buClr>
              <a:buSzPts val="2800"/>
              <a:buNone/>
            </a:pPr>
            <a:r>
              <a:rPr lang="en-US"/>
              <a:t>…. reads at a 2</a:t>
            </a:r>
            <a:r>
              <a:rPr baseline="30000" lang="en-US"/>
              <a:t>nd</a:t>
            </a:r>
            <a:r>
              <a:rPr lang="en-US"/>
              <a:t> grade level;</a:t>
            </a:r>
            <a:endParaRPr/>
          </a:p>
          <a:p>
            <a:pPr indent="0" lvl="0" marL="0" rtl="0" algn="l">
              <a:lnSpc>
                <a:spcPct val="100000"/>
              </a:lnSpc>
              <a:spcBef>
                <a:spcPts val="600"/>
              </a:spcBef>
              <a:spcAft>
                <a:spcPts val="0"/>
              </a:spcAft>
              <a:buClr>
                <a:schemeClr val="dk1"/>
              </a:buClr>
              <a:buSzPts val="2800"/>
              <a:buNone/>
            </a:pPr>
            <a:r>
              <a:rPr lang="en-US"/>
              <a:t>…  loves interacting with people; </a:t>
            </a:r>
            <a:endParaRPr/>
          </a:p>
          <a:p>
            <a:pPr indent="0" lvl="0" marL="0" rtl="0" algn="l">
              <a:lnSpc>
                <a:spcPct val="100000"/>
              </a:lnSpc>
              <a:spcBef>
                <a:spcPts val="600"/>
              </a:spcBef>
              <a:spcAft>
                <a:spcPts val="0"/>
              </a:spcAft>
              <a:buClr>
                <a:schemeClr val="dk1"/>
              </a:buClr>
              <a:buSzPts val="2800"/>
              <a:buNone/>
            </a:pPr>
            <a:r>
              <a:rPr lang="en-US"/>
              <a:t>…  is considered to have great social skills; </a:t>
            </a:r>
            <a:br>
              <a:rPr lang="en-US"/>
            </a:br>
            <a:r>
              <a:rPr lang="en-US"/>
              <a:t>…  thinks he would like to work as a receptionist.</a:t>
            </a:r>
            <a:endParaRPr/>
          </a:p>
          <a:p>
            <a:pPr indent="0" lvl="0" marL="0" rtl="0" algn="l">
              <a:lnSpc>
                <a:spcPct val="100000"/>
              </a:lnSpc>
              <a:spcBef>
                <a:spcPts val="1800"/>
              </a:spcBef>
              <a:spcAft>
                <a:spcPts val="0"/>
              </a:spcAft>
              <a:buClr>
                <a:schemeClr val="dk1"/>
              </a:buClr>
              <a:buSzPts val="2800"/>
              <a:buNone/>
            </a:pPr>
            <a:r>
              <a:rPr lang="en-US"/>
              <a:t>There is a business that is interested in hiring Jason for a receptionist position but worried about his ability to share messages from people visiting or calling the office.</a:t>
            </a:r>
            <a:endParaRPr/>
          </a:p>
          <a:p>
            <a:pPr indent="0" lvl="0" marL="0" rtl="0" algn="l">
              <a:lnSpc>
                <a:spcPct val="100000"/>
              </a:lnSpc>
              <a:spcBef>
                <a:spcPts val="0"/>
              </a:spcBef>
              <a:spcAft>
                <a:spcPts val="0"/>
              </a:spcAft>
              <a:buClr>
                <a:schemeClr val="dk1"/>
              </a:buClr>
              <a:buSzPts val="2800"/>
              <a:buNone/>
            </a:pPr>
            <a:r>
              <a:t/>
            </a:r>
            <a:endParaRPr/>
          </a:p>
        </p:txBody>
      </p:sp>
      <p:sp>
        <p:nvSpPr>
          <p:cNvPr id="138" name="Google Shape;138;p7"/>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8"/>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Amanda</a:t>
            </a:r>
            <a:endParaRPr/>
          </a:p>
        </p:txBody>
      </p:sp>
      <p:sp>
        <p:nvSpPr>
          <p:cNvPr id="145" name="Google Shape;145;p8"/>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rmAutofit fontScale="85000" lnSpcReduction="20000"/>
          </a:bodyPr>
          <a:lstStyle/>
          <a:p>
            <a:pPr indent="-342900" lvl="0" marL="342900" rtl="0" algn="l">
              <a:lnSpc>
                <a:spcPct val="100000"/>
              </a:lnSpc>
              <a:spcBef>
                <a:spcPts val="0"/>
              </a:spcBef>
              <a:spcAft>
                <a:spcPts val="0"/>
              </a:spcAft>
              <a:buClr>
                <a:schemeClr val="dk1"/>
              </a:buClr>
              <a:buSzPct val="100000"/>
              <a:buChar char="•"/>
            </a:pPr>
            <a:r>
              <a:rPr lang="en-US"/>
              <a:t>Amanda enjoys working at a hardware store where she stocks shelves.</a:t>
            </a:r>
            <a:endParaRPr/>
          </a:p>
          <a:p>
            <a:pPr indent="-342900" lvl="0" marL="342900" rtl="0" algn="l">
              <a:lnSpc>
                <a:spcPct val="100000"/>
              </a:lnSpc>
              <a:spcBef>
                <a:spcPts val="1076"/>
              </a:spcBef>
              <a:spcAft>
                <a:spcPts val="0"/>
              </a:spcAft>
              <a:buClr>
                <a:schemeClr val="dk1"/>
              </a:buClr>
              <a:buSzPct val="100000"/>
              <a:buChar char="•"/>
            </a:pPr>
            <a:r>
              <a:rPr lang="en-US"/>
              <a:t>Amanda has a full-time job coach who has been unsuccessfully trying to fade her support.</a:t>
            </a:r>
            <a:endParaRPr/>
          </a:p>
          <a:p>
            <a:pPr indent="-342900" lvl="0" marL="342900" rtl="0" algn="l">
              <a:lnSpc>
                <a:spcPct val="100000"/>
              </a:lnSpc>
              <a:spcBef>
                <a:spcPts val="1076"/>
              </a:spcBef>
              <a:spcAft>
                <a:spcPts val="0"/>
              </a:spcAft>
              <a:buClr>
                <a:schemeClr val="dk1"/>
              </a:buClr>
              <a:buSzPct val="100000"/>
              <a:buChar char="•"/>
            </a:pPr>
            <a:r>
              <a:rPr lang="en-US"/>
              <a:t>The biggest obstacle to independence has been Amanda’s need for prompts to move from one step to another. For example, when she finishes stocking a particular item, she waits for someone to tell her to move on to the next item. The job coach has found she can give her “indirect prompt” such as “What is next on your list?” and Amanda will move on to the next step. But so far, she has not been able to transition from stocking one item to another independently.</a:t>
            </a:r>
            <a:endParaRPr/>
          </a:p>
        </p:txBody>
      </p:sp>
      <p:sp>
        <p:nvSpPr>
          <p:cNvPr id="146" name="Google Shape;146;p8"/>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9"/>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Jennifer</a:t>
            </a:r>
            <a:endParaRPr/>
          </a:p>
        </p:txBody>
      </p:sp>
      <p:sp>
        <p:nvSpPr>
          <p:cNvPr id="153" name="Google Shape;153;p9"/>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dk1"/>
              </a:buClr>
              <a:buSzPts val="2800"/>
              <a:buNone/>
            </a:pPr>
            <a:r>
              <a:rPr lang="en-US"/>
              <a:t>Jennifer lives in downtown Portland. She uses her electric wheelchair to do her grocery shopping at a supermarket two blocks from her house. She also visits a few friends who live close to her apartment.  She would love to use public transportation  – especially in the Winter – to expand the number of places she can go on her own. She worries about getting on the wrong bus or getting lost in areas outside her immediate neighborhood.  </a:t>
            </a:r>
            <a:endParaRPr/>
          </a:p>
        </p:txBody>
      </p:sp>
      <p:sp>
        <p:nvSpPr>
          <p:cNvPr id="154" name="Google Shape;154;p9"/>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CCIDS-ppt-template-2013">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2018-01-11T14:37:17Z</dcterms:created>
  <dc:creator>Microsoft Office User</dc:creator>
</cp:coreProperties>
</file>