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2D200454-40CA-4A62-9FC3-DE9A4176ACB9}">
      <p15:notesGuideLst>
        <p15:guide id="1" orient="horz" pos="2880">
          <p15:clr>
            <a:srgbClr val="A4A3A4"/>
          </p15:clr>
        </p15:guide>
        <p15:guide id="2" pos="2160">
          <p15:clr>
            <a:srgbClr val="A4A3A4"/>
          </p15:clr>
        </p15:guide>
      </p15:notesGuideLst>
    </p:ext>
    <p:ext uri="http://customooxmlschemas.google.com/">
      <go:slidesCustomData xmlns:go="http://customooxmlschemas.google.com/" r:id="rId48" roundtripDataSignature="AMtx7miGmwbfGgfaXWLdRskyLraTdisUO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48" Type="http://customschemas.google.com/relationships/presentationmetadata" Target="metadata"/><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73" name="Google Shape;73;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74" name="Google Shape;74;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Alliosn</a:t>
            </a:r>
            <a:endParaRPr/>
          </a:p>
          <a:p>
            <a:pPr indent="0" lvl="0" marL="0" rtl="0" algn="l">
              <a:spcBef>
                <a:spcPts val="0"/>
              </a:spcBef>
              <a:spcAft>
                <a:spcPts val="0"/>
              </a:spcAft>
              <a:buNone/>
            </a:pPr>
            <a:r>
              <a:t/>
            </a:r>
            <a:endParaRPr/>
          </a:p>
        </p:txBody>
      </p:sp>
      <p:sp>
        <p:nvSpPr>
          <p:cNvPr id="143" name="Google Shape;143;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0" name="Google Shape;150;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It is recommended that individuals track their own allowable SSI payments and forms are available for this</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Although payments are calculated for each month, there is a 2 month lag; any check is for 2 months prior (with any earnings/incentives from that month applied)</a:t>
            </a:r>
            <a:endParaRPr/>
          </a:p>
          <a:p>
            <a:pPr indent="0" lvl="0" marL="0" rtl="0" algn="l">
              <a:spcBef>
                <a:spcPts val="0"/>
              </a:spcBef>
              <a:spcAft>
                <a:spcPts val="0"/>
              </a:spcAft>
              <a:buNone/>
            </a:pPr>
            <a:r>
              <a:t/>
            </a:r>
            <a:endParaRPr/>
          </a:p>
          <a:p>
            <a:pPr indent="0" lvl="0" marL="0" marR="0" rtl="0" algn="l">
              <a:lnSpc>
                <a:spcPct val="100000"/>
              </a:lnSpc>
              <a:spcBef>
                <a:spcPts val="0"/>
              </a:spcBef>
              <a:spcAft>
                <a:spcPts val="0"/>
              </a:spcAft>
              <a:buClr>
                <a:schemeClr val="dk1"/>
              </a:buClr>
              <a:buSzPts val="1200"/>
              <a:buFont typeface="Calibri"/>
              <a:buNone/>
            </a:pPr>
            <a:r>
              <a:rPr lang="en-US"/>
              <a:t>Again, work incentives will be explained  bit later</a:t>
            </a:r>
            <a:endParaRPr/>
          </a:p>
          <a:p>
            <a:pPr indent="0" lvl="0" marL="0" rtl="0" algn="l">
              <a:spcBef>
                <a:spcPts val="0"/>
              </a:spcBef>
              <a:spcAft>
                <a:spcPts val="0"/>
              </a:spcAft>
              <a:buNone/>
            </a:pPr>
            <a:r>
              <a:t/>
            </a:r>
            <a:endParaRPr/>
          </a:p>
        </p:txBody>
      </p:sp>
      <p:sp>
        <p:nvSpPr>
          <p:cNvPr id="151" name="Google Shape;151;p1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58" name="Google Shape;158;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latin typeface="Calibri"/>
                <a:ea typeface="Calibri"/>
                <a:cs typeface="Calibri"/>
                <a:sym typeface="Calibri"/>
              </a:rPr>
              <a:t>Adapted from Southeast TACE Archives, </a:t>
            </a:r>
            <a:r>
              <a:rPr b="0" i="1" lang="en-US" sz="1200">
                <a:solidFill>
                  <a:schemeClr val="dk1"/>
                </a:solidFill>
                <a:latin typeface="Calibri"/>
                <a:ea typeface="Calibri"/>
                <a:cs typeface="Calibri"/>
                <a:sym typeface="Calibri"/>
              </a:rPr>
              <a:t>Building a Better Financial Future </a:t>
            </a:r>
            <a:r>
              <a:rPr b="0" i="0" lang="en-US" sz="1200">
                <a:solidFill>
                  <a:schemeClr val="dk1"/>
                </a:solidFill>
                <a:latin typeface="Calibri"/>
                <a:ea typeface="Calibri"/>
                <a:cs typeface="Calibri"/>
                <a:sym typeface="Calibri"/>
              </a:rPr>
              <a:t>PowerPoint, http://www.tacesoutheast.org/webinars/2012/040312/index.php#content, extracted 2-9-15</a:t>
            </a:r>
            <a:endParaRPr b="0" i="0" sz="1200">
              <a:solidFill>
                <a:schemeClr val="dk1"/>
              </a:solidFill>
              <a:latin typeface="Calibri"/>
              <a:ea typeface="Calibri"/>
              <a:cs typeface="Calibri"/>
              <a:sym typeface="Calibri"/>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latin typeface="Calibri"/>
              <a:ea typeface="Calibri"/>
              <a:cs typeface="Calibri"/>
              <a:sym typeface="Calibri"/>
            </a:endParaRPr>
          </a:p>
          <a:p>
            <a:pPr indent="0" lvl="0" marL="0" rtl="0" algn="l">
              <a:spcBef>
                <a:spcPts val="0"/>
              </a:spcBef>
              <a:spcAft>
                <a:spcPts val="0"/>
              </a:spcAft>
              <a:buNone/>
            </a:pPr>
            <a:r>
              <a:rPr lang="en-US">
                <a:latin typeface="Calibri"/>
                <a:ea typeface="Calibri"/>
                <a:cs typeface="Calibri"/>
                <a:sym typeface="Calibri"/>
              </a:rPr>
              <a:t>Countable EI:  $550 - $85 = $465</a:t>
            </a:r>
            <a:endParaRPr/>
          </a:p>
          <a:p>
            <a:pPr indent="0" lvl="0" marL="0" rtl="0" algn="l">
              <a:spcBef>
                <a:spcPts val="0"/>
              </a:spcBef>
              <a:spcAft>
                <a:spcPts val="0"/>
              </a:spcAft>
              <a:buNone/>
            </a:pPr>
            <a:r>
              <a:rPr lang="en-US">
                <a:latin typeface="Calibri"/>
                <a:ea typeface="Calibri"/>
                <a:cs typeface="Calibri"/>
                <a:sym typeface="Calibri"/>
              </a:rPr>
              <a:t>Countable EI divided by 2:  $465 / 2 = 232.50</a:t>
            </a:r>
            <a:endParaRPr/>
          </a:p>
          <a:p>
            <a:pPr indent="0" lvl="0" marL="0" rtl="0" algn="l">
              <a:spcBef>
                <a:spcPts val="0"/>
              </a:spcBef>
              <a:spcAft>
                <a:spcPts val="0"/>
              </a:spcAft>
              <a:buNone/>
            </a:pPr>
            <a:r>
              <a:rPr lang="en-US">
                <a:latin typeface="Calibri"/>
                <a:ea typeface="Calibri"/>
                <a:cs typeface="Calibri"/>
                <a:sym typeface="Calibri"/>
              </a:rPr>
              <a:t>Reduction in SSI:  $771 - $232.50 = 541.50</a:t>
            </a:r>
            <a:endParaRPr/>
          </a:p>
          <a:p>
            <a:pPr indent="0" lvl="0" marL="0" rtl="0" algn="l">
              <a:spcBef>
                <a:spcPts val="0"/>
              </a:spcBef>
              <a:spcAft>
                <a:spcPts val="0"/>
              </a:spcAft>
              <a:buNone/>
            </a:pPr>
            <a:r>
              <a:rPr lang="en-US">
                <a:latin typeface="Calibri"/>
                <a:ea typeface="Calibri"/>
                <a:cs typeface="Calibri"/>
                <a:sym typeface="Calibri"/>
              </a:rPr>
              <a:t>$550 + $541.50 = $1091.50</a:t>
            </a:r>
            <a:endParaRPr>
              <a:latin typeface="Calibri"/>
              <a:ea typeface="Calibri"/>
              <a:cs typeface="Calibri"/>
              <a:sym typeface="Calibri"/>
            </a:endParaRPr>
          </a:p>
        </p:txBody>
      </p:sp>
      <p:sp>
        <p:nvSpPr>
          <p:cNvPr id="159" name="Google Shape;159;p12:notes"/>
          <p:cNvSpPr txBox="1"/>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Alliosn</a:t>
            </a:r>
            <a:endParaRPr/>
          </a:p>
          <a:p>
            <a:pPr indent="0" lvl="0" marL="0" rtl="0" algn="l">
              <a:spcBef>
                <a:spcPts val="0"/>
              </a:spcBef>
              <a:spcAft>
                <a:spcPts val="0"/>
              </a:spcAft>
              <a:buNone/>
            </a:pPr>
            <a:r>
              <a:rPr lang="en-US"/>
              <a:t>PASS Plans – An SSI provision designed to help people return to work. The i</a:t>
            </a:r>
            <a:r>
              <a:rPr b="0" i="0" lang="en-US" sz="1200">
                <a:solidFill>
                  <a:schemeClr val="dk1"/>
                </a:solidFill>
                <a:latin typeface="Calibri"/>
                <a:ea typeface="Calibri"/>
                <a:cs typeface="Calibri"/>
                <a:sym typeface="Calibri"/>
              </a:rPr>
              <a:t>ndividual set aside money and things he or she owns to pay for items or services needed to achieve a specific work goal.  This can be for supplies to start a business, school expenses, equipment and tools, transportation, uniforms and other items or services you need for the person to reach her or his employment goal.  PASS plans need to be written and submitted to social security office for approval.  In some cases, the social security office may ask for additional information or ask for revisions to the plan.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IRWE – used to pay for specialized equipment or specialized transportation necessary to work.</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BWE – According to the Social Security Administration BWE can be used for:  </a:t>
            </a:r>
            <a:r>
              <a:rPr b="0" i="0" lang="en-US" sz="1200">
                <a:solidFill>
                  <a:schemeClr val="dk1"/>
                </a:solidFill>
                <a:latin typeface="Calibri"/>
                <a:ea typeface="Calibri"/>
                <a:cs typeface="Calibri"/>
                <a:sym typeface="Calibri"/>
              </a:rPr>
              <a:t>Service animal expenses, Transportation to and from work, Federal, state, and local income taxes, Social Security taxes, Attendant care services, Visual and sensory aids, Translation of materials into Braille, Professional association fees, and Union dues.</a:t>
            </a:r>
            <a:endParaRPr/>
          </a:p>
          <a:p>
            <a:pPr indent="0" lvl="0" marL="0" rtl="0" algn="l">
              <a:spcBef>
                <a:spcPts val="0"/>
              </a:spcBef>
              <a:spcAft>
                <a:spcPts val="0"/>
              </a:spcAft>
              <a:buNone/>
            </a:pPr>
            <a:r>
              <a:t/>
            </a:r>
            <a:endParaRPr/>
          </a:p>
        </p:txBody>
      </p:sp>
      <p:sp>
        <p:nvSpPr>
          <p:cNvPr id="195" name="Google Shape;195;p1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Alliosn</a:t>
            </a:r>
            <a:endParaRPr/>
          </a:p>
          <a:p>
            <a:pPr indent="0" lvl="0" marL="0" rtl="0" algn="l">
              <a:spcBef>
                <a:spcPts val="0"/>
              </a:spcBef>
              <a:spcAft>
                <a:spcPts val="0"/>
              </a:spcAft>
              <a:buNone/>
            </a:pPr>
            <a:r>
              <a:rPr lang="en-US"/>
              <a:t>DAC - receiving parents </a:t>
            </a:r>
            <a:r>
              <a:rPr lang="en-US"/>
              <a:t>disability</a:t>
            </a:r>
            <a:r>
              <a:rPr lang="en-US"/>
              <a:t> benefit after they have passed or retired</a:t>
            </a:r>
            <a:endParaRPr/>
          </a:p>
          <a:p>
            <a:pPr indent="0" lvl="0" marL="0" rtl="0" algn="l">
              <a:spcBef>
                <a:spcPts val="0"/>
              </a:spcBef>
              <a:spcAft>
                <a:spcPts val="0"/>
              </a:spcAft>
              <a:buNone/>
            </a:pPr>
            <a:r>
              <a:rPr lang="en-US"/>
              <a:t>OR they begin working and earning money and work credits</a:t>
            </a:r>
            <a:endParaRPr/>
          </a:p>
        </p:txBody>
      </p:sp>
      <p:sp>
        <p:nvSpPr>
          <p:cNvPr id="202" name="Google Shape;20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9" name="Google Shape;209;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Alliosn</a:t>
            </a:r>
            <a:endParaRPr/>
          </a:p>
          <a:p>
            <a:pPr indent="0" lvl="0" marL="0" rtl="0" algn="l">
              <a:spcBef>
                <a:spcPts val="0"/>
              </a:spcBef>
              <a:spcAft>
                <a:spcPts val="0"/>
              </a:spcAft>
              <a:buNone/>
            </a:pPr>
            <a:r>
              <a:t/>
            </a:r>
            <a:endParaRPr/>
          </a:p>
        </p:txBody>
      </p:sp>
      <p:sp>
        <p:nvSpPr>
          <p:cNvPr id="210" name="Google Shape;210;p1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7" name="Google Shape;217;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Dylan</a:t>
            </a:r>
            <a:endParaRPr/>
          </a:p>
          <a:p>
            <a:pPr indent="0" lvl="0" marL="0" rtl="0" algn="l">
              <a:spcBef>
                <a:spcPts val="0"/>
              </a:spcBef>
              <a:spcAft>
                <a:spcPts val="0"/>
              </a:spcAft>
              <a:buNone/>
            </a:pPr>
            <a:r>
              <a:rPr lang="en-US"/>
              <a:t>Continuation of Medicare – extends Part A coverage even after SSDI payments cease</a:t>
            </a:r>
            <a:endParaRPr/>
          </a:p>
          <a:p>
            <a:pPr indent="0" lvl="0" marL="0" rtl="0" algn="l">
              <a:spcBef>
                <a:spcPts val="0"/>
              </a:spcBef>
              <a:spcAft>
                <a:spcPts val="0"/>
              </a:spcAft>
              <a:buNone/>
            </a:pPr>
            <a:r>
              <a:rPr lang="en-US"/>
              <a:t>	Continues for 93 months after Trial Work Period</a:t>
            </a:r>
            <a:endParaRPr/>
          </a:p>
          <a:p>
            <a:pPr indent="0" lvl="0" marL="0" rtl="0" algn="l">
              <a:spcBef>
                <a:spcPts val="0"/>
              </a:spcBef>
              <a:spcAft>
                <a:spcPts val="0"/>
              </a:spcAft>
              <a:buNone/>
            </a:pPr>
            <a:r>
              <a:rPr lang="en-US"/>
              <a:t>		After continuation period, one may buy-in by paying monthly premium</a:t>
            </a:r>
            <a:endParaRPr/>
          </a:p>
          <a:p>
            <a:pPr indent="0" lvl="0" marL="0" rtl="0" algn="l">
              <a:spcBef>
                <a:spcPts val="0"/>
              </a:spcBef>
              <a:spcAft>
                <a:spcPts val="0"/>
              </a:spcAft>
              <a:buNone/>
            </a:pPr>
            <a:r>
              <a:rPr lang="en-US"/>
              <a:t>	Part B continues only if the monthly premium is paid (i.e. one buys-in); Part D also requires a buy-in for continuation</a:t>
            </a:r>
            <a:endParaRPr/>
          </a:p>
        </p:txBody>
      </p:sp>
      <p:sp>
        <p:nvSpPr>
          <p:cNvPr id="218" name="Google Shape;218;p1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Dylan</a:t>
            </a:r>
            <a:endParaRPr/>
          </a:p>
          <a:p>
            <a:pPr indent="0" lvl="0" marL="0" rtl="0" algn="l">
              <a:spcBef>
                <a:spcPts val="0"/>
              </a:spcBef>
              <a:spcAft>
                <a:spcPts val="0"/>
              </a:spcAft>
              <a:buNone/>
            </a:pPr>
            <a:r>
              <a:rPr lang="en-US"/>
              <a:t>There is a </a:t>
            </a:r>
            <a:r>
              <a:rPr lang="en-US"/>
              <a:t>separate</a:t>
            </a:r>
            <a:r>
              <a:rPr lang="en-US"/>
              <a:t> application for Medicaid</a:t>
            </a:r>
            <a:endParaRPr/>
          </a:p>
        </p:txBody>
      </p:sp>
      <p:sp>
        <p:nvSpPr>
          <p:cNvPr id="225" name="Google Shape;225;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2" name="Google Shape;232;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Dylan</a:t>
            </a:r>
            <a:endParaRPr/>
          </a:p>
          <a:p>
            <a:pPr indent="0" lvl="0" marL="0" rtl="0" algn="l">
              <a:spcBef>
                <a:spcPts val="0"/>
              </a:spcBef>
              <a:spcAft>
                <a:spcPts val="0"/>
              </a:spcAft>
              <a:buNone/>
            </a:pPr>
            <a:r>
              <a:t/>
            </a:r>
            <a:endParaRPr/>
          </a:p>
        </p:txBody>
      </p:sp>
      <p:sp>
        <p:nvSpPr>
          <p:cNvPr id="233" name="Google Shape;233;p1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Dylan</a:t>
            </a:r>
            <a:endParaRPr/>
          </a:p>
        </p:txBody>
      </p:sp>
      <p:sp>
        <p:nvSpPr>
          <p:cNvPr id="240" name="Google Shape;240;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 </a:t>
            </a:r>
            <a:r>
              <a:rPr lang="en-US"/>
              <a:t>government</a:t>
            </a:r>
            <a:r>
              <a:rPr lang="en-US"/>
              <a:t> funded programs</a:t>
            </a:r>
            <a:endParaRPr/>
          </a:p>
        </p:txBody>
      </p:sp>
      <p:sp>
        <p:nvSpPr>
          <p:cNvPr id="81" name="Google Shape;81;p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7" name="Google Shape;247;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We will be discussing two main waivers used by individuals with Autism Spectrum Disorders(ASD) or Developmental Disabilities.  There also waivers in Maine for individuals with brain injuries, children with ASD or intellectual disabilities, and individuals needing services for elderly.</a:t>
            </a:r>
            <a:endParaRPr/>
          </a:p>
          <a:p>
            <a:pPr indent="0" lvl="0" marL="0" rtl="0" algn="l">
              <a:spcBef>
                <a:spcPts val="0"/>
              </a:spcBef>
              <a:spcAft>
                <a:spcPts val="0"/>
              </a:spcAft>
              <a:buNone/>
            </a:pPr>
            <a:r>
              <a:rPr lang="en-US"/>
              <a:t>Each state write their own waivers</a:t>
            </a:r>
            <a:endParaRPr/>
          </a:p>
        </p:txBody>
      </p:sp>
      <p:sp>
        <p:nvSpPr>
          <p:cNvPr id="248" name="Google Shape;248;p2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5" name="Google Shape;255;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According to Medicaid.gov “other types of services” that can be proposed can include “</a:t>
            </a:r>
            <a:r>
              <a:rPr lang="en-US" sz="1200">
                <a:solidFill>
                  <a:schemeClr val="dk1"/>
                </a:solidFill>
                <a:latin typeface="Calibri"/>
                <a:ea typeface="Calibri"/>
                <a:cs typeface="Calibri"/>
                <a:sym typeface="Calibri"/>
              </a:rPr>
              <a:t>services that may assist in diverting and/or transitioning individuals from institutional settings into their homes and community.” -   http://www.medicaid.gov/medicaid-chip-program-information/by-topics/waivers/home-and-community-based-1915-c-waivers.html</a:t>
            </a:r>
            <a:endParaRPr/>
          </a:p>
        </p:txBody>
      </p:sp>
      <p:sp>
        <p:nvSpPr>
          <p:cNvPr id="256" name="Google Shape;256;p2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3" name="Google Shape;263;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sz="1110"/>
              <a:t>Dylan</a:t>
            </a:r>
            <a:endParaRPr sz="1110"/>
          </a:p>
          <a:p>
            <a:pPr indent="0" lvl="0" marL="0" rtl="0" algn="l">
              <a:spcBef>
                <a:spcPts val="0"/>
              </a:spcBef>
              <a:spcAft>
                <a:spcPts val="0"/>
              </a:spcAft>
              <a:buNone/>
            </a:pPr>
            <a:r>
              <a:rPr lang="en-US" sz="1110"/>
              <a:t>Section 29 and High School Individuals are offered Section 29 waiver services on a chronological basis. The timing depends on when the waiver application was made and how many others are applying around the same time. It can be hard to get the timing just right and as a result a young person may be offered the waiver when he/she still has one or two years left of high school. The following questions may help you decide whether to accept or postpone the Section 29 waiver when your son or daughter is still in high school. Q. My child is still in school and was offered Section 29. When do we have to decide whether or not to accept Section 29? A. After you receive a written offer of waiver services you have 60 days to respond. If you accept the waiver you have 6 months to start using services. If you do not respond to the offer or do not begin using services within 6 months, your child’s name is removed from the waitlist. You may reapply at any time for waiver services by talking to your case manager. Q. How do we decide whether or not to take the Section 29 waiver if my child is still in school? A. Talk to your case manager about the pros and cons of this decision. Be certain you understand the services you can receive under Section 29. If you consider not accepting Section 29 right away, find out if there is a waitlist for Section 29 or if one is anticipated in the near future. Q. Which Section 29 services can my child use while in high school? A. While enrolled in high school, your child can access Home Supports, Career Planning, and Assistive Technology services. Your child cannot access Community Support, Work Support, or Employment Specialist services while still enrolled in school. Q. Can my child receive services under Section 29 and still use Section 28 or Section 65 services? A. Your child can no longer access Section 28 or Section 65 services once he/she accepts Section 29. To understand which waiver best meets the needs of your child, talk to your case manager. Your case manager can help you compare the support you currently receive under children’s services with the support you can receive under adult services. </a:t>
            </a:r>
            <a:endParaRPr/>
          </a:p>
        </p:txBody>
      </p:sp>
      <p:sp>
        <p:nvSpPr>
          <p:cNvPr id="264" name="Google Shape;264;p2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Dylan</a:t>
            </a:r>
            <a:endParaRPr/>
          </a:p>
        </p:txBody>
      </p:sp>
      <p:sp>
        <p:nvSpPr>
          <p:cNvPr id="271" name="Google Shape;271;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Dylan</a:t>
            </a:r>
            <a:endParaRPr/>
          </a:p>
          <a:p>
            <a:pPr indent="0" lvl="0" marL="0" rtl="0" algn="l">
              <a:spcBef>
                <a:spcPts val="0"/>
              </a:spcBef>
              <a:spcAft>
                <a:spcPts val="0"/>
              </a:spcAft>
              <a:buNone/>
            </a:pPr>
            <a:r>
              <a:rPr lang="en-US"/>
              <a:t>Not as comprehensive as 21, 21 has a longer waitlist .  shared living can be covered under 29, </a:t>
            </a:r>
            <a:endParaRPr/>
          </a:p>
        </p:txBody>
      </p:sp>
      <p:sp>
        <p:nvSpPr>
          <p:cNvPr id="278" name="Google Shape;278;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5" name="Google Shape;285;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Dylan</a:t>
            </a:r>
            <a:endParaRPr/>
          </a:p>
        </p:txBody>
      </p:sp>
      <p:sp>
        <p:nvSpPr>
          <p:cNvPr id="286" name="Google Shape;286;p2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More significant needs, more comprehensive services</a:t>
            </a:r>
            <a:endParaRPr/>
          </a:p>
          <a:p>
            <a:pPr indent="0" lvl="0" marL="0" rtl="0" algn="l">
              <a:spcBef>
                <a:spcPts val="0"/>
              </a:spcBef>
              <a:spcAft>
                <a:spcPts val="0"/>
              </a:spcAft>
              <a:buNone/>
            </a:pPr>
            <a:r>
              <a:rPr lang="en-US"/>
              <a:t>ore </a:t>
            </a:r>
            <a:r>
              <a:rPr lang="en-US"/>
              <a:t>services</a:t>
            </a:r>
            <a:r>
              <a:rPr lang="en-US"/>
              <a:t> covered and higher financial cap on what is covered. longer waitlist</a:t>
            </a:r>
            <a:endParaRPr/>
          </a:p>
        </p:txBody>
      </p:sp>
      <p:sp>
        <p:nvSpPr>
          <p:cNvPr id="293" name="Google Shape;293;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0" name="Google Shape;300;p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t/>
            </a:r>
            <a:endParaRPr/>
          </a:p>
        </p:txBody>
      </p:sp>
      <p:sp>
        <p:nvSpPr>
          <p:cNvPr id="301" name="Google Shape;301;p27: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8" name="Google Shape;308;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p:txBody>
      </p:sp>
      <p:sp>
        <p:nvSpPr>
          <p:cNvPr id="309" name="Google Shape;309;p2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Families can still request </a:t>
            </a:r>
            <a:r>
              <a:rPr lang="en-US"/>
              <a:t>authentic</a:t>
            </a:r>
            <a:r>
              <a:rPr lang="en-US"/>
              <a:t> planning but some </a:t>
            </a:r>
            <a:r>
              <a:rPr lang="en-US"/>
              <a:t>services</a:t>
            </a:r>
            <a:r>
              <a:rPr lang="en-US"/>
              <a:t> may not be covered under a waiver, </a:t>
            </a:r>
            <a:r>
              <a:rPr lang="en-US"/>
              <a:t>important</a:t>
            </a:r>
            <a:r>
              <a:rPr lang="en-US"/>
              <a:t> to be creative and research all opportunities. </a:t>
            </a:r>
            <a:endParaRPr/>
          </a:p>
        </p:txBody>
      </p:sp>
      <p:sp>
        <p:nvSpPr>
          <p:cNvPr id="317" name="Google Shape;317;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8" name="Google Shape;88;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Dylan</a:t>
            </a:r>
            <a:endParaRPr/>
          </a:p>
          <a:p>
            <a:pPr indent="0" lvl="0" marL="0" rtl="0" algn="l">
              <a:spcBef>
                <a:spcPts val="0"/>
              </a:spcBef>
              <a:spcAft>
                <a:spcPts val="0"/>
              </a:spcAft>
              <a:buNone/>
            </a:pPr>
            <a:r>
              <a:rPr lang="en-US"/>
              <a:t>Some with lower payments (as based on contribution) and limited assets may also qualify for Supplemental Security Income (SSI) which, as just noted, is needs based</a:t>
            </a:r>
            <a:endParaRPr/>
          </a:p>
        </p:txBody>
      </p:sp>
      <p:sp>
        <p:nvSpPr>
          <p:cNvPr id="89" name="Google Shape;89;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4" name="Google Shape;324;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a:p>
            <a:pPr indent="-171450" lvl="0" marL="171450" marR="0" rtl="0" algn="l">
              <a:lnSpc>
                <a:spcPct val="100000"/>
              </a:lnSpc>
              <a:spcBef>
                <a:spcPts val="0"/>
              </a:spcBef>
              <a:spcAft>
                <a:spcPts val="0"/>
              </a:spcAft>
              <a:buClr>
                <a:schemeClr val="dk1"/>
              </a:buClr>
              <a:buSzPts val="1200"/>
              <a:buFont typeface="Arial"/>
              <a:buChar char="•"/>
            </a:pPr>
            <a:r>
              <a:rPr lang="en-US"/>
              <a:t>Allison</a:t>
            </a:r>
            <a:endParaRPr/>
          </a:p>
          <a:p>
            <a:pPr indent="-171450" lvl="0" marL="171450" marR="0" rtl="0" algn="l">
              <a:lnSpc>
                <a:spcPct val="100000"/>
              </a:lnSpc>
              <a:spcBef>
                <a:spcPts val="0"/>
              </a:spcBef>
              <a:spcAft>
                <a:spcPts val="0"/>
              </a:spcAft>
              <a:buClr>
                <a:schemeClr val="dk1"/>
              </a:buClr>
              <a:buSzPts val="1200"/>
              <a:buFont typeface="Arial"/>
              <a:buChar char="•"/>
            </a:pPr>
            <a:r>
              <a:rPr lang="en-US"/>
              <a:t>The setting is integrated in and supports full access to the greater community;</a:t>
            </a:r>
            <a:br>
              <a:rPr lang="en-US"/>
            </a:br>
            <a:r>
              <a:rPr lang="en-US"/>
              <a:t>• The setting is selected by the individual from among setting options;</a:t>
            </a:r>
            <a:br>
              <a:rPr lang="en-US"/>
            </a:br>
            <a:r>
              <a:rPr lang="en-US"/>
              <a:t>• The individual rights of privacy, dignity and respect, and freedom from coercion and restraint are ensured;</a:t>
            </a:r>
            <a:br>
              <a:rPr lang="en-US"/>
            </a:br>
            <a:r>
              <a:rPr lang="en-US"/>
              <a:t>• Autonomy and independence in making life choices are optimized; </a:t>
            </a:r>
            <a:endParaRPr/>
          </a:p>
          <a:p>
            <a:pPr indent="-171450" lvl="0" marL="171450" rtl="0" algn="l">
              <a:spcBef>
                <a:spcPts val="0"/>
              </a:spcBef>
              <a:spcAft>
                <a:spcPts val="0"/>
              </a:spcAft>
              <a:buClr>
                <a:schemeClr val="dk1"/>
              </a:buClr>
              <a:buSzPts val="1200"/>
              <a:buFont typeface="Arial"/>
              <a:buChar char="•"/>
            </a:pPr>
            <a:r>
              <a:rPr lang="en-US"/>
              <a:t>Choice regarding services and who provides them is facilitated. </a:t>
            </a:r>
            <a:endParaRPr/>
          </a:p>
          <a:p>
            <a:pPr indent="-171450" lvl="0" marL="171450" rtl="0" algn="l">
              <a:spcBef>
                <a:spcPts val="0"/>
              </a:spcBef>
              <a:spcAft>
                <a:spcPts val="0"/>
              </a:spcAft>
              <a:buClr>
                <a:schemeClr val="dk1"/>
              </a:buClr>
              <a:buSzPts val="1200"/>
              <a:buFont typeface="Arial"/>
              <a:buChar char="•"/>
            </a:pPr>
            <a:r>
              <a:rPr lang="en-US" sz="1200"/>
              <a:t>The individual has privacy in their unit including lockable doors, choice of roommates and freedom to furnish or decorate the unit; </a:t>
            </a:r>
            <a:endParaRPr/>
          </a:p>
          <a:p>
            <a:pPr indent="-171450" lvl="0" marL="171450" rtl="0" algn="l">
              <a:spcBef>
                <a:spcPts val="0"/>
              </a:spcBef>
              <a:spcAft>
                <a:spcPts val="0"/>
              </a:spcAft>
              <a:buClr>
                <a:schemeClr val="dk1"/>
              </a:buClr>
              <a:buSzPts val="1200"/>
              <a:buFont typeface="Arial"/>
              <a:buChar char="•"/>
            </a:pPr>
            <a:r>
              <a:rPr lang="en-US" sz="1200"/>
              <a:t>The individual controls his/her own schedule including access to food at any time; </a:t>
            </a:r>
            <a:endParaRPr/>
          </a:p>
          <a:p>
            <a:pPr indent="-171450" lvl="0" marL="171450" rtl="0" algn="l">
              <a:spcBef>
                <a:spcPts val="0"/>
              </a:spcBef>
              <a:spcAft>
                <a:spcPts val="0"/>
              </a:spcAft>
              <a:buClr>
                <a:schemeClr val="dk1"/>
              </a:buClr>
              <a:buSzPts val="1200"/>
              <a:buFont typeface="Arial"/>
              <a:buChar char="•"/>
            </a:pPr>
            <a:r>
              <a:rPr lang="en-US" sz="1200"/>
              <a:t>The individual can have visitors at any time; and </a:t>
            </a:r>
            <a:endParaRPr/>
          </a:p>
          <a:p>
            <a:pPr indent="-171450" lvl="0" marL="171450" rtl="0" algn="l">
              <a:spcBef>
                <a:spcPts val="0"/>
              </a:spcBef>
              <a:spcAft>
                <a:spcPts val="0"/>
              </a:spcAft>
              <a:buClr>
                <a:schemeClr val="dk1"/>
              </a:buClr>
              <a:buSzPts val="1200"/>
              <a:buFont typeface="Arial"/>
              <a:buChar char="•"/>
            </a:pPr>
            <a:r>
              <a:rPr lang="en-US" sz="1200"/>
              <a:t>The setting is physically accessible. </a:t>
            </a:r>
            <a:endParaRPr/>
          </a:p>
          <a:p>
            <a:pPr indent="0" lvl="0" marL="0" rtl="0" algn="l">
              <a:spcBef>
                <a:spcPts val="0"/>
              </a:spcBef>
              <a:spcAft>
                <a:spcPts val="0"/>
              </a:spcAft>
              <a:buNone/>
            </a:pPr>
            <a:r>
              <a:t/>
            </a:r>
            <a:endParaRPr sz="1200"/>
          </a:p>
          <a:p>
            <a:pPr indent="0" lvl="0" marL="0" rtl="0" algn="l">
              <a:spcBef>
                <a:spcPts val="0"/>
              </a:spcBef>
              <a:spcAft>
                <a:spcPts val="0"/>
              </a:spcAft>
              <a:buNone/>
            </a:pPr>
            <a:r>
              <a:t/>
            </a:r>
            <a:endParaRPr sz="1200"/>
          </a:p>
          <a:p>
            <a:pPr indent="0" lvl="0" marL="0" rtl="0" algn="l">
              <a:spcBef>
                <a:spcPts val="0"/>
              </a:spcBef>
              <a:spcAft>
                <a:spcPts val="0"/>
              </a:spcAft>
              <a:buNone/>
            </a:pPr>
            <a:r>
              <a:t/>
            </a:r>
            <a:endParaRPr/>
          </a:p>
        </p:txBody>
      </p:sp>
      <p:sp>
        <p:nvSpPr>
          <p:cNvPr id="325" name="Google Shape;325;p3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Important to get an adult case manager when navigating transition services</a:t>
            </a:r>
            <a:endParaRPr/>
          </a:p>
        </p:txBody>
      </p:sp>
      <p:sp>
        <p:nvSpPr>
          <p:cNvPr id="333" name="Google Shape;333;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0" name="Google Shape;340;p3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p:txBody>
      </p:sp>
      <p:sp>
        <p:nvSpPr>
          <p:cNvPr id="341" name="Google Shape;341;p3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Allison</a:t>
            </a:r>
            <a:endParaRPr/>
          </a:p>
        </p:txBody>
      </p:sp>
      <p:sp>
        <p:nvSpPr>
          <p:cNvPr id="348" name="Google Shape;348;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5" name="Google Shape;355;p3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p:txBody>
      </p:sp>
      <p:sp>
        <p:nvSpPr>
          <p:cNvPr id="356" name="Google Shape;356;p3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1" name="Shape 361"/>
        <p:cNvGrpSpPr/>
        <p:nvPr/>
      </p:nvGrpSpPr>
      <p:grpSpPr>
        <a:xfrm>
          <a:off x="0" y="0"/>
          <a:ext cx="0" cy="0"/>
          <a:chOff x="0" y="0"/>
          <a:chExt cx="0" cy="0"/>
        </a:xfrm>
      </p:grpSpPr>
      <p:sp>
        <p:nvSpPr>
          <p:cNvPr id="362" name="Google Shape;362;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3" name="Google Shape;363;p3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It is </a:t>
            </a:r>
            <a:r>
              <a:rPr lang="en-US"/>
              <a:t>important</a:t>
            </a:r>
            <a:r>
              <a:rPr lang="en-US"/>
              <a:t> to think about funding and access the funding options that are available, but its equally important to think about the questions about and how to create a transition plan that meets  their needs regardless of funding.  Research what Voc Rehab will pay for, ABLE </a:t>
            </a:r>
            <a:r>
              <a:rPr lang="en-US"/>
              <a:t>accounts</a:t>
            </a:r>
            <a:r>
              <a:rPr lang="en-US"/>
              <a:t> and trusts</a:t>
            </a:r>
            <a:endParaRPr/>
          </a:p>
          <a:p>
            <a:pPr indent="0" lvl="0" marL="0" rtl="0" algn="l">
              <a:spcBef>
                <a:spcPts val="0"/>
              </a:spcBef>
              <a:spcAft>
                <a:spcPts val="0"/>
              </a:spcAft>
              <a:buNone/>
            </a:pPr>
            <a:r>
              <a:rPr lang="en-US"/>
              <a:t>Be strategic and creative</a:t>
            </a:r>
            <a:endParaRPr/>
          </a:p>
        </p:txBody>
      </p:sp>
      <p:sp>
        <p:nvSpPr>
          <p:cNvPr id="364" name="Google Shape;364;p3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1" name="Google Shape;371;p3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Example:  Support to learn to do a job.  Versus Vocational Rehabilitation funding or an agency job coach.</a:t>
            </a:r>
            <a:endParaRPr/>
          </a:p>
        </p:txBody>
      </p:sp>
      <p:sp>
        <p:nvSpPr>
          <p:cNvPr id="372" name="Google Shape;372;p3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7" name="Shape 377"/>
        <p:cNvGrpSpPr/>
        <p:nvPr/>
      </p:nvGrpSpPr>
      <p:grpSpPr>
        <a:xfrm>
          <a:off x="0" y="0"/>
          <a:ext cx="0" cy="0"/>
          <a:chOff x="0" y="0"/>
          <a:chExt cx="0" cy="0"/>
        </a:xfrm>
      </p:grpSpPr>
      <p:sp>
        <p:nvSpPr>
          <p:cNvPr id="378" name="Google Shape;378;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9" name="Google Shape;379;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4" name="Shape 384"/>
        <p:cNvGrpSpPr/>
        <p:nvPr/>
      </p:nvGrpSpPr>
      <p:grpSpPr>
        <a:xfrm>
          <a:off x="0" y="0"/>
          <a:ext cx="0" cy="0"/>
          <a:chOff x="0" y="0"/>
          <a:chExt cx="0" cy="0"/>
        </a:xfrm>
      </p:grpSpPr>
      <p:sp>
        <p:nvSpPr>
          <p:cNvPr id="385" name="Google Shape;385;p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6" name="Google Shape;386;p3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3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3" name="Google Shape;393;p3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Dylan</a:t>
            </a:r>
            <a:endParaRPr/>
          </a:p>
          <a:p>
            <a:pPr indent="0" lvl="0" marL="0" rtl="0" algn="l">
              <a:spcBef>
                <a:spcPts val="0"/>
              </a:spcBef>
              <a:spcAft>
                <a:spcPts val="0"/>
              </a:spcAft>
              <a:buNone/>
            </a:pPr>
            <a:r>
              <a:rPr lang="en-US"/>
              <a:t>For dependent benefits</a:t>
            </a:r>
            <a:endParaRPr/>
          </a:p>
          <a:p>
            <a:pPr indent="0" lvl="0" marL="0" rtl="0" algn="l">
              <a:spcBef>
                <a:spcPts val="0"/>
              </a:spcBef>
              <a:spcAft>
                <a:spcPts val="0"/>
              </a:spcAft>
              <a:buNone/>
            </a:pPr>
            <a:r>
              <a:rPr lang="en-US"/>
              <a:t>	The qualifying individual is:</a:t>
            </a:r>
            <a:endParaRPr/>
          </a:p>
          <a:p>
            <a:pPr indent="0" lvl="0" marL="0" rtl="0" algn="l">
              <a:spcBef>
                <a:spcPts val="0"/>
              </a:spcBef>
              <a:spcAft>
                <a:spcPts val="0"/>
              </a:spcAft>
              <a:buNone/>
            </a:pPr>
            <a:r>
              <a:rPr lang="en-US"/>
              <a:t>		a disabled or retired parent (or, in some instances, a grandparent) receiving SS payments, or</a:t>
            </a:r>
            <a:endParaRPr/>
          </a:p>
          <a:p>
            <a:pPr indent="0" lvl="0" marL="0" rtl="0" algn="l">
              <a:spcBef>
                <a:spcPts val="0"/>
              </a:spcBef>
              <a:spcAft>
                <a:spcPts val="0"/>
              </a:spcAft>
              <a:buNone/>
            </a:pPr>
            <a:r>
              <a:rPr lang="en-US"/>
              <a:t>		a deceased parent who otherwise would qualify for disability or retirement benefits</a:t>
            </a:r>
            <a:endParaRPr/>
          </a:p>
          <a:p>
            <a:pPr indent="0" lvl="0" marL="0" rtl="0" algn="l">
              <a:spcBef>
                <a:spcPts val="0"/>
              </a:spcBef>
              <a:spcAft>
                <a:spcPts val="0"/>
              </a:spcAft>
              <a:buNone/>
            </a:pPr>
            <a:r>
              <a:rPr lang="en-US"/>
              <a:t>	The dependent is:</a:t>
            </a:r>
            <a:endParaRPr/>
          </a:p>
          <a:p>
            <a:pPr indent="0" lvl="0" marL="0" rtl="0" algn="l">
              <a:spcBef>
                <a:spcPts val="0"/>
              </a:spcBef>
              <a:spcAft>
                <a:spcPts val="0"/>
              </a:spcAft>
              <a:buNone/>
            </a:pPr>
            <a:r>
              <a:rPr lang="en-US"/>
              <a:t>		unmarried and younger than 18, or 18 – 19 and still a full time student not yet completed secondary school; or</a:t>
            </a:r>
            <a:endParaRPr/>
          </a:p>
          <a:p>
            <a:pPr indent="0" lvl="0" marL="0" rtl="0" algn="l">
              <a:spcBef>
                <a:spcPts val="0"/>
              </a:spcBef>
              <a:spcAft>
                <a:spcPts val="0"/>
              </a:spcAft>
              <a:buNone/>
            </a:pPr>
            <a:r>
              <a:rPr lang="en-US"/>
              <a:t>		unmarried and disabled, even if over 18, with a disability that started before age 22</a:t>
            </a:r>
            <a:endParaRPr/>
          </a:p>
          <a:p>
            <a:pPr indent="0" lvl="0" marL="0" rtl="0" algn="l">
              <a:spcBef>
                <a:spcPts val="0"/>
              </a:spcBef>
              <a:spcAft>
                <a:spcPts val="0"/>
              </a:spcAft>
              <a:buNone/>
            </a:pPr>
            <a:r>
              <a:rPr lang="en-US"/>
              <a:t>		</a:t>
            </a:r>
            <a:endParaRPr/>
          </a:p>
          <a:p>
            <a:pPr indent="0" lvl="0" marL="0" rtl="0" algn="l">
              <a:spcBef>
                <a:spcPts val="0"/>
              </a:spcBef>
              <a:spcAft>
                <a:spcPts val="0"/>
              </a:spcAft>
              <a:buNone/>
            </a:pPr>
            <a:r>
              <a:rPr lang="en-US"/>
              <a:t>Some dependents who may (otherwise) qualify for SSI may draw SSDI based on the eligibility level of a qualifying parent – usually a higher payment</a:t>
            </a:r>
            <a:endParaRPr/>
          </a:p>
          <a:p>
            <a:pPr indent="0" lvl="0" marL="0" rtl="0" algn="l">
              <a:spcBef>
                <a:spcPts val="0"/>
              </a:spcBef>
              <a:spcAft>
                <a:spcPts val="0"/>
              </a:spcAft>
              <a:buNone/>
            </a:pPr>
            <a:r>
              <a:rPr lang="en-US"/>
              <a:t>	As with the qualifying individual, depending on income (including the SSDI) and assets, some also may still qualify for SSI</a:t>
            </a:r>
            <a:endParaRPr/>
          </a:p>
          <a:p>
            <a:pPr indent="0" lvl="0" marL="0" rtl="0" algn="l">
              <a:spcBef>
                <a:spcPts val="0"/>
              </a:spcBef>
              <a:spcAft>
                <a:spcPts val="0"/>
              </a:spcAft>
              <a:buNone/>
            </a:pPr>
            <a:r>
              <a:rPr lang="en-US"/>
              <a:t>	Keep in mind that for dependents, the income and assets are those of the individual plus the family</a:t>
            </a:r>
            <a:endParaRPr/>
          </a:p>
        </p:txBody>
      </p:sp>
      <p:sp>
        <p:nvSpPr>
          <p:cNvPr id="97" name="Google Shape;97;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8" name="Shape 398"/>
        <p:cNvGrpSpPr/>
        <p:nvPr/>
      </p:nvGrpSpPr>
      <p:grpSpPr>
        <a:xfrm>
          <a:off x="0" y="0"/>
          <a:ext cx="0" cy="0"/>
          <a:chOff x="0" y="0"/>
          <a:chExt cx="0" cy="0"/>
        </a:xfrm>
      </p:grpSpPr>
      <p:sp>
        <p:nvSpPr>
          <p:cNvPr id="399" name="Google Shape;399;p4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0" name="Google Shape;400;p4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5" name="Shape 405"/>
        <p:cNvGrpSpPr/>
        <p:nvPr/>
      </p:nvGrpSpPr>
      <p:grpSpPr>
        <a:xfrm>
          <a:off x="0" y="0"/>
          <a:ext cx="0" cy="0"/>
          <a:chOff x="0" y="0"/>
          <a:chExt cx="0" cy="0"/>
        </a:xfrm>
      </p:grpSpPr>
      <p:sp>
        <p:nvSpPr>
          <p:cNvPr id="406" name="Google Shape;406;p4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07" name="Google Shape;407;p4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2" name="Shape 412"/>
        <p:cNvGrpSpPr/>
        <p:nvPr/>
      </p:nvGrpSpPr>
      <p:grpSpPr>
        <a:xfrm>
          <a:off x="0" y="0"/>
          <a:ext cx="0" cy="0"/>
          <a:chOff x="0" y="0"/>
          <a:chExt cx="0" cy="0"/>
        </a:xfrm>
      </p:grpSpPr>
      <p:sp>
        <p:nvSpPr>
          <p:cNvPr id="413" name="Google Shape;413;p4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4" name="Google Shape;414;p4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t/>
            </a:r>
            <a:endParaRPr/>
          </a:p>
        </p:txBody>
      </p:sp>
      <p:sp>
        <p:nvSpPr>
          <p:cNvPr id="415" name="Google Shape;415;p42: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None/>
            </a:pPr>
            <a:r>
              <a:rPr lang="en-US" sz="2775"/>
              <a:t>Dylan </a:t>
            </a:r>
            <a:endParaRPr sz="2775"/>
          </a:p>
          <a:p>
            <a:pPr indent="0" lvl="0" marL="0" rtl="0" algn="l">
              <a:lnSpc>
                <a:spcPct val="80000"/>
              </a:lnSpc>
              <a:spcBef>
                <a:spcPts val="0"/>
              </a:spcBef>
              <a:spcAft>
                <a:spcPts val="0"/>
              </a:spcAft>
              <a:buNone/>
            </a:pPr>
            <a:r>
              <a:rPr lang="en-US" sz="2775"/>
              <a:t>Substantial work:</a:t>
            </a:r>
            <a:endParaRPr/>
          </a:p>
          <a:p>
            <a:pPr indent="0" lvl="1" marL="457200" rtl="0" algn="l">
              <a:lnSpc>
                <a:spcPct val="80000"/>
              </a:lnSpc>
              <a:spcBef>
                <a:spcPts val="420"/>
              </a:spcBef>
              <a:spcAft>
                <a:spcPts val="0"/>
              </a:spcAft>
              <a:buNone/>
            </a:pPr>
            <a:r>
              <a:rPr lang="en-US" sz="2220"/>
              <a:t>“involves doing significant physical or mental activities or both...activity performed on a part-time basis may…be SGA</a:t>
            </a:r>
            <a:r>
              <a:rPr lang="en-US" sz="1110"/>
              <a:t>.”</a:t>
            </a:r>
            <a:endParaRPr/>
          </a:p>
          <a:p>
            <a:pPr indent="0" lvl="0" marL="0" rtl="0" algn="l">
              <a:lnSpc>
                <a:spcPct val="80000"/>
              </a:lnSpc>
              <a:spcBef>
                <a:spcPts val="420"/>
              </a:spcBef>
              <a:spcAft>
                <a:spcPts val="0"/>
              </a:spcAft>
              <a:buNone/>
            </a:pPr>
            <a:r>
              <a:t/>
            </a:r>
            <a:endParaRPr sz="2775"/>
          </a:p>
          <a:p>
            <a:pPr indent="0" lvl="0" marL="0" rtl="0" algn="l">
              <a:lnSpc>
                <a:spcPct val="80000"/>
              </a:lnSpc>
              <a:spcBef>
                <a:spcPts val="420"/>
              </a:spcBef>
              <a:spcAft>
                <a:spcPts val="0"/>
              </a:spcAft>
              <a:buNone/>
            </a:pPr>
            <a:r>
              <a:rPr lang="en-US" sz="2775"/>
              <a:t>Gainful work:</a:t>
            </a:r>
            <a:endParaRPr/>
          </a:p>
          <a:p>
            <a:pPr indent="0" lvl="1" marL="457200" rtl="0" algn="l">
              <a:lnSpc>
                <a:spcPct val="80000"/>
              </a:lnSpc>
              <a:spcBef>
                <a:spcPts val="420"/>
              </a:spcBef>
              <a:spcAft>
                <a:spcPts val="0"/>
              </a:spcAft>
              <a:buNone/>
            </a:pPr>
            <a:r>
              <a:rPr lang="en-US" sz="2220"/>
              <a:t>“performed for pay or profit; or of a nature generally performed for pay or profit; or intended for profit, whether or not a profit is realized.” </a:t>
            </a:r>
            <a:r>
              <a:rPr lang="en-US" sz="1850"/>
              <a:t>(ssa.gov/redbook/eng/definedisability.htm, extracted 2-2-15)</a:t>
            </a:r>
            <a:endParaRPr/>
          </a:p>
          <a:p>
            <a:pPr indent="0" lvl="0" marL="0" rtl="0" algn="l">
              <a:lnSpc>
                <a:spcPct val="80000"/>
              </a:lnSpc>
              <a:spcBef>
                <a:spcPts val="0"/>
              </a:spcBef>
              <a:spcAft>
                <a:spcPts val="0"/>
              </a:spcAft>
              <a:buNone/>
            </a:pPr>
            <a:r>
              <a:t/>
            </a:r>
            <a:endParaRPr sz="1110"/>
          </a:p>
        </p:txBody>
      </p:sp>
      <p:sp>
        <p:nvSpPr>
          <p:cNvPr id="105" name="Google Shape;105;p5: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Dylan</a:t>
            </a:r>
            <a:endParaRPr/>
          </a:p>
          <a:p>
            <a:pPr indent="0" lvl="0" marL="0" rtl="0" algn="l">
              <a:spcBef>
                <a:spcPts val="0"/>
              </a:spcBef>
              <a:spcAft>
                <a:spcPts val="0"/>
              </a:spcAft>
              <a:buNone/>
            </a:pPr>
            <a:r>
              <a:rPr lang="en-US"/>
              <a:t>Suggest that people keep their own records in case there is an issue.</a:t>
            </a:r>
            <a:endParaRPr/>
          </a:p>
        </p:txBody>
      </p:sp>
      <p:sp>
        <p:nvSpPr>
          <p:cNvPr id="113" name="Google Shape;113;p6: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Dylan</a:t>
            </a:r>
            <a:endParaRPr/>
          </a:p>
        </p:txBody>
      </p:sp>
      <p:sp>
        <p:nvSpPr>
          <p:cNvPr id="120" name="Google Shape;12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7" name="Google Shape;127;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Allison</a:t>
            </a:r>
            <a:endParaRPr/>
          </a:p>
          <a:p>
            <a:pPr indent="0" lvl="0" marL="0" rtl="0" algn="l">
              <a:spcBef>
                <a:spcPts val="0"/>
              </a:spcBef>
              <a:spcAft>
                <a:spcPts val="0"/>
              </a:spcAft>
              <a:buNone/>
            </a:pPr>
            <a:r>
              <a:rPr lang="en-US"/>
              <a:t>Assets limited to $2,000 ($3,000 for couple)</a:t>
            </a:r>
            <a:endParaRPr/>
          </a:p>
          <a:p>
            <a:pPr indent="0" lvl="0" marL="0" rtl="0" algn="l">
              <a:spcBef>
                <a:spcPts val="0"/>
              </a:spcBef>
              <a:spcAft>
                <a:spcPts val="0"/>
              </a:spcAft>
              <a:buNone/>
            </a:pPr>
            <a:r>
              <a:rPr lang="en-US"/>
              <a:t>max benefit 914 for individual  and 1371 for a disabled couple</a:t>
            </a:r>
            <a:endParaRPr/>
          </a:p>
          <a:p>
            <a:pPr indent="0" lvl="0" marL="0" rtl="0" algn="l">
              <a:spcBef>
                <a:spcPts val="0"/>
              </a:spcBef>
              <a:spcAft>
                <a:spcPts val="0"/>
              </a:spcAft>
              <a:buNone/>
            </a:pPr>
            <a:r>
              <a:rPr lang="en-US"/>
              <a:t>Income Limit = roughly annual monthly SSI payment, as payment is reduced based on other income</a:t>
            </a:r>
            <a:endParaRPr/>
          </a:p>
          <a:p>
            <a:pPr indent="0" lvl="0" marL="0" rtl="0" algn="l">
              <a:spcBef>
                <a:spcPts val="0"/>
              </a:spcBef>
              <a:spcAft>
                <a:spcPts val="0"/>
              </a:spcAft>
              <a:buNone/>
            </a:pPr>
            <a:r>
              <a:rPr lang="en-US"/>
              <a:t>	There are some automatic exclusions and not all income is countable so in practice one can have more income before SSI is reduce to zero</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Keep in mind:</a:t>
            </a:r>
            <a:endParaRPr/>
          </a:p>
          <a:p>
            <a:pPr indent="0" lvl="0" marL="0" rtl="0" algn="l">
              <a:spcBef>
                <a:spcPts val="0"/>
              </a:spcBef>
              <a:spcAft>
                <a:spcPts val="0"/>
              </a:spcAft>
              <a:buNone/>
            </a:pPr>
            <a:r>
              <a:rPr lang="en-US"/>
              <a:t>Food and shelter are counted as ‘in-kind” income when determining need</a:t>
            </a:r>
            <a:endParaRPr/>
          </a:p>
          <a:p>
            <a:pPr indent="0" lvl="0" marL="0" rtl="0" algn="l">
              <a:spcBef>
                <a:spcPts val="0"/>
              </a:spcBef>
              <a:spcAft>
                <a:spcPts val="0"/>
              </a:spcAft>
              <a:buNone/>
            </a:pPr>
            <a:r>
              <a:rPr lang="en-US"/>
              <a:t>	For individuals over 18 and living with parents/guardians, it is important to charge rent (so food and shelter will not be presumed as ‘in-kind”)</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For those eligible – most will be, Supplemental Nutrition Assistance Program (SNAP - food stamps) may be a reasonable way to meet food expenses</a:t>
            </a:r>
            <a:endParaRPr/>
          </a:p>
          <a:p>
            <a:pPr indent="0" lvl="0" marL="0" rtl="0" algn="l">
              <a:spcBef>
                <a:spcPts val="0"/>
              </a:spcBef>
              <a:spcAft>
                <a:spcPts val="0"/>
              </a:spcAft>
              <a:buNone/>
            </a:pPr>
            <a:r>
              <a:rPr lang="en-US" sz="1200">
                <a:solidFill>
                  <a:schemeClr val="dk1"/>
                </a:solidFill>
                <a:latin typeface="Calibri"/>
                <a:ea typeface="Calibri"/>
                <a:cs typeface="Calibri"/>
                <a:sym typeface="Calibri"/>
              </a:rPr>
              <a:t>	The value of the supplement received is not counted as income.</a:t>
            </a:r>
            <a:endParaRPr/>
          </a:p>
        </p:txBody>
      </p:sp>
      <p:sp>
        <p:nvSpPr>
          <p:cNvPr id="128" name="Google Shape;128;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5" name="Google Shape;135;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None/>
            </a:pPr>
            <a:r>
              <a:rPr lang="en-US"/>
              <a:t>Alliosn</a:t>
            </a:r>
            <a:endParaRPr/>
          </a:p>
          <a:p>
            <a:pPr indent="0" lvl="0" marL="0" rtl="0" algn="l">
              <a:spcBef>
                <a:spcPts val="0"/>
              </a:spcBef>
              <a:spcAft>
                <a:spcPts val="0"/>
              </a:spcAft>
              <a:buNone/>
            </a:pPr>
            <a:r>
              <a:rPr lang="en-US"/>
              <a:t>Most States (including Maine) automatically process Medicaid eligibility with SSI application – no need to apply separately</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	</a:t>
            </a:r>
            <a:endParaRPr/>
          </a:p>
        </p:txBody>
      </p:sp>
      <p:sp>
        <p:nvSpPr>
          <p:cNvPr id="136" name="Google Shape;136;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6" name="Shape 16"/>
        <p:cNvGrpSpPr/>
        <p:nvPr/>
      </p:nvGrpSpPr>
      <p:grpSpPr>
        <a:xfrm>
          <a:off x="0" y="0"/>
          <a:ext cx="0" cy="0"/>
          <a:chOff x="0" y="0"/>
          <a:chExt cx="0" cy="0"/>
        </a:xfrm>
      </p:grpSpPr>
      <p:sp>
        <p:nvSpPr>
          <p:cNvPr id="17" name="Google Shape;17;p44"/>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8" name="Google Shape;18;p44"/>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560"/>
              </a:spcBef>
              <a:spcAft>
                <a:spcPts val="0"/>
              </a:spcAft>
              <a:buClr>
                <a:srgbClr val="888888"/>
              </a:buClr>
              <a:buSzPts val="2800"/>
              <a:buNone/>
              <a:defRPr>
                <a:solidFill>
                  <a:srgbClr val="888888"/>
                </a:solidFill>
              </a:defRPr>
            </a:lvl1pPr>
            <a:lvl2pPr lvl="1" algn="ctr">
              <a:spcBef>
                <a:spcPts val="480"/>
              </a:spcBef>
              <a:spcAft>
                <a:spcPts val="0"/>
              </a:spcAft>
              <a:buClr>
                <a:srgbClr val="888888"/>
              </a:buClr>
              <a:buSzPts val="2400"/>
              <a:buNone/>
              <a:defRPr>
                <a:solidFill>
                  <a:srgbClr val="888888"/>
                </a:solidFill>
              </a:defRPr>
            </a:lvl2pPr>
            <a:lvl3pPr lvl="2" algn="ctr">
              <a:spcBef>
                <a:spcPts val="400"/>
              </a:spcBef>
              <a:spcAft>
                <a:spcPts val="0"/>
              </a:spcAft>
              <a:buClr>
                <a:srgbClr val="888888"/>
              </a:buClr>
              <a:buSzPts val="2000"/>
              <a:buNone/>
              <a:defRPr>
                <a:solidFill>
                  <a:srgbClr val="888888"/>
                </a:solidFill>
              </a:defRPr>
            </a:lvl3pPr>
            <a:lvl4pPr lvl="3" algn="ctr">
              <a:spcBef>
                <a:spcPts val="360"/>
              </a:spcBef>
              <a:spcAft>
                <a:spcPts val="0"/>
              </a:spcAft>
              <a:buClr>
                <a:srgbClr val="888888"/>
              </a:buClr>
              <a:buSzPts val="1800"/>
              <a:buNone/>
              <a:defRPr>
                <a:solidFill>
                  <a:srgbClr val="888888"/>
                </a:solidFill>
              </a:defRPr>
            </a:lvl4pPr>
            <a:lvl5pPr lvl="4" algn="ctr">
              <a:spcBef>
                <a:spcPts val="360"/>
              </a:spcBef>
              <a:spcAft>
                <a:spcPts val="0"/>
              </a:spcAft>
              <a:buClr>
                <a:srgbClr val="888888"/>
              </a:buClr>
              <a:buSzPts val="18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3" name="Shape 53"/>
        <p:cNvGrpSpPr/>
        <p:nvPr/>
      </p:nvGrpSpPr>
      <p:grpSpPr>
        <a:xfrm>
          <a:off x="0" y="0"/>
          <a:ext cx="0" cy="0"/>
          <a:chOff x="0" y="0"/>
          <a:chExt cx="0" cy="0"/>
        </a:xfrm>
      </p:grpSpPr>
      <p:sp>
        <p:nvSpPr>
          <p:cNvPr id="54" name="Google Shape;54;p53"/>
          <p:cNvSpPr txBox="1"/>
          <p:nvPr>
            <p:ph type="title"/>
          </p:nvPr>
        </p:nvSpPr>
        <p:spPr>
          <a:xfrm>
            <a:off x="457200" y="1196752"/>
            <a:ext cx="3008313" cy="54006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53"/>
          <p:cNvSpPr txBox="1"/>
          <p:nvPr>
            <p:ph idx="1" type="body"/>
          </p:nvPr>
        </p:nvSpPr>
        <p:spPr>
          <a:xfrm>
            <a:off x="3575050" y="1196752"/>
            <a:ext cx="5111750" cy="4929411"/>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6" name="Google Shape;56;p53"/>
          <p:cNvSpPr txBox="1"/>
          <p:nvPr>
            <p:ph idx="2" type="body"/>
          </p:nvPr>
        </p:nvSpPr>
        <p:spPr>
          <a:xfrm>
            <a:off x="457200" y="1772816"/>
            <a:ext cx="3008313" cy="4353347"/>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7" name="Google Shape;57;p5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8" name="Shape 58"/>
        <p:cNvGrpSpPr/>
        <p:nvPr/>
      </p:nvGrpSpPr>
      <p:grpSpPr>
        <a:xfrm>
          <a:off x="0" y="0"/>
          <a:ext cx="0" cy="0"/>
          <a:chOff x="0" y="0"/>
          <a:chExt cx="0" cy="0"/>
        </a:xfrm>
      </p:grpSpPr>
      <p:sp>
        <p:nvSpPr>
          <p:cNvPr id="59" name="Google Shape;59;p5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0" name="Google Shape;60;p54"/>
          <p:cNvSpPr/>
          <p:nvPr>
            <p:ph idx="2" type="pic"/>
          </p:nvPr>
        </p:nvSpPr>
        <p:spPr>
          <a:xfrm>
            <a:off x="1792288" y="1088739"/>
            <a:ext cx="5486400" cy="3638835"/>
          </a:xfrm>
          <a:prstGeom prst="rect">
            <a:avLst/>
          </a:prstGeom>
          <a:noFill/>
          <a:ln>
            <a:noFill/>
          </a:ln>
        </p:spPr>
      </p:sp>
      <p:sp>
        <p:nvSpPr>
          <p:cNvPr id="61" name="Google Shape;61;p5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2" name="Google Shape;62;p5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5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5" name="Google Shape;65;p55"/>
          <p:cNvSpPr txBox="1"/>
          <p:nvPr>
            <p:ph idx="1" type="body"/>
          </p:nvPr>
        </p:nvSpPr>
        <p:spPr>
          <a:xfrm rot="5400000">
            <a:off x="2413000" y="-147637"/>
            <a:ext cx="4318000"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6" name="Google Shape;66;p5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67" name="Shape 67"/>
        <p:cNvGrpSpPr/>
        <p:nvPr/>
      </p:nvGrpSpPr>
      <p:grpSpPr>
        <a:xfrm>
          <a:off x="0" y="0"/>
          <a:ext cx="0" cy="0"/>
          <a:chOff x="0" y="0"/>
          <a:chExt cx="0" cy="0"/>
        </a:xfrm>
      </p:grpSpPr>
      <p:sp>
        <p:nvSpPr>
          <p:cNvPr id="68" name="Google Shape;68;p56"/>
          <p:cNvSpPr txBox="1"/>
          <p:nvPr>
            <p:ph type="title"/>
          </p:nvPr>
        </p:nvSpPr>
        <p:spPr>
          <a:xfrm rot="5400000">
            <a:off x="4309269" y="-2643981"/>
            <a:ext cx="488950" cy="8243888"/>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9" name="Google Shape;69;p56"/>
          <p:cNvSpPr txBox="1"/>
          <p:nvPr>
            <p:ph idx="1" type="body"/>
          </p:nvPr>
        </p:nvSpPr>
        <p:spPr>
          <a:xfrm rot="5400000">
            <a:off x="1056401" y="705563"/>
            <a:ext cx="4821399"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0" name="Google Shape;70;p5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4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45"/>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4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3" name="Shape 23"/>
        <p:cNvGrpSpPr/>
        <p:nvPr/>
      </p:nvGrpSpPr>
      <p:grpSpPr>
        <a:xfrm>
          <a:off x="0" y="0"/>
          <a:ext cx="0" cy="0"/>
          <a:chOff x="0" y="0"/>
          <a:chExt cx="0" cy="0"/>
        </a:xfrm>
      </p:grpSpPr>
      <p:sp>
        <p:nvSpPr>
          <p:cNvPr id="24" name="Google Shape;24;p4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5" name="Google Shape;25;p4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6" name="Shape 26"/>
        <p:cNvGrpSpPr/>
        <p:nvPr/>
      </p:nvGrpSpPr>
      <p:grpSpPr>
        <a:xfrm>
          <a:off x="0" y="0"/>
          <a:ext cx="0" cy="0"/>
          <a:chOff x="0" y="0"/>
          <a:chExt cx="0" cy="0"/>
        </a:xfrm>
      </p:grpSpPr>
      <p:sp>
        <p:nvSpPr>
          <p:cNvPr id="27" name="Google Shape;27;p47"/>
          <p:cNvSpPr txBox="1"/>
          <p:nvPr>
            <p:ph type="title"/>
          </p:nvPr>
        </p:nvSpPr>
        <p:spPr>
          <a:xfrm>
            <a:off x="899592" y="980728"/>
            <a:ext cx="7754053" cy="490066"/>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8" name="Google Shape;28;p4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29" name="Google Shape;29;p4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0" name="Google Shape;30;p4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o Logo Layout" showMasterSp="0">
  <p:cSld name="No Logo Layout">
    <p:spTree>
      <p:nvGrpSpPr>
        <p:cNvPr id="31" name="Shape 31"/>
        <p:cNvGrpSpPr/>
        <p:nvPr/>
      </p:nvGrpSpPr>
      <p:grpSpPr>
        <a:xfrm>
          <a:off x="0" y="0"/>
          <a:ext cx="0" cy="0"/>
          <a:chOff x="0" y="0"/>
          <a:chExt cx="0" cy="0"/>
        </a:xfrm>
      </p:grpSpPr>
      <p:sp>
        <p:nvSpPr>
          <p:cNvPr id="32" name="Google Shape;32;p48"/>
          <p:cNvSpPr txBox="1"/>
          <p:nvPr>
            <p:ph type="title"/>
          </p:nvPr>
        </p:nvSpPr>
        <p:spPr>
          <a:xfrm>
            <a:off x="431800" y="332656"/>
            <a:ext cx="8243888" cy="4889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48"/>
          <p:cNvSpPr txBox="1"/>
          <p:nvPr>
            <p:ph idx="1" type="body"/>
          </p:nvPr>
        </p:nvSpPr>
        <p:spPr>
          <a:xfrm>
            <a:off x="539552" y="1124744"/>
            <a:ext cx="8135938" cy="51482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4" name="Google Shape;34;p4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5" name="Shape 35"/>
        <p:cNvGrpSpPr/>
        <p:nvPr/>
      </p:nvGrpSpPr>
      <p:grpSpPr>
        <a:xfrm>
          <a:off x="0" y="0"/>
          <a:ext cx="0" cy="0"/>
          <a:chOff x="0" y="0"/>
          <a:chExt cx="0" cy="0"/>
        </a:xfrm>
      </p:grpSpPr>
      <p:sp>
        <p:nvSpPr>
          <p:cNvPr id="36" name="Google Shape;36;p49"/>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7" name="Google Shape;37;p49"/>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8" name="Google Shape;38;p4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colum Layout" showMasterSp="0">
  <p:cSld name="2 colum Layout">
    <p:spTree>
      <p:nvGrpSpPr>
        <p:cNvPr id="39" name="Shape 39"/>
        <p:cNvGrpSpPr/>
        <p:nvPr/>
      </p:nvGrpSpPr>
      <p:grpSpPr>
        <a:xfrm>
          <a:off x="0" y="0"/>
          <a:ext cx="0" cy="0"/>
          <a:chOff x="0" y="0"/>
          <a:chExt cx="0" cy="0"/>
        </a:xfrm>
      </p:grpSpPr>
      <p:sp>
        <p:nvSpPr>
          <p:cNvPr id="40" name="Google Shape;40;p50"/>
          <p:cNvSpPr txBox="1"/>
          <p:nvPr>
            <p:ph type="title"/>
          </p:nvPr>
        </p:nvSpPr>
        <p:spPr>
          <a:xfrm>
            <a:off x="431540" y="476672"/>
            <a:ext cx="8243888" cy="4889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50"/>
          <p:cNvSpPr txBox="1"/>
          <p:nvPr>
            <p:ph idx="1" type="body"/>
          </p:nvPr>
        </p:nvSpPr>
        <p:spPr>
          <a:xfrm>
            <a:off x="467544" y="1268760"/>
            <a:ext cx="3996444" cy="5004556"/>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2" name="Google Shape;42;p50"/>
          <p:cNvSpPr txBox="1"/>
          <p:nvPr>
            <p:ph idx="2" type="body"/>
          </p:nvPr>
        </p:nvSpPr>
        <p:spPr>
          <a:xfrm>
            <a:off x="4752020" y="1304764"/>
            <a:ext cx="3996444" cy="496855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43" name="Google Shape;43;p5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5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51"/>
          <p:cNvSpPr txBox="1"/>
          <p:nvPr>
            <p:ph idx="1" type="body"/>
          </p:nvPr>
        </p:nvSpPr>
        <p:spPr>
          <a:xfrm>
            <a:off x="457200" y="1637110"/>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7" name="Google Shape;47;p51"/>
          <p:cNvSpPr txBox="1"/>
          <p:nvPr>
            <p:ph idx="2" type="body"/>
          </p:nvPr>
        </p:nvSpPr>
        <p:spPr>
          <a:xfrm>
            <a:off x="457200" y="2420888"/>
            <a:ext cx="4040188" cy="3657600"/>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8" name="Google Shape;48;p51"/>
          <p:cNvSpPr txBox="1"/>
          <p:nvPr>
            <p:ph idx="3" type="body"/>
          </p:nvPr>
        </p:nvSpPr>
        <p:spPr>
          <a:xfrm>
            <a:off x="4645025" y="1637110"/>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9" name="Google Shape;49;p51"/>
          <p:cNvSpPr txBox="1"/>
          <p:nvPr>
            <p:ph idx="4" type="body"/>
          </p:nvPr>
        </p:nvSpPr>
        <p:spPr>
          <a:xfrm>
            <a:off x="4645025" y="2399692"/>
            <a:ext cx="4041775" cy="3657600"/>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0" name="Google Shape;50;p5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51" name="Shape 51"/>
        <p:cNvGrpSpPr/>
        <p:nvPr/>
      </p:nvGrpSpPr>
      <p:grpSpPr>
        <a:xfrm>
          <a:off x="0" y="0"/>
          <a:ext cx="0" cy="0"/>
          <a:chOff x="0" y="0"/>
          <a:chExt cx="0" cy="0"/>
        </a:xfrm>
      </p:grpSpPr>
      <p:sp>
        <p:nvSpPr>
          <p:cNvPr id="52" name="Google Shape;52;p5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theme" Target="../theme/theme1.xml"/><Relationship Id="rId14" Type="http://schemas.openxmlformats.org/officeDocument/2006/relationships/slideLayout" Target="../slideLayouts/slideLayout1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3"/>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1" name="Google Shape;11;p43"/>
          <p:cNvSpPr/>
          <p:nvPr/>
        </p:nvSpPr>
        <p:spPr>
          <a:xfrm>
            <a:off x="933450" y="368300"/>
            <a:ext cx="8020050" cy="576263"/>
          </a:xfrm>
          <a:prstGeom prst="rect">
            <a:avLst/>
          </a:prstGeom>
          <a:gradFill>
            <a:gsLst>
              <a:gs pos="0">
                <a:srgbClr val="66A7CF"/>
              </a:gs>
              <a:gs pos="60000">
                <a:schemeClr val="lt1"/>
              </a:gs>
              <a:gs pos="99000">
                <a:schemeClr val="lt1"/>
              </a:gs>
              <a:gs pos="100000">
                <a:schemeClr val="lt1"/>
              </a:gs>
            </a:gsLst>
            <a:lin ang="0" scaled="0"/>
          </a:gra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2600" u="none" cap="none" strike="noStrike">
                <a:solidFill>
                  <a:srgbClr val="000000"/>
                </a:solidFill>
                <a:latin typeface="Arial"/>
                <a:ea typeface="Arial"/>
                <a:cs typeface="Arial"/>
                <a:sym typeface="Arial"/>
              </a:rPr>
              <a:t>Center for Community Inclusion &amp; Disability Studies</a:t>
            </a:r>
            <a:endParaRPr/>
          </a:p>
        </p:txBody>
      </p:sp>
      <p:sp>
        <p:nvSpPr>
          <p:cNvPr id="12" name="Google Shape;12;p43"/>
          <p:cNvSpPr/>
          <p:nvPr/>
        </p:nvSpPr>
        <p:spPr>
          <a:xfrm>
            <a:off x="935038" y="163513"/>
            <a:ext cx="7980362" cy="171450"/>
          </a:xfrm>
          <a:prstGeom prst="rect">
            <a:avLst/>
          </a:prstGeom>
          <a:gradFill>
            <a:gsLst>
              <a:gs pos="0">
                <a:srgbClr val="001934"/>
              </a:gs>
              <a:gs pos="60000">
                <a:schemeClr val="lt1"/>
              </a:gs>
              <a:gs pos="99000">
                <a:schemeClr val="lt1"/>
              </a:gs>
              <a:gs pos="100000">
                <a:schemeClr val="lt1"/>
              </a:gs>
            </a:gsLst>
            <a:lin ang="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 name="Google Shape;13;p4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1pPr>
            <a:lvl2pPr lvl="1"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2pPr>
            <a:lvl3pPr lvl="2"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3pPr>
            <a:lvl4pPr lvl="3"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4pPr>
            <a:lvl5pPr lvl="4"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5pPr>
            <a:lvl6pPr lvl="5"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6pPr>
            <a:lvl7pPr lvl="6"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7pPr>
            <a:lvl8pPr lvl="7"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8pPr>
            <a:lvl9pPr lvl="8" marR="0" rtl="0" algn="ctr">
              <a:spcBef>
                <a:spcPts val="0"/>
              </a:spcBef>
              <a:spcAft>
                <a:spcPts val="0"/>
              </a:spcAft>
              <a:buSzPts val="1400"/>
              <a:buNone/>
              <a:defRPr b="0" i="0" sz="3600" u="none" cap="none" strike="noStrike">
                <a:solidFill>
                  <a:schemeClr val="dk1"/>
                </a:solidFill>
                <a:latin typeface="Arial"/>
                <a:ea typeface="Arial"/>
                <a:cs typeface="Arial"/>
                <a:sym typeface="Arial"/>
              </a:defRPr>
            </a:lvl9pPr>
          </a:lstStyle>
          <a:p/>
        </p:txBody>
      </p:sp>
      <p:pic>
        <p:nvPicPr>
          <p:cNvPr descr="MAINE_crest2C_MAC.eps" id="14" name="Google Shape;14;p43"/>
          <p:cNvPicPr preferRelativeResize="0"/>
          <p:nvPr/>
        </p:nvPicPr>
        <p:blipFill rotWithShape="1">
          <a:blip r:embed="rId1">
            <a:alphaModFix/>
          </a:blip>
          <a:srcRect b="0" l="0" r="0" t="0"/>
          <a:stretch/>
        </p:blipFill>
        <p:spPr>
          <a:xfrm>
            <a:off x="142875" y="138113"/>
            <a:ext cx="828675" cy="1106487"/>
          </a:xfrm>
          <a:prstGeom prst="rect">
            <a:avLst/>
          </a:prstGeom>
          <a:noFill/>
          <a:ln>
            <a:noFill/>
          </a:ln>
        </p:spPr>
      </p:pic>
      <p:sp>
        <p:nvSpPr>
          <p:cNvPr id="15" name="Google Shape;15;p4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www.ssa.gov/redbook/index.html" TargetMode="External"/><Relationship Id="rId4" Type="http://schemas.openxmlformats.org/officeDocument/2006/relationships/hyperlink" Target="https://www.disabilitysecrets.com/topics/social-security-disability" TargetMode="External"/><Relationship Id="rId5" Type="http://schemas.openxmlformats.org/officeDocument/2006/relationships/hyperlink" Target="https://www.ssa.gov/ssi/spotlights/spot-plans-self-support.htm" TargetMode="External"/><Relationship Id="rId6" Type="http://schemas.openxmlformats.org/officeDocument/2006/relationships/hyperlink" Target="http://www.passonline.org/" TargetMode="External"/><Relationship Id="rId7" Type="http://schemas.openxmlformats.org/officeDocument/2006/relationships/hyperlink" Target="https://www.ssa.gov/ssi/spotlights/spot-work-expenses.htm" TargetMode="External"/><Relationship Id="rId8" Type="http://schemas.openxmlformats.org/officeDocument/2006/relationships/hyperlink" Target="https://mainehealth.org/maine-medical-center/community/vocational-services/benefits-counselin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https://www.maineparentcoalition.org/uploads/2/6/1/1/26115022/community_supports_toolkit_-_section_29.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s://www.maine.gov/sos/cec/rules/10/ch101.ht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hyperlink" Target="https://www.maine.gov/dhhs/oads/home-support/disability-with-autism/apply.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hyperlink" Target="https://www.maineparentcoalition.org/uploads/2/6/1/1/26115022/section_21_priority_listing_5-12.pdf" TargetMode="External"/><Relationship Id="rId4" Type="http://schemas.openxmlformats.org/officeDocument/2006/relationships/hyperlink" Target="https://www.maineparentcoalition.org/section-21--29.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2.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None/>
            </a:pPr>
            <a:r>
              <a:rPr lang="en-US"/>
              <a:t>Funding Home and </a:t>
            </a:r>
            <a:br>
              <a:rPr lang="en-US"/>
            </a:br>
            <a:r>
              <a:rPr lang="en-US"/>
              <a:t>Community-Based Supports</a:t>
            </a:r>
            <a:endParaRPr/>
          </a:p>
        </p:txBody>
      </p:sp>
      <p:sp>
        <p:nvSpPr>
          <p:cNvPr id="77" name="Google Shape;77;p1"/>
          <p:cNvSpPr txBox="1"/>
          <p:nvPr>
            <p:ph idx="1" type="subTitle"/>
          </p:nvPr>
        </p:nvSpPr>
        <p:spPr>
          <a:xfrm>
            <a:off x="685800" y="3909951"/>
            <a:ext cx="7772400" cy="17526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888888"/>
              </a:buClr>
              <a:buSzPts val="2800"/>
              <a:buNone/>
            </a:pPr>
            <a:r>
              <a:rPr lang="en-US"/>
              <a:t>Co-authors:</a:t>
            </a:r>
            <a:endParaRPr/>
          </a:p>
          <a:p>
            <a:pPr indent="0" lvl="0" marL="0" rtl="0" algn="ctr">
              <a:spcBef>
                <a:spcPts val="560"/>
              </a:spcBef>
              <a:spcAft>
                <a:spcPts val="0"/>
              </a:spcAft>
              <a:buClr>
                <a:srgbClr val="888888"/>
              </a:buClr>
              <a:buSzPts val="2800"/>
              <a:buNone/>
            </a:pPr>
            <a:r>
              <a:rPr lang="en-US"/>
              <a:t>Alan Kurtz, Ph.D., </a:t>
            </a:r>
            <a:endParaRPr/>
          </a:p>
          <a:p>
            <a:pPr indent="0" lvl="0" marL="0" rtl="0" algn="ctr">
              <a:spcBef>
                <a:spcPts val="560"/>
              </a:spcBef>
              <a:spcAft>
                <a:spcPts val="0"/>
              </a:spcAft>
              <a:buClr>
                <a:srgbClr val="888888"/>
              </a:buClr>
              <a:buSzPts val="2800"/>
              <a:buNone/>
            </a:pPr>
            <a:r>
              <a:rPr lang="en-US"/>
              <a:t>J. Richardson (Jay) Collins, M.T.W., M.S.W., </a:t>
            </a:r>
            <a:endParaRPr/>
          </a:p>
          <a:p>
            <a:pPr indent="0" lvl="0" marL="0" rtl="0" algn="ctr">
              <a:spcBef>
                <a:spcPts val="560"/>
              </a:spcBef>
              <a:spcAft>
                <a:spcPts val="0"/>
              </a:spcAft>
              <a:buClr>
                <a:srgbClr val="888888"/>
              </a:buClr>
              <a:buSzPts val="2800"/>
              <a:buNone/>
            </a:pPr>
            <a:r>
              <a:rPr lang="en-US"/>
              <a:t>and Janet May, M.Ed., M.S.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0"/>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000"/>
              <a:t>Questions about SSI and Work</a:t>
            </a:r>
            <a:endParaRPr/>
          </a:p>
        </p:txBody>
      </p:sp>
      <p:sp>
        <p:nvSpPr>
          <p:cNvPr id="146" name="Google Shape;146;p10"/>
          <p:cNvSpPr txBox="1"/>
          <p:nvPr>
            <p:ph idx="1" type="body"/>
          </p:nvPr>
        </p:nvSpPr>
        <p:spPr>
          <a:xfrm>
            <a:off x="685800" y="2209800"/>
            <a:ext cx="7747000" cy="3479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600"/>
              <a:buNone/>
            </a:pPr>
            <a:r>
              <a:rPr lang="en-US" sz="3600"/>
              <a:t>Can a person collecting SSI work?</a:t>
            </a:r>
            <a:endParaRPr/>
          </a:p>
          <a:p>
            <a:pPr indent="0" lvl="0" marL="0" rtl="0" algn="l">
              <a:spcBef>
                <a:spcPts val="3120"/>
              </a:spcBef>
              <a:spcAft>
                <a:spcPts val="0"/>
              </a:spcAft>
              <a:buClr>
                <a:schemeClr val="dk1"/>
              </a:buClr>
              <a:buSzPts val="3600"/>
              <a:buNone/>
            </a:pPr>
            <a:r>
              <a:rPr lang="en-US" sz="3600"/>
              <a:t>Does it make sense to work? Will the person benefit financially?</a:t>
            </a:r>
            <a:endParaRPr/>
          </a:p>
        </p:txBody>
      </p:sp>
      <p:sp>
        <p:nvSpPr>
          <p:cNvPr id="147" name="Google Shape;147;p1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6">
                                            <p:txEl>
                                              <p:pRg end="0" st="0"/>
                                            </p:txEl>
                                          </p:spTgt>
                                        </p:tgtEl>
                                        <p:attrNameLst>
                                          <p:attrName>style.visibility</p:attrName>
                                        </p:attrNameLst>
                                      </p:cBhvr>
                                      <p:to>
                                        <p:strVal val="visible"/>
                                      </p:to>
                                    </p:set>
                                    <p:anim calcmode="lin" valueType="num">
                                      <p:cBhvr additive="base">
                                        <p:cTn dur="500"/>
                                        <p:tgtEl>
                                          <p:spTgt spid="146">
                                            <p:txEl>
                                              <p:pRg end="0" st="0"/>
                                            </p:txEl>
                                          </p:spTgt>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46">
                                            <p:txEl>
                                              <p:pRg end="1" st="1"/>
                                            </p:txEl>
                                          </p:spTgt>
                                        </p:tgtEl>
                                        <p:attrNameLst>
                                          <p:attrName>style.visibility</p:attrName>
                                        </p:attrNameLst>
                                      </p:cBhvr>
                                      <p:to>
                                        <p:strVal val="visible"/>
                                      </p:to>
                                    </p:set>
                                    <p:anim calcmode="lin" valueType="num">
                                      <p:cBhvr additive="base">
                                        <p:cTn dur="500"/>
                                        <p:tgtEl>
                                          <p:spTgt spid="146">
                                            <p:txEl>
                                              <p:pRg end="1" st="1"/>
                                            </p:txEl>
                                          </p:spTgt>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SSI and Work</a:t>
            </a:r>
            <a:endParaRPr/>
          </a:p>
        </p:txBody>
      </p:sp>
      <p:sp>
        <p:nvSpPr>
          <p:cNvPr id="154" name="Google Shape;154;p11"/>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Char char="•"/>
            </a:pPr>
            <a:r>
              <a:rPr lang="en-US" sz="2800"/>
              <a:t>Allowable payment while working is adjusted each month – reduction of approximately $1 for every $2 earned after first $65.00 ($85.00 if you have no “unearned income”).</a:t>
            </a:r>
            <a:endParaRPr/>
          </a:p>
          <a:p>
            <a:pPr indent="-342900" lvl="0" marL="342900" rtl="0" algn="l">
              <a:spcBef>
                <a:spcPts val="1160"/>
              </a:spcBef>
              <a:spcAft>
                <a:spcPts val="0"/>
              </a:spcAft>
              <a:buClr>
                <a:schemeClr val="dk1"/>
              </a:buClr>
              <a:buSzPts val="2800"/>
              <a:buChar char="•"/>
            </a:pPr>
            <a:r>
              <a:rPr lang="en-US" sz="2800"/>
              <a:t>Earnings are reported monthly to the SSA.</a:t>
            </a:r>
            <a:endParaRPr/>
          </a:p>
          <a:p>
            <a:pPr indent="-342900" lvl="0" marL="342900" rtl="0" algn="l">
              <a:spcBef>
                <a:spcPts val="1160"/>
              </a:spcBef>
              <a:spcAft>
                <a:spcPts val="0"/>
              </a:spcAft>
              <a:buClr>
                <a:schemeClr val="dk1"/>
              </a:buClr>
              <a:buSzPts val="2800"/>
              <a:buChar char="•"/>
            </a:pPr>
            <a:r>
              <a:rPr lang="en-US" sz="2800"/>
              <a:t>SSA tracks eligibility and allowable monthly payment based on earnings and any work incentives used.</a:t>
            </a:r>
            <a:endParaRPr/>
          </a:p>
        </p:txBody>
      </p:sp>
      <p:sp>
        <p:nvSpPr>
          <p:cNvPr id="155" name="Google Shape;155;p1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12"/>
          <p:cNvSpPr txBox="1"/>
          <p:nvPr>
            <p:ph type="title"/>
          </p:nvPr>
        </p:nvSpPr>
        <p:spPr>
          <a:xfrm>
            <a:off x="431800" y="1079109"/>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Your Turn</a:t>
            </a:r>
            <a:endParaRPr/>
          </a:p>
        </p:txBody>
      </p:sp>
      <p:sp>
        <p:nvSpPr>
          <p:cNvPr id="162" name="Google Shape;162;p12"/>
          <p:cNvSpPr/>
          <p:nvPr/>
        </p:nvSpPr>
        <p:spPr>
          <a:xfrm>
            <a:off x="304800" y="1583590"/>
            <a:ext cx="3317174" cy="1235810"/>
          </a:xfrm>
          <a:prstGeom prst="roundRect">
            <a:avLst>
              <a:gd fmla="val 16667" name="adj"/>
            </a:avLst>
          </a:prstGeom>
          <a:solidFill>
            <a:srgbClr val="FCF059"/>
          </a:solidFill>
          <a:ln cap="flat" cmpd="sng" w="9525">
            <a:solidFill>
              <a:srgbClr val="D4D288"/>
            </a:solidFill>
            <a:prstDash val="solid"/>
            <a:round/>
            <a:headEnd len="sm" w="sm" type="none"/>
            <a:tailEnd len="sm" w="sm" type="none"/>
          </a:ln>
          <a:effectLst>
            <a:outerShdw blurRad="63500" rotWithShape="0" dir="5400000" dist="20000">
              <a:srgbClr val="000000">
                <a:alpha val="37647"/>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163" name="Google Shape;163;p12"/>
          <p:cNvSpPr txBox="1"/>
          <p:nvPr>
            <p:ph idx="4294967295" type="body"/>
          </p:nvPr>
        </p:nvSpPr>
        <p:spPr>
          <a:xfrm>
            <a:off x="379412" y="1723752"/>
            <a:ext cx="3186754" cy="1076069"/>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000"/>
              <a:buFont typeface="Arial"/>
              <a:buNone/>
            </a:pPr>
            <a:r>
              <a:rPr lang="en-US" sz="2000"/>
              <a:t>Calculate Vicky’s income</a:t>
            </a:r>
            <a:endParaRPr/>
          </a:p>
          <a:p>
            <a:pPr indent="-342900" lvl="0" marL="342900" rtl="0" algn="l">
              <a:lnSpc>
                <a:spcPct val="80000"/>
              </a:lnSpc>
              <a:spcBef>
                <a:spcPts val="400"/>
              </a:spcBef>
              <a:spcAft>
                <a:spcPts val="0"/>
              </a:spcAft>
              <a:buClr>
                <a:schemeClr val="dk1"/>
              </a:buClr>
              <a:buSzPts val="2000"/>
              <a:buFont typeface="Arial"/>
              <a:buNone/>
            </a:pPr>
            <a:r>
              <a:rPr lang="en-US" sz="2000"/>
              <a:t>SSI: $771</a:t>
            </a:r>
            <a:endParaRPr/>
          </a:p>
          <a:p>
            <a:pPr indent="-342900" lvl="0" marL="342900" rtl="0" algn="l">
              <a:lnSpc>
                <a:spcPct val="80000"/>
              </a:lnSpc>
              <a:spcBef>
                <a:spcPts val="400"/>
              </a:spcBef>
              <a:spcAft>
                <a:spcPts val="0"/>
              </a:spcAft>
              <a:buClr>
                <a:schemeClr val="dk1"/>
              </a:buClr>
              <a:buSzPts val="2000"/>
              <a:buFont typeface="Arial"/>
              <a:buNone/>
            </a:pPr>
            <a:r>
              <a:rPr lang="en-US" sz="2000"/>
              <a:t>Earned Income (EI): $550</a:t>
            </a:r>
            <a:endParaRPr/>
          </a:p>
        </p:txBody>
      </p:sp>
      <p:sp>
        <p:nvSpPr>
          <p:cNvPr id="164" name="Google Shape;164;p12"/>
          <p:cNvSpPr/>
          <p:nvPr/>
        </p:nvSpPr>
        <p:spPr>
          <a:xfrm>
            <a:off x="4240750" y="1790360"/>
            <a:ext cx="2883950" cy="1143000"/>
          </a:xfrm>
          <a:prstGeom prst="teardrop">
            <a:avLst>
              <a:gd fmla="val 123448" name="adj"/>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200" u="none" cap="none" strike="noStrike">
              <a:solidFill>
                <a:srgbClr val="FFFFFF"/>
              </a:solidFill>
              <a:latin typeface="Calibri"/>
              <a:ea typeface="Calibri"/>
              <a:cs typeface="Calibri"/>
              <a:sym typeface="Calibri"/>
            </a:endParaRPr>
          </a:p>
        </p:txBody>
      </p:sp>
      <p:sp>
        <p:nvSpPr>
          <p:cNvPr id="165" name="Google Shape;165;p12"/>
          <p:cNvSpPr txBox="1"/>
          <p:nvPr>
            <p:ph idx="4294967295" type="body"/>
          </p:nvPr>
        </p:nvSpPr>
        <p:spPr>
          <a:xfrm>
            <a:off x="4519253" y="2052698"/>
            <a:ext cx="2444750" cy="682625"/>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rgbClr val="FFFFFF"/>
              </a:buClr>
              <a:buSzPts val="2200"/>
              <a:buFont typeface="Arial"/>
              <a:buNone/>
            </a:pPr>
            <a:r>
              <a:rPr b="1" i="1" lang="en-US" sz="2200">
                <a:solidFill>
                  <a:srgbClr val="FFFFFF"/>
                </a:solidFill>
              </a:rPr>
              <a:t>Includes $2000 </a:t>
            </a:r>
            <a:br>
              <a:rPr b="1" i="1" lang="en-US" sz="2200">
                <a:solidFill>
                  <a:srgbClr val="FFFFFF"/>
                </a:solidFill>
              </a:rPr>
            </a:br>
            <a:r>
              <a:rPr b="1" i="1" lang="en-US" sz="2200">
                <a:solidFill>
                  <a:srgbClr val="FFFFFF"/>
                </a:solidFill>
              </a:rPr>
              <a:t>asset limit!</a:t>
            </a:r>
            <a:endParaRPr/>
          </a:p>
        </p:txBody>
      </p:sp>
      <p:pic>
        <p:nvPicPr>
          <p:cNvPr descr="Maine in a wheelchair." id="166" name="Google Shape;166;p12"/>
          <p:cNvPicPr preferRelativeResize="0"/>
          <p:nvPr/>
        </p:nvPicPr>
        <p:blipFill rotWithShape="1">
          <a:blip r:embed="rId3">
            <a:alphaModFix/>
          </a:blip>
          <a:srcRect b="0" l="0" r="0" t="0"/>
          <a:stretch/>
        </p:blipFill>
        <p:spPr>
          <a:xfrm>
            <a:off x="7086600" y="1032157"/>
            <a:ext cx="1371600" cy="1757516"/>
          </a:xfrm>
          <a:prstGeom prst="rect">
            <a:avLst/>
          </a:prstGeom>
          <a:noFill/>
          <a:ln>
            <a:noFill/>
          </a:ln>
        </p:spPr>
      </p:pic>
      <p:grpSp>
        <p:nvGrpSpPr>
          <p:cNvPr id="167" name="Google Shape;167;p12"/>
          <p:cNvGrpSpPr/>
          <p:nvPr/>
        </p:nvGrpSpPr>
        <p:grpSpPr>
          <a:xfrm>
            <a:off x="379412" y="3156733"/>
            <a:ext cx="8385174" cy="3491428"/>
            <a:chOff x="0" y="1072"/>
            <a:chExt cx="8385174" cy="3491428"/>
          </a:xfrm>
        </p:grpSpPr>
        <p:sp>
          <p:nvSpPr>
            <p:cNvPr id="168" name="Google Shape;168;p12"/>
            <p:cNvSpPr/>
            <p:nvPr/>
          </p:nvSpPr>
          <p:spPr>
            <a:xfrm rot="5400000">
              <a:off x="183332" y="841560"/>
              <a:ext cx="1231705" cy="149606"/>
            </a:xfrm>
            <a:prstGeom prst="rect">
              <a:avLst/>
            </a:prstGeom>
            <a:solidFill>
              <a:srgbClr val="366092"/>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p12"/>
            <p:cNvSpPr/>
            <p:nvPr/>
          </p:nvSpPr>
          <p:spPr>
            <a:xfrm>
              <a:off x="0" y="9260"/>
              <a:ext cx="1662295" cy="997377"/>
            </a:xfrm>
            <a:prstGeom prst="roundRect">
              <a:avLst>
                <a:gd fmla="val 10000" name="adj"/>
              </a:avLst>
            </a:prstGeom>
            <a:gradFill>
              <a:gsLst>
                <a:gs pos="0">
                  <a:srgbClr val="AAB7DB"/>
                </a:gs>
                <a:gs pos="35000">
                  <a:srgbClr val="C4CDE5"/>
                </a:gs>
                <a:gs pos="100000">
                  <a:srgbClr val="E8EBF6"/>
                </a:gs>
              </a:gsLst>
              <a:lin ang="16200000" scaled="0"/>
            </a:gra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2"/>
            <p:cNvSpPr txBox="1"/>
            <p:nvPr/>
          </p:nvSpPr>
          <p:spPr>
            <a:xfrm>
              <a:off x="29212" y="38472"/>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SSI: $771 </a:t>
              </a:r>
              <a:endParaRPr/>
            </a:p>
            <a:p>
              <a:pPr indent="0" lvl="0" marL="0" marR="0" rtl="0" algn="ctr">
                <a:lnSpc>
                  <a:spcPct val="90000"/>
                </a:lnSpc>
                <a:spcBef>
                  <a:spcPts val="49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EI: $550</a:t>
              </a:r>
              <a:endParaRPr/>
            </a:p>
          </p:txBody>
        </p:sp>
        <p:sp>
          <p:nvSpPr>
            <p:cNvPr id="171" name="Google Shape;171;p12"/>
            <p:cNvSpPr/>
            <p:nvPr/>
          </p:nvSpPr>
          <p:spPr>
            <a:xfrm rot="5400000">
              <a:off x="182257" y="2074152"/>
              <a:ext cx="1239884" cy="149606"/>
            </a:xfrm>
            <a:prstGeom prst="rect">
              <a:avLst/>
            </a:prstGeom>
            <a:solidFill>
              <a:srgbClr val="366092"/>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2"/>
            <p:cNvSpPr/>
            <p:nvPr/>
          </p:nvSpPr>
          <p:spPr>
            <a:xfrm>
              <a:off x="0" y="1248103"/>
              <a:ext cx="1662295" cy="997377"/>
            </a:xfrm>
            <a:prstGeom prst="roundRect">
              <a:avLst>
                <a:gd fmla="val 10000" name="adj"/>
              </a:avLst>
            </a:prstGeom>
            <a:gradFill>
              <a:gsLst>
                <a:gs pos="0">
                  <a:srgbClr val="AAB7DB"/>
                </a:gs>
                <a:gs pos="35000">
                  <a:srgbClr val="C4CDE5"/>
                </a:gs>
                <a:gs pos="100000">
                  <a:srgbClr val="E8EBF6"/>
                </a:gs>
              </a:gsLst>
              <a:lin ang="16200000" scaled="0"/>
            </a:gra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2"/>
            <p:cNvSpPr txBox="1"/>
            <p:nvPr/>
          </p:nvSpPr>
          <p:spPr>
            <a:xfrm>
              <a:off x="29212" y="1277315"/>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 First $85 ($20+ $65) off the top</a:t>
              </a:r>
              <a:endParaRPr/>
            </a:p>
          </p:txBody>
        </p:sp>
        <p:sp>
          <p:nvSpPr>
            <p:cNvPr id="174" name="Google Shape;174;p12"/>
            <p:cNvSpPr/>
            <p:nvPr/>
          </p:nvSpPr>
          <p:spPr>
            <a:xfrm>
              <a:off x="291100" y="2983568"/>
              <a:ext cx="3312529" cy="149606"/>
            </a:xfrm>
            <a:prstGeom prst="rect">
              <a:avLst/>
            </a:prstGeom>
            <a:solidFill>
              <a:srgbClr val="366092"/>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p12"/>
            <p:cNvSpPr/>
            <p:nvPr/>
          </p:nvSpPr>
          <p:spPr>
            <a:xfrm>
              <a:off x="0" y="2495123"/>
              <a:ext cx="1662295" cy="997377"/>
            </a:xfrm>
            <a:prstGeom prst="roundRect">
              <a:avLst>
                <a:gd fmla="val 10000" name="adj"/>
              </a:avLst>
            </a:prstGeom>
            <a:gradFill>
              <a:gsLst>
                <a:gs pos="0">
                  <a:srgbClr val="AAB7DB"/>
                </a:gs>
                <a:gs pos="35000">
                  <a:srgbClr val="C4CDE5"/>
                </a:gs>
                <a:gs pos="100000">
                  <a:srgbClr val="E8EBF6"/>
                </a:gs>
              </a:gsLst>
              <a:lin ang="16200000" scaled="0"/>
            </a:gra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2"/>
            <p:cNvSpPr txBox="1"/>
            <p:nvPr/>
          </p:nvSpPr>
          <p:spPr>
            <a:xfrm>
              <a:off x="29212" y="2524335"/>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Countable EI = $_____</a:t>
              </a:r>
              <a:endParaRPr/>
            </a:p>
          </p:txBody>
        </p:sp>
        <p:sp>
          <p:nvSpPr>
            <p:cNvPr id="177" name="Google Shape;177;p12"/>
            <p:cNvSpPr/>
            <p:nvPr/>
          </p:nvSpPr>
          <p:spPr>
            <a:xfrm rot="-5400000">
              <a:off x="3538375" y="2074151"/>
              <a:ext cx="1239884" cy="149606"/>
            </a:xfrm>
            <a:prstGeom prst="rect">
              <a:avLst/>
            </a:prstGeom>
            <a:solidFill>
              <a:srgbClr val="366092"/>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2"/>
            <p:cNvSpPr/>
            <p:nvPr/>
          </p:nvSpPr>
          <p:spPr>
            <a:xfrm>
              <a:off x="3319666" y="2495123"/>
              <a:ext cx="1662295" cy="997377"/>
            </a:xfrm>
            <a:prstGeom prst="roundRect">
              <a:avLst>
                <a:gd fmla="val 10000" name="adj"/>
              </a:avLst>
            </a:prstGeom>
            <a:gradFill>
              <a:gsLst>
                <a:gs pos="0">
                  <a:srgbClr val="AAB7DB"/>
                </a:gs>
                <a:gs pos="35000">
                  <a:srgbClr val="C4CDE5"/>
                </a:gs>
                <a:gs pos="100000">
                  <a:srgbClr val="E8EBF6"/>
                </a:gs>
              </a:gsLst>
              <a:lin ang="16200000" scaled="0"/>
            </a:gra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2"/>
            <p:cNvSpPr txBox="1"/>
            <p:nvPr/>
          </p:nvSpPr>
          <p:spPr>
            <a:xfrm>
              <a:off x="3348878" y="2524335"/>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SSI is reduced $0.50 for every dollar earned, so…</a:t>
              </a:r>
              <a:endParaRPr/>
            </a:p>
          </p:txBody>
        </p:sp>
        <p:sp>
          <p:nvSpPr>
            <p:cNvPr id="180" name="Google Shape;180;p12"/>
            <p:cNvSpPr/>
            <p:nvPr/>
          </p:nvSpPr>
          <p:spPr>
            <a:xfrm rot="-5400000">
              <a:off x="3538449" y="837466"/>
              <a:ext cx="1239894" cy="149606"/>
            </a:xfrm>
            <a:prstGeom prst="rect">
              <a:avLst/>
            </a:prstGeom>
            <a:solidFill>
              <a:srgbClr val="366092"/>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2"/>
            <p:cNvSpPr/>
            <p:nvPr/>
          </p:nvSpPr>
          <p:spPr>
            <a:xfrm>
              <a:off x="3319666" y="1248103"/>
              <a:ext cx="1662295" cy="997377"/>
            </a:xfrm>
            <a:prstGeom prst="roundRect">
              <a:avLst>
                <a:gd fmla="val 10000" name="adj"/>
              </a:avLst>
            </a:prstGeom>
            <a:gradFill>
              <a:gsLst>
                <a:gs pos="0">
                  <a:srgbClr val="AAB7DB"/>
                </a:gs>
                <a:gs pos="35000">
                  <a:srgbClr val="C4CDE5"/>
                </a:gs>
                <a:gs pos="100000">
                  <a:srgbClr val="E8EBF6"/>
                </a:gs>
              </a:gsLst>
              <a:lin ang="16200000" scaled="0"/>
            </a:gra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2"/>
            <p:cNvSpPr txBox="1"/>
            <p:nvPr/>
          </p:nvSpPr>
          <p:spPr>
            <a:xfrm>
              <a:off x="3348878" y="1277315"/>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$countable EI earned divided by 2</a:t>
              </a:r>
              <a:endParaRPr/>
            </a:p>
          </p:txBody>
        </p:sp>
        <p:sp>
          <p:nvSpPr>
            <p:cNvPr id="183" name="Google Shape;183;p12"/>
            <p:cNvSpPr/>
            <p:nvPr/>
          </p:nvSpPr>
          <p:spPr>
            <a:xfrm>
              <a:off x="3647341" y="437639"/>
              <a:ext cx="3396076" cy="149606"/>
            </a:xfrm>
            <a:prstGeom prst="rect">
              <a:avLst/>
            </a:prstGeom>
            <a:solidFill>
              <a:srgbClr val="366092"/>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2"/>
            <p:cNvSpPr/>
            <p:nvPr/>
          </p:nvSpPr>
          <p:spPr>
            <a:xfrm>
              <a:off x="3319666" y="1072"/>
              <a:ext cx="1662295" cy="997377"/>
            </a:xfrm>
            <a:prstGeom prst="roundRect">
              <a:avLst>
                <a:gd fmla="val 10000" name="adj"/>
              </a:avLst>
            </a:prstGeom>
            <a:gradFill>
              <a:gsLst>
                <a:gs pos="0">
                  <a:srgbClr val="AAB7DB"/>
                </a:gs>
                <a:gs pos="35000">
                  <a:srgbClr val="C4CDE5"/>
                </a:gs>
                <a:gs pos="100000">
                  <a:srgbClr val="E8EBF6"/>
                </a:gs>
              </a:gsLst>
              <a:lin ang="16200000" scaled="0"/>
            </a:gra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2"/>
            <p:cNvSpPr txBox="1"/>
            <p:nvPr/>
          </p:nvSpPr>
          <p:spPr>
            <a:xfrm>
              <a:off x="3348878" y="30284"/>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10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reduction in SSI</a:t>
              </a:r>
              <a:endParaRPr/>
            </a:p>
            <a:p>
              <a:pPr indent="0" lvl="0" marL="0" marR="0" rtl="0" algn="ctr">
                <a:lnSpc>
                  <a:spcPct val="9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 $_____</a:t>
              </a:r>
              <a:endParaRPr/>
            </a:p>
          </p:txBody>
        </p:sp>
        <p:sp>
          <p:nvSpPr>
            <p:cNvPr id="186" name="Google Shape;186;p12"/>
            <p:cNvSpPr/>
            <p:nvPr/>
          </p:nvSpPr>
          <p:spPr>
            <a:xfrm rot="5400000">
              <a:off x="6894583" y="837466"/>
              <a:ext cx="1239894" cy="149606"/>
            </a:xfrm>
            <a:prstGeom prst="rect">
              <a:avLst/>
            </a:prstGeom>
            <a:solidFill>
              <a:srgbClr val="366092"/>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2"/>
            <p:cNvSpPr/>
            <p:nvPr/>
          </p:nvSpPr>
          <p:spPr>
            <a:xfrm>
              <a:off x="6722879" y="1072"/>
              <a:ext cx="1662295" cy="997377"/>
            </a:xfrm>
            <a:prstGeom prst="roundRect">
              <a:avLst>
                <a:gd fmla="val 10000" name="adj"/>
              </a:avLst>
            </a:prstGeom>
            <a:gradFill>
              <a:gsLst>
                <a:gs pos="0">
                  <a:srgbClr val="AAB7DB"/>
                </a:gs>
                <a:gs pos="35000">
                  <a:srgbClr val="C4CDE5"/>
                </a:gs>
                <a:gs pos="100000">
                  <a:srgbClr val="E8EBF6"/>
                </a:gs>
              </a:gsLst>
              <a:lin ang="16200000" scaled="0"/>
            </a:gra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2"/>
            <p:cNvSpPr txBox="1"/>
            <p:nvPr/>
          </p:nvSpPr>
          <p:spPr>
            <a:xfrm>
              <a:off x="6752091" y="30284"/>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Comic Sans MS"/>
                <a:buNone/>
              </a:pPr>
              <a:r>
                <a:rPr b="0" i="0" lang="en-US" sz="1400" u="none" cap="none" strike="noStrike">
                  <a:solidFill>
                    <a:schemeClr val="dk1"/>
                  </a:solidFill>
                  <a:latin typeface="Comic Sans MS"/>
                  <a:ea typeface="Comic Sans MS"/>
                  <a:cs typeface="Comic Sans MS"/>
                  <a:sym typeface="Comic Sans MS"/>
                </a:rPr>
                <a:t>$SSI - $reduced = $_____ remaining in SSI</a:t>
              </a:r>
              <a:endParaRPr/>
            </a:p>
          </p:txBody>
        </p:sp>
        <p:sp>
          <p:nvSpPr>
            <p:cNvPr id="189" name="Google Shape;189;p12"/>
            <p:cNvSpPr/>
            <p:nvPr/>
          </p:nvSpPr>
          <p:spPr>
            <a:xfrm>
              <a:off x="6722879" y="1248103"/>
              <a:ext cx="1662295" cy="997377"/>
            </a:xfrm>
            <a:prstGeom prst="roundRect">
              <a:avLst>
                <a:gd fmla="val 10000" name="adj"/>
              </a:avLst>
            </a:prstGeom>
            <a:solidFill>
              <a:srgbClr val="C2D59B"/>
            </a:solidFill>
            <a:ln>
              <a:noFill/>
            </a:ln>
            <a:effectLst>
              <a:outerShdw blurRad="40000" rotWithShape="0" dir="5400000" dist="200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12"/>
            <p:cNvSpPr txBox="1"/>
            <p:nvPr/>
          </p:nvSpPr>
          <p:spPr>
            <a:xfrm>
              <a:off x="6752091" y="1277315"/>
              <a:ext cx="1603871" cy="938953"/>
            </a:xfrm>
            <a:prstGeom prst="rect">
              <a:avLst/>
            </a:prstGeom>
            <a:noFill/>
            <a:ln>
              <a:noFill/>
            </a:ln>
          </p:spPr>
          <p:txBody>
            <a:bodyPr anchorCtr="0" anchor="ctr" bIns="53325" lIns="53325" spcFirstLastPara="1" rIns="53325" wrap="square" tIns="53325">
              <a:noAutofit/>
            </a:bodyPr>
            <a:lstStyle/>
            <a:p>
              <a:pPr indent="0" lvl="0" marL="0" marR="0" rtl="0" algn="ctr">
                <a:lnSpc>
                  <a:spcPct val="90000"/>
                </a:lnSpc>
                <a:spcBef>
                  <a:spcPts val="0"/>
                </a:spcBef>
                <a:spcAft>
                  <a:spcPts val="0"/>
                </a:spcAft>
                <a:buClr>
                  <a:schemeClr val="dk1"/>
                </a:buClr>
                <a:buSzPts val="1400"/>
                <a:buFont typeface="Comic Sans MS"/>
                <a:buNone/>
              </a:pPr>
              <a:r>
                <a:rPr b="1" i="0" lang="en-US" sz="1400" u="none" cap="none" strike="noStrike">
                  <a:solidFill>
                    <a:schemeClr val="dk1"/>
                  </a:solidFill>
                  <a:latin typeface="Comic Sans MS"/>
                  <a:ea typeface="Comic Sans MS"/>
                  <a:cs typeface="Comic Sans MS"/>
                  <a:sym typeface="Comic Sans MS"/>
                </a:rPr>
                <a:t>$EI + $Remaining SSI = $____ take home </a:t>
              </a:r>
              <a:endParaRPr/>
            </a:p>
          </p:txBody>
        </p:sp>
      </p:grpSp>
      <p:sp>
        <p:nvSpPr>
          <p:cNvPr id="191" name="Google Shape;191;p1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3"/>
          <p:cNvSpPr txBox="1"/>
          <p:nvPr>
            <p:ph type="title"/>
          </p:nvPr>
        </p:nvSpPr>
        <p:spPr>
          <a:xfrm>
            <a:off x="431800" y="1197862"/>
            <a:ext cx="8243888" cy="1144691"/>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Some Ways to Reduce Earned Income (Work Incentives)</a:t>
            </a:r>
            <a:endParaRPr/>
          </a:p>
        </p:txBody>
      </p:sp>
      <p:sp>
        <p:nvSpPr>
          <p:cNvPr id="198" name="Google Shape;198;p13"/>
          <p:cNvSpPr txBox="1"/>
          <p:nvPr>
            <p:ph idx="1" type="body"/>
          </p:nvPr>
        </p:nvSpPr>
        <p:spPr>
          <a:xfrm>
            <a:off x="446088" y="2692972"/>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PASS Plans – Plan to Achieve Self Support (SSI and SSDI)</a:t>
            </a:r>
            <a:endParaRPr/>
          </a:p>
          <a:p>
            <a:pPr indent="-342900" lvl="0" marL="342900" rtl="0" algn="l">
              <a:spcBef>
                <a:spcPts val="1760"/>
              </a:spcBef>
              <a:spcAft>
                <a:spcPts val="0"/>
              </a:spcAft>
              <a:buClr>
                <a:schemeClr val="dk1"/>
              </a:buClr>
              <a:buSzPts val="2800"/>
              <a:buChar char="•"/>
            </a:pPr>
            <a:r>
              <a:rPr lang="en-US"/>
              <a:t>IRWE – Impairment Related Work Expense  (SSI and SSDI)</a:t>
            </a:r>
            <a:endParaRPr/>
          </a:p>
          <a:p>
            <a:pPr indent="-342900" lvl="0" marL="342900" rtl="0" algn="l">
              <a:spcBef>
                <a:spcPts val="1760"/>
              </a:spcBef>
              <a:spcAft>
                <a:spcPts val="0"/>
              </a:spcAft>
              <a:buClr>
                <a:schemeClr val="dk1"/>
              </a:buClr>
              <a:buSzPts val="2800"/>
              <a:buChar char="•"/>
            </a:pPr>
            <a:r>
              <a:rPr lang="en-US"/>
              <a:t>BWE – Blind Work Expenses – (For those who receive SSI benefits based on blindness).</a:t>
            </a:r>
            <a:endParaRPr/>
          </a:p>
        </p:txBody>
      </p:sp>
      <p:sp>
        <p:nvSpPr>
          <p:cNvPr id="199" name="Google Shape;199;p1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1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From SSI to SSDI</a:t>
            </a:r>
            <a:endParaRPr/>
          </a:p>
        </p:txBody>
      </p:sp>
      <p:sp>
        <p:nvSpPr>
          <p:cNvPr id="205" name="Google Shape;205;p14"/>
          <p:cNvSpPr txBox="1"/>
          <p:nvPr>
            <p:ph idx="1" type="body"/>
          </p:nvPr>
        </p:nvSpPr>
        <p:spPr>
          <a:xfrm>
            <a:off x="1019331" y="2268187"/>
            <a:ext cx="7225260" cy="385797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3200"/>
              <a:buNone/>
            </a:pPr>
            <a:r>
              <a:rPr lang="en-US" sz="3200"/>
              <a:t>Some individuals may collect SSI for many years but be switched to SSDI when a parent retires</a:t>
            </a:r>
            <a:r>
              <a:rPr lang="en-US"/>
              <a:t>.  </a:t>
            </a:r>
            <a:endParaRPr/>
          </a:p>
        </p:txBody>
      </p:sp>
      <p:sp>
        <p:nvSpPr>
          <p:cNvPr id="206" name="Google Shape;206;p1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15"/>
          <p:cNvSpPr txBox="1"/>
          <p:nvPr>
            <p:ph type="title"/>
          </p:nvPr>
        </p:nvSpPr>
        <p:spPr>
          <a:xfrm>
            <a:off x="450056" y="1123950"/>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000"/>
              <a:t>Where to Find More Information</a:t>
            </a:r>
            <a:endParaRPr/>
          </a:p>
        </p:txBody>
      </p:sp>
      <p:sp>
        <p:nvSpPr>
          <p:cNvPr id="213" name="Google Shape;213;p15"/>
          <p:cNvSpPr txBox="1"/>
          <p:nvPr>
            <p:ph idx="1" type="body"/>
          </p:nvPr>
        </p:nvSpPr>
        <p:spPr>
          <a:xfrm>
            <a:off x="685800" y="1612899"/>
            <a:ext cx="8008144" cy="4586019"/>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000"/>
              <a:buChar char="•"/>
            </a:pPr>
            <a:r>
              <a:rPr lang="en-US" sz="2000"/>
              <a:t>General Information:</a:t>
            </a:r>
            <a:endParaRPr/>
          </a:p>
          <a:p>
            <a:pPr indent="-285750" lvl="1" marL="742950" rtl="0" algn="l">
              <a:spcBef>
                <a:spcPts val="320"/>
              </a:spcBef>
              <a:spcAft>
                <a:spcPts val="0"/>
              </a:spcAft>
              <a:buClr>
                <a:schemeClr val="dk1"/>
              </a:buClr>
              <a:buSzPts val="1600"/>
              <a:buChar char="–"/>
            </a:pPr>
            <a:r>
              <a:rPr lang="en-US" sz="1600" u="sng">
                <a:solidFill>
                  <a:schemeClr val="hlink"/>
                </a:solidFill>
                <a:hlinkClick r:id="rId3"/>
              </a:rPr>
              <a:t>Social Security Administration’s Redbook</a:t>
            </a:r>
            <a:r>
              <a:rPr lang="en-US" sz="1600"/>
              <a:t>:  https://www.ssa.gov/redbook/index.html</a:t>
            </a:r>
            <a:endParaRPr/>
          </a:p>
          <a:p>
            <a:pPr indent="-285750" lvl="1" marL="742950" rtl="0" algn="l">
              <a:spcBef>
                <a:spcPts val="320"/>
              </a:spcBef>
              <a:spcAft>
                <a:spcPts val="0"/>
              </a:spcAft>
              <a:buClr>
                <a:schemeClr val="dk1"/>
              </a:buClr>
              <a:buSzPts val="1600"/>
              <a:buChar char="–"/>
            </a:pPr>
            <a:r>
              <a:rPr lang="en-US" sz="1600" u="sng">
                <a:solidFill>
                  <a:schemeClr val="hlink"/>
                </a:solidFill>
                <a:hlinkClick r:id="rId4"/>
              </a:rPr>
              <a:t>Disability Secrets</a:t>
            </a:r>
            <a:r>
              <a:rPr lang="en-US" sz="1600"/>
              <a:t>:  https://www.disabilitysecrets.com/topics/social-security-disability</a:t>
            </a:r>
            <a:endParaRPr/>
          </a:p>
          <a:p>
            <a:pPr indent="-342900" lvl="0" marL="342900" rtl="0" algn="l">
              <a:spcBef>
                <a:spcPts val="400"/>
              </a:spcBef>
              <a:spcAft>
                <a:spcPts val="0"/>
              </a:spcAft>
              <a:buClr>
                <a:schemeClr val="dk1"/>
              </a:buClr>
              <a:buSzPts val="2000"/>
              <a:buChar char="•"/>
            </a:pPr>
            <a:r>
              <a:rPr lang="en-US" sz="2000"/>
              <a:t>PASS Plans</a:t>
            </a:r>
            <a:endParaRPr/>
          </a:p>
          <a:p>
            <a:pPr indent="-285750" lvl="1" marL="742950" rtl="0" algn="l">
              <a:spcBef>
                <a:spcPts val="320"/>
              </a:spcBef>
              <a:spcAft>
                <a:spcPts val="0"/>
              </a:spcAft>
              <a:buClr>
                <a:schemeClr val="dk1"/>
              </a:buClr>
              <a:buSzPts val="1600"/>
              <a:buChar char="–"/>
            </a:pPr>
            <a:r>
              <a:rPr lang="en-US" sz="1600" u="sng">
                <a:solidFill>
                  <a:schemeClr val="hlink"/>
                </a:solidFill>
                <a:hlinkClick r:id="rId5"/>
              </a:rPr>
              <a:t>What is a Plan to Achieve Self Support (PASS) – Social Security Administration</a:t>
            </a:r>
            <a:r>
              <a:rPr lang="en-US" sz="1600"/>
              <a:t>:  https://www.ssa.gov/ssi/spotlights/spot-plans-self-support.htm</a:t>
            </a:r>
            <a:endParaRPr/>
          </a:p>
          <a:p>
            <a:pPr indent="-285750" lvl="1" marL="742950" rtl="0" algn="l">
              <a:spcBef>
                <a:spcPts val="320"/>
              </a:spcBef>
              <a:spcAft>
                <a:spcPts val="0"/>
              </a:spcAft>
              <a:buClr>
                <a:schemeClr val="dk1"/>
              </a:buClr>
              <a:buSzPts val="1600"/>
              <a:buChar char="–"/>
            </a:pPr>
            <a:r>
              <a:rPr lang="en-US" sz="1600" u="sng">
                <a:solidFill>
                  <a:schemeClr val="hlink"/>
                </a:solidFill>
                <a:hlinkClick r:id="rId6"/>
              </a:rPr>
              <a:t>Cornell University’s PASS Online</a:t>
            </a:r>
            <a:r>
              <a:rPr lang="en-US" sz="1600"/>
              <a:t>: http://www.passonline.org/</a:t>
            </a:r>
            <a:endParaRPr/>
          </a:p>
          <a:p>
            <a:pPr indent="-342900" lvl="0" marL="342900" rtl="0" algn="l">
              <a:spcBef>
                <a:spcPts val="400"/>
              </a:spcBef>
              <a:spcAft>
                <a:spcPts val="0"/>
              </a:spcAft>
              <a:buClr>
                <a:schemeClr val="dk1"/>
              </a:buClr>
              <a:buSzPts val="2000"/>
              <a:buChar char="•"/>
            </a:pPr>
            <a:r>
              <a:rPr lang="en-US" sz="2000"/>
              <a:t>IRWE</a:t>
            </a:r>
            <a:endParaRPr/>
          </a:p>
          <a:p>
            <a:pPr indent="-285750" lvl="1" marL="742950" rtl="0" algn="l">
              <a:spcBef>
                <a:spcPts val="320"/>
              </a:spcBef>
              <a:spcAft>
                <a:spcPts val="0"/>
              </a:spcAft>
              <a:buClr>
                <a:schemeClr val="dk1"/>
              </a:buClr>
              <a:buSzPts val="1600"/>
              <a:buChar char="–"/>
            </a:pPr>
            <a:r>
              <a:rPr lang="en-US" sz="1600" u="sng">
                <a:solidFill>
                  <a:schemeClr val="hlink"/>
                </a:solidFill>
                <a:hlinkClick r:id="rId7"/>
              </a:rPr>
              <a:t>Social Security Administration’s Spotlight On Impairment–Related Work Expenses</a:t>
            </a:r>
            <a:r>
              <a:rPr lang="en-US" sz="1600"/>
              <a:t>: https://www.ssa.gov/ssi/spotlights/spot-work-expenses.htm</a:t>
            </a:r>
            <a:endParaRPr/>
          </a:p>
          <a:p>
            <a:pPr indent="-342900" lvl="0" marL="342900" rtl="0" algn="l">
              <a:spcBef>
                <a:spcPts val="400"/>
              </a:spcBef>
              <a:spcAft>
                <a:spcPts val="0"/>
              </a:spcAft>
              <a:buClr>
                <a:schemeClr val="dk1"/>
              </a:buClr>
              <a:buSzPts val="2000"/>
              <a:buChar char="•"/>
            </a:pPr>
            <a:r>
              <a:rPr lang="en-US" sz="2000"/>
              <a:t>Help in Maine</a:t>
            </a:r>
            <a:endParaRPr/>
          </a:p>
          <a:p>
            <a:pPr indent="-285750" lvl="1" marL="742950" rtl="0" algn="l">
              <a:spcBef>
                <a:spcPts val="320"/>
              </a:spcBef>
              <a:spcAft>
                <a:spcPts val="0"/>
              </a:spcAft>
              <a:buClr>
                <a:schemeClr val="dk1"/>
              </a:buClr>
              <a:buSzPts val="1600"/>
              <a:buChar char="–"/>
            </a:pPr>
            <a:r>
              <a:rPr lang="en-US" sz="1600" u="sng">
                <a:solidFill>
                  <a:schemeClr val="hlink"/>
                </a:solidFill>
                <a:hlinkClick r:id="rId8"/>
              </a:rPr>
              <a:t>Maine Medical Center Benefits Counseling</a:t>
            </a:r>
            <a:r>
              <a:rPr lang="en-US" sz="1600"/>
              <a:t>: https://mainehealth.org/maine-medical-center/community/vocational-services/benefits-counseling</a:t>
            </a:r>
            <a:endParaRPr sz="1200"/>
          </a:p>
        </p:txBody>
      </p:sp>
      <p:sp>
        <p:nvSpPr>
          <p:cNvPr id="214" name="Google Shape;214;p1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1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Medicare</a:t>
            </a:r>
            <a:endParaRPr/>
          </a:p>
        </p:txBody>
      </p:sp>
      <p:sp>
        <p:nvSpPr>
          <p:cNvPr id="221" name="Google Shape;221;p16"/>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Char char="•"/>
            </a:pPr>
            <a:r>
              <a:rPr lang="en-US" sz="2800"/>
              <a:t>For those receiving SSDI (beginning after initial 2 years).</a:t>
            </a:r>
            <a:endParaRPr/>
          </a:p>
          <a:p>
            <a:pPr indent="-342900" lvl="0" marL="342900" rtl="0" algn="l">
              <a:spcBef>
                <a:spcPts val="560"/>
              </a:spcBef>
              <a:spcAft>
                <a:spcPts val="0"/>
              </a:spcAft>
              <a:buClr>
                <a:schemeClr val="dk1"/>
              </a:buClr>
              <a:buSzPts val="2800"/>
              <a:buChar char="•"/>
            </a:pPr>
            <a:r>
              <a:rPr lang="en-US" sz="2800"/>
              <a:t>Available for extended period to those who return to/begin work.</a:t>
            </a:r>
            <a:endParaRPr/>
          </a:p>
          <a:p>
            <a:pPr indent="-342900" lvl="0" marL="342900" rtl="0" algn="l">
              <a:spcBef>
                <a:spcPts val="560"/>
              </a:spcBef>
              <a:spcAft>
                <a:spcPts val="0"/>
              </a:spcAft>
              <a:buClr>
                <a:schemeClr val="dk1"/>
              </a:buClr>
              <a:buSzPts val="2800"/>
              <a:buChar char="•"/>
            </a:pPr>
            <a:r>
              <a:rPr lang="en-US" sz="2800"/>
              <a:t>Includes:</a:t>
            </a:r>
            <a:endParaRPr/>
          </a:p>
          <a:p>
            <a:pPr indent="-285750" lvl="1" marL="742950" rtl="0" algn="l">
              <a:spcBef>
                <a:spcPts val="480"/>
              </a:spcBef>
              <a:spcAft>
                <a:spcPts val="0"/>
              </a:spcAft>
              <a:buClr>
                <a:schemeClr val="dk1"/>
              </a:buClr>
              <a:buSzPts val="2400"/>
              <a:buFont typeface="Noto Sans Symbols"/>
              <a:buChar char="▪"/>
            </a:pPr>
            <a:r>
              <a:rPr lang="en-US" sz="2400"/>
              <a:t>Part A – Hospital</a:t>
            </a:r>
            <a:endParaRPr/>
          </a:p>
          <a:p>
            <a:pPr indent="-285750" lvl="1" marL="742950" rtl="0" algn="l">
              <a:spcBef>
                <a:spcPts val="480"/>
              </a:spcBef>
              <a:spcAft>
                <a:spcPts val="0"/>
              </a:spcAft>
              <a:buClr>
                <a:schemeClr val="dk1"/>
              </a:buClr>
              <a:buSzPts val="2400"/>
              <a:buFont typeface="Noto Sans Symbols"/>
              <a:buChar char="▪"/>
            </a:pPr>
            <a:r>
              <a:rPr lang="en-US" sz="2400"/>
              <a:t>Part B – Medical (including mental health)</a:t>
            </a:r>
            <a:endParaRPr/>
          </a:p>
          <a:p>
            <a:pPr indent="-285750" lvl="1" marL="742950" rtl="0" algn="l">
              <a:spcBef>
                <a:spcPts val="480"/>
              </a:spcBef>
              <a:spcAft>
                <a:spcPts val="0"/>
              </a:spcAft>
              <a:buClr>
                <a:schemeClr val="dk1"/>
              </a:buClr>
              <a:buSzPts val="2400"/>
              <a:buFont typeface="Noto Sans Symbols"/>
              <a:buChar char="▪"/>
            </a:pPr>
            <a:r>
              <a:rPr lang="en-US" sz="2400"/>
              <a:t>Part C – Medicare Advantage Plans</a:t>
            </a:r>
            <a:endParaRPr/>
          </a:p>
          <a:p>
            <a:pPr indent="-285750" lvl="1" marL="742950" rtl="0" algn="l">
              <a:spcBef>
                <a:spcPts val="480"/>
              </a:spcBef>
              <a:spcAft>
                <a:spcPts val="0"/>
              </a:spcAft>
              <a:buClr>
                <a:schemeClr val="dk1"/>
              </a:buClr>
              <a:buSzPts val="2400"/>
              <a:buFont typeface="Noto Sans Symbols"/>
              <a:buChar char="▪"/>
            </a:pPr>
            <a:r>
              <a:rPr lang="en-US" sz="2400"/>
              <a:t>Part D – Prescriptions </a:t>
            </a:r>
            <a:endParaRPr/>
          </a:p>
        </p:txBody>
      </p:sp>
      <p:sp>
        <p:nvSpPr>
          <p:cNvPr id="222" name="Google Shape;222;p1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Medicaid</a:t>
            </a:r>
            <a:endParaRPr/>
          </a:p>
        </p:txBody>
      </p:sp>
      <p:sp>
        <p:nvSpPr>
          <p:cNvPr id="228" name="Google Shape;228;p17"/>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Those receiving SSI automatically qualify as long as they qualify for SSI.</a:t>
            </a:r>
            <a:endParaRPr/>
          </a:p>
          <a:p>
            <a:pPr indent="-342900" lvl="0" marL="342900" rtl="0" algn="l">
              <a:spcBef>
                <a:spcPts val="560"/>
              </a:spcBef>
              <a:spcAft>
                <a:spcPts val="0"/>
              </a:spcAft>
              <a:buClr>
                <a:schemeClr val="dk1"/>
              </a:buClr>
              <a:buSzPts val="2800"/>
              <a:buChar char="•"/>
            </a:pPr>
            <a:r>
              <a:rPr lang="en-US"/>
              <a:t>Many who are eligible also qualify for SNAP (Food Stamps).</a:t>
            </a:r>
            <a:endParaRPr/>
          </a:p>
          <a:p>
            <a:pPr indent="-342900" lvl="0" marL="342900" rtl="0" algn="l">
              <a:spcBef>
                <a:spcPts val="560"/>
              </a:spcBef>
              <a:spcAft>
                <a:spcPts val="0"/>
              </a:spcAft>
              <a:buClr>
                <a:schemeClr val="dk1"/>
              </a:buClr>
              <a:buSzPts val="2800"/>
              <a:buChar char="•"/>
            </a:pPr>
            <a:r>
              <a:rPr lang="en-US"/>
              <a:t>Includes:</a:t>
            </a:r>
            <a:endParaRPr/>
          </a:p>
          <a:p>
            <a:pPr indent="-285750" lvl="1" marL="742950" rtl="0" algn="l">
              <a:spcBef>
                <a:spcPts val="480"/>
              </a:spcBef>
              <a:spcAft>
                <a:spcPts val="0"/>
              </a:spcAft>
              <a:buClr>
                <a:schemeClr val="dk1"/>
              </a:buClr>
              <a:buSzPts val="2400"/>
              <a:buFont typeface="Noto Sans Symbols"/>
              <a:buChar char="▪"/>
            </a:pPr>
            <a:r>
              <a:rPr lang="en-US"/>
              <a:t>Hospital</a:t>
            </a:r>
            <a:endParaRPr/>
          </a:p>
          <a:p>
            <a:pPr indent="-285750" lvl="1" marL="742950" rtl="0" algn="l">
              <a:spcBef>
                <a:spcPts val="480"/>
              </a:spcBef>
              <a:spcAft>
                <a:spcPts val="0"/>
              </a:spcAft>
              <a:buClr>
                <a:schemeClr val="dk1"/>
              </a:buClr>
              <a:buSzPts val="2400"/>
              <a:buFont typeface="Noto Sans Symbols"/>
              <a:buChar char="▪"/>
            </a:pPr>
            <a:r>
              <a:rPr lang="en-US"/>
              <a:t>Medical (including mental health)</a:t>
            </a:r>
            <a:endParaRPr/>
          </a:p>
          <a:p>
            <a:pPr indent="-285750" lvl="1" marL="742950" rtl="0" algn="l">
              <a:spcBef>
                <a:spcPts val="480"/>
              </a:spcBef>
              <a:spcAft>
                <a:spcPts val="0"/>
              </a:spcAft>
              <a:buClr>
                <a:schemeClr val="dk1"/>
              </a:buClr>
              <a:buSzPts val="2400"/>
              <a:buFont typeface="Noto Sans Symbols"/>
              <a:buChar char="▪"/>
            </a:pPr>
            <a:r>
              <a:rPr lang="en-US"/>
              <a:t>Expanded covered services for children</a:t>
            </a:r>
            <a:endParaRPr/>
          </a:p>
        </p:txBody>
      </p:sp>
      <p:sp>
        <p:nvSpPr>
          <p:cNvPr id="229" name="Google Shape;229;p1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Medicaid (2)</a:t>
            </a:r>
            <a:endParaRPr/>
          </a:p>
        </p:txBody>
      </p:sp>
      <p:sp>
        <p:nvSpPr>
          <p:cNvPr id="236" name="Google Shape;236;p18"/>
          <p:cNvSpPr txBox="1"/>
          <p:nvPr>
            <p:ph idx="1" type="body"/>
          </p:nvPr>
        </p:nvSpPr>
        <p:spPr>
          <a:xfrm>
            <a:off x="457200" y="1808163"/>
            <a:ext cx="8366166"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Pays Medicare premiums, deductibles, and/or co-insurances for some receiving SSDI (with or without SSI).</a:t>
            </a:r>
            <a:endParaRPr/>
          </a:p>
          <a:p>
            <a:pPr indent="-342900" lvl="0" marL="342900" rtl="0" algn="l">
              <a:spcBef>
                <a:spcPts val="480"/>
              </a:spcBef>
              <a:spcAft>
                <a:spcPts val="0"/>
              </a:spcAft>
              <a:buClr>
                <a:schemeClr val="dk1"/>
              </a:buClr>
              <a:buSzPts val="2400"/>
              <a:buChar char="•"/>
            </a:pPr>
            <a:r>
              <a:rPr lang="en-US" sz="2400"/>
              <a:t>The Medicaid Buy-In allows workers with disabilities who might not otherwise qualify for Medicaid, but who may need Medicaid covered services to purchase coverage. </a:t>
            </a:r>
            <a:endParaRPr/>
          </a:p>
          <a:p>
            <a:pPr indent="-285750" lvl="1" marL="742950" rtl="0" algn="l">
              <a:spcBef>
                <a:spcPts val="480"/>
              </a:spcBef>
              <a:spcAft>
                <a:spcPts val="0"/>
              </a:spcAft>
              <a:buClr>
                <a:schemeClr val="dk1"/>
              </a:buClr>
              <a:buSzPts val="2400"/>
              <a:buFont typeface="Noto Sans Symbols"/>
              <a:buChar char="▪"/>
            </a:pPr>
            <a:r>
              <a:rPr lang="en-US"/>
              <a:t>Level of “buy-in” is determined by income guidelines.</a:t>
            </a:r>
            <a:endParaRPr/>
          </a:p>
          <a:p>
            <a:pPr indent="-285750" lvl="1" marL="742950" rtl="0" algn="l">
              <a:spcBef>
                <a:spcPts val="480"/>
              </a:spcBef>
              <a:spcAft>
                <a:spcPts val="0"/>
              </a:spcAft>
              <a:buClr>
                <a:schemeClr val="dk1"/>
              </a:buClr>
              <a:buSzPts val="2400"/>
              <a:buFont typeface="Noto Sans Symbols"/>
              <a:buChar char="▪"/>
            </a:pPr>
            <a:r>
              <a:rPr lang="en-US"/>
              <a:t>May also receive full Medicaid – depends on income/asset eligibility.</a:t>
            </a:r>
            <a:endParaRPr/>
          </a:p>
        </p:txBody>
      </p:sp>
      <p:sp>
        <p:nvSpPr>
          <p:cNvPr id="237" name="Google Shape;237;p1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MaineCare is Medicaid</a:t>
            </a:r>
            <a:endParaRPr/>
          </a:p>
        </p:txBody>
      </p:sp>
      <p:sp>
        <p:nvSpPr>
          <p:cNvPr id="243" name="Google Shape;243;p19"/>
          <p:cNvSpPr txBox="1"/>
          <p:nvPr>
            <p:ph idx="1" type="body"/>
          </p:nvPr>
        </p:nvSpPr>
        <p:spPr>
          <a:xfrm>
            <a:off x="685800" y="1779978"/>
            <a:ext cx="7900060" cy="45974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sz="2800"/>
              <a:t>The Medicaid program in Maine is MaineCare.</a:t>
            </a:r>
            <a:endParaRPr/>
          </a:p>
          <a:p>
            <a:pPr indent="-342900" lvl="0" marL="342900" rtl="0" algn="l">
              <a:spcBef>
                <a:spcPts val="560"/>
              </a:spcBef>
              <a:spcAft>
                <a:spcPts val="0"/>
              </a:spcAft>
              <a:buClr>
                <a:schemeClr val="dk1"/>
              </a:buClr>
              <a:buSzPts val="2800"/>
              <a:buChar char="•"/>
            </a:pPr>
            <a:r>
              <a:rPr lang="en-US" sz="2800"/>
              <a:t>MaineCare, like any state Medicaid program, receives partial federal funding.</a:t>
            </a:r>
            <a:endParaRPr/>
          </a:p>
          <a:p>
            <a:pPr indent="-342900" lvl="0" marL="342900" rtl="0" algn="l">
              <a:spcBef>
                <a:spcPts val="560"/>
              </a:spcBef>
              <a:spcAft>
                <a:spcPts val="0"/>
              </a:spcAft>
              <a:buClr>
                <a:schemeClr val="dk1"/>
              </a:buClr>
              <a:buSzPts val="2800"/>
              <a:buChar char="•"/>
            </a:pPr>
            <a:r>
              <a:rPr lang="en-US" sz="2800"/>
              <a:t>Maine contributes the remaining share of funding.</a:t>
            </a:r>
            <a:endParaRPr/>
          </a:p>
          <a:p>
            <a:pPr indent="-342900" lvl="0" marL="342900" rtl="0" algn="l">
              <a:spcBef>
                <a:spcPts val="560"/>
              </a:spcBef>
              <a:spcAft>
                <a:spcPts val="0"/>
              </a:spcAft>
              <a:buClr>
                <a:schemeClr val="dk1"/>
              </a:buClr>
              <a:buSzPts val="2800"/>
              <a:buChar char="•"/>
            </a:pPr>
            <a:r>
              <a:rPr lang="en-US" sz="2800"/>
              <a:t>Each State administers its own Medicaid program:</a:t>
            </a:r>
            <a:endParaRPr/>
          </a:p>
          <a:p>
            <a:pPr indent="-285750" lvl="1" marL="742950" rtl="0" algn="l">
              <a:spcBef>
                <a:spcPts val="480"/>
              </a:spcBef>
              <a:spcAft>
                <a:spcPts val="0"/>
              </a:spcAft>
              <a:buClr>
                <a:schemeClr val="dk1"/>
              </a:buClr>
              <a:buSzPts val="2400"/>
              <a:buChar char="–"/>
            </a:pPr>
            <a:r>
              <a:rPr lang="en-US"/>
              <a:t>Setting eligibility criteria</a:t>
            </a:r>
            <a:endParaRPr/>
          </a:p>
          <a:p>
            <a:pPr indent="-285750" lvl="1" marL="742950" rtl="0" algn="l">
              <a:spcBef>
                <a:spcPts val="480"/>
              </a:spcBef>
              <a:spcAft>
                <a:spcPts val="0"/>
              </a:spcAft>
              <a:buClr>
                <a:schemeClr val="dk1"/>
              </a:buClr>
              <a:buSzPts val="2400"/>
              <a:buChar char="–"/>
            </a:pPr>
            <a:r>
              <a:rPr lang="en-US"/>
              <a:t>Processing payments</a:t>
            </a:r>
            <a:endParaRPr/>
          </a:p>
        </p:txBody>
      </p:sp>
      <p:sp>
        <p:nvSpPr>
          <p:cNvPr id="244" name="Google Shape;244;p1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2"/>
          <p:cNvSpPr txBox="1"/>
          <p:nvPr>
            <p:ph type="title"/>
          </p:nvPr>
        </p:nvSpPr>
        <p:spPr>
          <a:xfrm>
            <a:off x="431800" y="1269346"/>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Funding Sources</a:t>
            </a:r>
            <a:endParaRPr/>
          </a:p>
        </p:txBody>
      </p:sp>
      <p:sp>
        <p:nvSpPr>
          <p:cNvPr id="84" name="Google Shape;84;p2"/>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000"/>
              <a:buChar char="•"/>
            </a:pPr>
            <a:r>
              <a:rPr lang="en-US" sz="3000"/>
              <a:t>SSDI – Social Security Disability Income</a:t>
            </a:r>
            <a:endParaRPr/>
          </a:p>
          <a:p>
            <a:pPr indent="-342900" lvl="0" marL="342900" rtl="0" algn="l">
              <a:spcBef>
                <a:spcPts val="600"/>
              </a:spcBef>
              <a:spcAft>
                <a:spcPts val="0"/>
              </a:spcAft>
              <a:buClr>
                <a:schemeClr val="dk1"/>
              </a:buClr>
              <a:buSzPts val="3000"/>
              <a:buChar char="•"/>
            </a:pPr>
            <a:r>
              <a:rPr lang="en-US" sz="3000"/>
              <a:t>SSI – Supplemental Security Income</a:t>
            </a:r>
            <a:endParaRPr/>
          </a:p>
          <a:p>
            <a:pPr indent="-342900" lvl="0" marL="342900" rtl="0" algn="l">
              <a:spcBef>
                <a:spcPts val="600"/>
              </a:spcBef>
              <a:spcAft>
                <a:spcPts val="0"/>
              </a:spcAft>
              <a:buClr>
                <a:schemeClr val="dk1"/>
              </a:buClr>
              <a:buSzPts val="3000"/>
              <a:buChar char="•"/>
            </a:pPr>
            <a:r>
              <a:rPr lang="en-US" sz="3000"/>
              <a:t>Work Incentives</a:t>
            </a:r>
            <a:endParaRPr/>
          </a:p>
          <a:p>
            <a:pPr indent="-342900" lvl="0" marL="342900" rtl="0" algn="l">
              <a:spcBef>
                <a:spcPts val="600"/>
              </a:spcBef>
              <a:spcAft>
                <a:spcPts val="0"/>
              </a:spcAft>
              <a:buClr>
                <a:schemeClr val="dk1"/>
              </a:buClr>
              <a:buSzPts val="3000"/>
              <a:buChar char="•"/>
            </a:pPr>
            <a:r>
              <a:rPr lang="en-US" sz="3000"/>
              <a:t>Medicare</a:t>
            </a:r>
            <a:endParaRPr/>
          </a:p>
          <a:p>
            <a:pPr indent="-342900" lvl="0" marL="342900" rtl="0" algn="l">
              <a:spcBef>
                <a:spcPts val="600"/>
              </a:spcBef>
              <a:spcAft>
                <a:spcPts val="0"/>
              </a:spcAft>
              <a:buClr>
                <a:schemeClr val="dk1"/>
              </a:buClr>
              <a:buSzPts val="3000"/>
              <a:buChar char="•"/>
            </a:pPr>
            <a:r>
              <a:rPr lang="en-US" sz="3000"/>
              <a:t>Medicaid (MaineCare)</a:t>
            </a:r>
            <a:endParaRPr/>
          </a:p>
          <a:p>
            <a:pPr indent="-342900" lvl="0" marL="342900" rtl="0" algn="l">
              <a:spcBef>
                <a:spcPts val="600"/>
              </a:spcBef>
              <a:spcAft>
                <a:spcPts val="0"/>
              </a:spcAft>
              <a:buClr>
                <a:schemeClr val="dk1"/>
              </a:buClr>
              <a:buSzPts val="3000"/>
              <a:buChar char="•"/>
            </a:pPr>
            <a:r>
              <a:rPr lang="en-US" sz="3000"/>
              <a:t>Supplemental Nutrition Assistance Program</a:t>
            </a:r>
            <a:endParaRPr/>
          </a:p>
          <a:p>
            <a:pPr indent="-165100" lvl="0" marL="342900" rtl="0" algn="l">
              <a:spcBef>
                <a:spcPts val="560"/>
              </a:spcBef>
              <a:spcAft>
                <a:spcPts val="0"/>
              </a:spcAft>
              <a:buClr>
                <a:schemeClr val="dk1"/>
              </a:buClr>
              <a:buSzPts val="2800"/>
              <a:buNone/>
            </a:pPr>
            <a:r>
              <a:t/>
            </a:r>
            <a:endParaRPr/>
          </a:p>
        </p:txBody>
      </p:sp>
      <p:sp>
        <p:nvSpPr>
          <p:cNvPr id="85" name="Google Shape;85;p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0"/>
          <p:cNvSpPr txBox="1"/>
          <p:nvPr>
            <p:ph type="title"/>
          </p:nvPr>
        </p:nvSpPr>
        <p:spPr>
          <a:xfrm>
            <a:off x="431800" y="1162237"/>
            <a:ext cx="8243888" cy="1002187"/>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Home and Community-Based Services Medicaid Waivers</a:t>
            </a:r>
            <a:endParaRPr/>
          </a:p>
        </p:txBody>
      </p:sp>
      <p:sp>
        <p:nvSpPr>
          <p:cNvPr id="251" name="Google Shape;251;p20"/>
          <p:cNvSpPr txBox="1"/>
          <p:nvPr>
            <p:ph idx="1" type="body"/>
          </p:nvPr>
        </p:nvSpPr>
        <p:spPr>
          <a:xfrm>
            <a:off x="457200" y="2235675"/>
            <a:ext cx="8229600" cy="43180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2800"/>
              <a:buNone/>
            </a:pPr>
            <a:r>
              <a:rPr lang="en-US"/>
              <a:t>Federal 1915(c) Home and Community-Based Waivers:</a:t>
            </a:r>
            <a:endParaRPr/>
          </a:p>
          <a:p>
            <a:pPr indent="-342900" lvl="0" marL="342900" rtl="0" algn="l">
              <a:spcBef>
                <a:spcPts val="560"/>
              </a:spcBef>
              <a:spcAft>
                <a:spcPts val="0"/>
              </a:spcAft>
              <a:buClr>
                <a:schemeClr val="dk1"/>
              </a:buClr>
              <a:buSzPts val="2800"/>
              <a:buChar char="•"/>
            </a:pPr>
            <a:r>
              <a:rPr lang="en-US"/>
              <a:t>Allows states to provide long term home and community-based services to individuals who would otherwise be eligible for institutional care.</a:t>
            </a:r>
            <a:endParaRPr/>
          </a:p>
          <a:p>
            <a:pPr indent="-342900" lvl="0" marL="342900" rtl="0" algn="l">
              <a:spcBef>
                <a:spcPts val="560"/>
              </a:spcBef>
              <a:spcAft>
                <a:spcPts val="0"/>
              </a:spcAft>
              <a:buClr>
                <a:schemeClr val="dk1"/>
              </a:buClr>
              <a:buSzPts val="2800"/>
              <a:buChar char="•"/>
            </a:pPr>
            <a:r>
              <a:rPr lang="en-US"/>
              <a:t>States can offer a variety of services under Medicaid Waiver.</a:t>
            </a:r>
            <a:endParaRPr/>
          </a:p>
          <a:p>
            <a:pPr indent="-342900" lvl="0" marL="342900" rtl="0" algn="l">
              <a:spcBef>
                <a:spcPts val="560"/>
              </a:spcBef>
              <a:spcAft>
                <a:spcPts val="0"/>
              </a:spcAft>
              <a:buClr>
                <a:schemeClr val="dk1"/>
              </a:buClr>
              <a:buSzPts val="2800"/>
              <a:buChar char="•"/>
            </a:pPr>
            <a:r>
              <a:rPr lang="en-US"/>
              <a:t>Each state must apply for waivers.</a:t>
            </a:r>
            <a:endParaRPr/>
          </a:p>
        </p:txBody>
      </p:sp>
      <p:sp>
        <p:nvSpPr>
          <p:cNvPr id="252" name="Google Shape;252;p2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1"/>
          <p:cNvSpPr txBox="1"/>
          <p:nvPr>
            <p:ph type="title"/>
          </p:nvPr>
        </p:nvSpPr>
        <p:spPr>
          <a:xfrm>
            <a:off x="431800" y="1138485"/>
            <a:ext cx="8243888" cy="942809"/>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Home and Community-Based Services Medicaid Waivers </a:t>
            </a:r>
            <a:r>
              <a:rPr lang="en-US" sz="2800"/>
              <a:t>(2)</a:t>
            </a:r>
            <a:endParaRPr/>
          </a:p>
        </p:txBody>
      </p:sp>
      <p:sp>
        <p:nvSpPr>
          <p:cNvPr id="259" name="Google Shape;259;p21"/>
          <p:cNvSpPr txBox="1"/>
          <p:nvPr>
            <p:ph idx="1" type="body"/>
          </p:nvPr>
        </p:nvSpPr>
        <p:spPr>
          <a:xfrm>
            <a:off x="457200" y="2176297"/>
            <a:ext cx="8229600" cy="4318000"/>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Clr>
                <a:schemeClr val="dk1"/>
              </a:buClr>
              <a:buSzPts val="2800"/>
              <a:buNone/>
            </a:pPr>
            <a:r>
              <a:rPr lang="en-US"/>
              <a:t>Services covered by Medicaid Waivers:</a:t>
            </a:r>
            <a:endParaRPr/>
          </a:p>
          <a:p>
            <a:pPr indent="-342900" lvl="0" marL="342900" rtl="0" algn="l">
              <a:spcBef>
                <a:spcPts val="560"/>
              </a:spcBef>
              <a:spcAft>
                <a:spcPts val="0"/>
              </a:spcAft>
              <a:buClr>
                <a:schemeClr val="dk1"/>
              </a:buClr>
              <a:buSzPts val="2800"/>
              <a:buChar char="•"/>
            </a:pPr>
            <a:r>
              <a:rPr lang="en-US"/>
              <a:t>Case management</a:t>
            </a:r>
            <a:endParaRPr/>
          </a:p>
          <a:p>
            <a:pPr indent="-342900" lvl="0" marL="342900" rtl="0" algn="l">
              <a:spcBef>
                <a:spcPts val="560"/>
              </a:spcBef>
              <a:spcAft>
                <a:spcPts val="0"/>
              </a:spcAft>
              <a:buClr>
                <a:schemeClr val="dk1"/>
              </a:buClr>
              <a:buSzPts val="2800"/>
              <a:buChar char="•"/>
            </a:pPr>
            <a:r>
              <a:rPr lang="en-US"/>
              <a:t>Homemaker</a:t>
            </a:r>
            <a:endParaRPr/>
          </a:p>
          <a:p>
            <a:pPr indent="-342900" lvl="0" marL="342900" rtl="0" algn="l">
              <a:spcBef>
                <a:spcPts val="560"/>
              </a:spcBef>
              <a:spcAft>
                <a:spcPts val="0"/>
              </a:spcAft>
              <a:buClr>
                <a:schemeClr val="dk1"/>
              </a:buClr>
              <a:buSzPts val="2800"/>
              <a:buChar char="•"/>
            </a:pPr>
            <a:r>
              <a:rPr lang="en-US"/>
              <a:t>Home health aid</a:t>
            </a:r>
            <a:endParaRPr/>
          </a:p>
          <a:p>
            <a:pPr indent="-342900" lvl="0" marL="342900" rtl="0" algn="l">
              <a:spcBef>
                <a:spcPts val="560"/>
              </a:spcBef>
              <a:spcAft>
                <a:spcPts val="0"/>
              </a:spcAft>
              <a:buClr>
                <a:schemeClr val="dk1"/>
              </a:buClr>
              <a:buSzPts val="2800"/>
              <a:buChar char="•"/>
            </a:pPr>
            <a:r>
              <a:rPr lang="en-US"/>
              <a:t>Personal care</a:t>
            </a:r>
            <a:endParaRPr/>
          </a:p>
          <a:p>
            <a:pPr indent="-342900" lvl="0" marL="342900" rtl="0" algn="l">
              <a:spcBef>
                <a:spcPts val="560"/>
              </a:spcBef>
              <a:spcAft>
                <a:spcPts val="0"/>
              </a:spcAft>
              <a:buClr>
                <a:schemeClr val="dk1"/>
              </a:buClr>
              <a:buSzPts val="2800"/>
              <a:buChar char="•"/>
            </a:pPr>
            <a:r>
              <a:rPr lang="en-US"/>
              <a:t>Adult day health services</a:t>
            </a:r>
            <a:endParaRPr/>
          </a:p>
          <a:p>
            <a:pPr indent="-342900" lvl="0" marL="342900" rtl="0" algn="l">
              <a:spcBef>
                <a:spcPts val="560"/>
              </a:spcBef>
              <a:spcAft>
                <a:spcPts val="0"/>
              </a:spcAft>
              <a:buClr>
                <a:schemeClr val="dk1"/>
              </a:buClr>
              <a:buSzPts val="2800"/>
              <a:buChar char="•"/>
            </a:pPr>
            <a:r>
              <a:rPr lang="en-US"/>
              <a:t>Habilitation (Day and Residential)</a:t>
            </a:r>
            <a:endParaRPr/>
          </a:p>
          <a:p>
            <a:pPr indent="-342900" lvl="0" marL="342900" rtl="0" algn="l">
              <a:spcBef>
                <a:spcPts val="560"/>
              </a:spcBef>
              <a:spcAft>
                <a:spcPts val="0"/>
              </a:spcAft>
              <a:buClr>
                <a:schemeClr val="dk1"/>
              </a:buClr>
              <a:buSzPts val="2800"/>
              <a:buChar char="•"/>
            </a:pPr>
            <a:r>
              <a:rPr lang="en-US"/>
              <a:t>Respite Care</a:t>
            </a:r>
            <a:endParaRPr/>
          </a:p>
          <a:p>
            <a:pPr indent="-342900" lvl="0" marL="342900" rtl="0" algn="l">
              <a:spcBef>
                <a:spcPts val="560"/>
              </a:spcBef>
              <a:spcAft>
                <a:spcPts val="0"/>
              </a:spcAft>
              <a:buClr>
                <a:schemeClr val="dk1"/>
              </a:buClr>
              <a:buSzPts val="2800"/>
              <a:buChar char="•"/>
            </a:pPr>
            <a:r>
              <a:rPr lang="en-US"/>
              <a:t>Other types of services proposed by states</a:t>
            </a:r>
            <a:endParaRPr/>
          </a:p>
          <a:p>
            <a:pPr indent="-165100" lvl="0" marL="342900" rtl="0" algn="l">
              <a:spcBef>
                <a:spcPts val="560"/>
              </a:spcBef>
              <a:spcAft>
                <a:spcPts val="0"/>
              </a:spcAft>
              <a:buClr>
                <a:schemeClr val="dk1"/>
              </a:buClr>
              <a:buSzPts val="2800"/>
              <a:buNone/>
            </a:pPr>
            <a:r>
              <a:t/>
            </a:r>
            <a:endParaRPr/>
          </a:p>
        </p:txBody>
      </p:sp>
      <p:sp>
        <p:nvSpPr>
          <p:cNvPr id="260" name="Google Shape;260;p2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2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Maine Waiver – Section 29</a:t>
            </a:r>
            <a:endParaRPr/>
          </a:p>
        </p:txBody>
      </p:sp>
      <p:sp>
        <p:nvSpPr>
          <p:cNvPr id="267" name="Google Shape;267;p22"/>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dk1"/>
              </a:buClr>
              <a:buSzPts val="2800"/>
              <a:buNone/>
            </a:pPr>
            <a:r>
              <a:rPr b="1" lang="en-US" sz="2800"/>
              <a:t>Section 29 – Home and Community-</a:t>
            </a:r>
            <a:endParaRPr/>
          </a:p>
          <a:p>
            <a:pPr indent="0" lvl="0" marL="0" rtl="0" algn="ctr">
              <a:spcBef>
                <a:spcPts val="560"/>
              </a:spcBef>
              <a:spcAft>
                <a:spcPts val="0"/>
              </a:spcAft>
              <a:buClr>
                <a:schemeClr val="dk1"/>
              </a:buClr>
              <a:buSzPts val="2800"/>
              <a:buNone/>
            </a:pPr>
            <a:r>
              <a:rPr b="1" lang="en-US" sz="2800"/>
              <a:t>Based Waiver (Support Waiver)</a:t>
            </a:r>
            <a:endParaRPr/>
          </a:p>
          <a:p>
            <a:pPr indent="-342900" lvl="0" marL="342900" rtl="0" algn="l">
              <a:spcBef>
                <a:spcPts val="1080"/>
              </a:spcBef>
              <a:spcAft>
                <a:spcPts val="0"/>
              </a:spcAft>
              <a:buClr>
                <a:schemeClr val="dk1"/>
              </a:buClr>
              <a:buSzPts val="2400"/>
              <a:buChar char="•"/>
            </a:pPr>
            <a:r>
              <a:rPr lang="en-US" sz="2400"/>
              <a:t>Supportive services to individuals who live with their families or on their own.</a:t>
            </a:r>
            <a:endParaRPr/>
          </a:p>
          <a:p>
            <a:pPr indent="-342900" lvl="0" marL="342900" rtl="0" algn="l">
              <a:spcBef>
                <a:spcPts val="480"/>
              </a:spcBef>
              <a:spcAft>
                <a:spcPts val="0"/>
              </a:spcAft>
              <a:buClr>
                <a:schemeClr val="dk1"/>
              </a:buClr>
              <a:buSzPts val="2400"/>
              <a:buChar char="•"/>
            </a:pPr>
            <a:r>
              <a:rPr lang="en-US" sz="2400"/>
              <a:t>Primarily Services are </a:t>
            </a:r>
            <a:r>
              <a:rPr i="1" lang="en-US" sz="2400"/>
              <a:t>community support </a:t>
            </a:r>
            <a:r>
              <a:rPr lang="en-US" sz="2400"/>
              <a:t>and </a:t>
            </a:r>
            <a:r>
              <a:rPr i="1" lang="en-US" sz="2400"/>
              <a:t>work support.</a:t>
            </a:r>
            <a:endParaRPr/>
          </a:p>
          <a:p>
            <a:pPr indent="-342900" lvl="0" marL="342900" rtl="0" algn="l">
              <a:spcBef>
                <a:spcPts val="560"/>
              </a:spcBef>
              <a:spcAft>
                <a:spcPts val="0"/>
              </a:spcAft>
              <a:buClr>
                <a:schemeClr val="dk1"/>
              </a:buClr>
              <a:buSzPts val="2400"/>
              <a:buChar char="•"/>
            </a:pPr>
            <a:r>
              <a:rPr lang="en-US" sz="2400"/>
              <a:t>Can include a mix of other services recommended in the person-centered plan</a:t>
            </a:r>
            <a:r>
              <a:rPr lang="en-US"/>
              <a:t>.</a:t>
            </a:r>
            <a:endParaRPr/>
          </a:p>
          <a:p>
            <a:pPr indent="-342900" lvl="0" marL="342900" rtl="0" algn="l">
              <a:spcBef>
                <a:spcPts val="480"/>
              </a:spcBef>
              <a:spcAft>
                <a:spcPts val="0"/>
              </a:spcAft>
              <a:buClr>
                <a:schemeClr val="dk1"/>
              </a:buClr>
              <a:buSzPts val="2400"/>
              <a:buChar char="•"/>
            </a:pPr>
            <a:r>
              <a:rPr lang="en-US" sz="2400"/>
              <a:t>Is not intended to meet all the person’s needs.</a:t>
            </a:r>
            <a:endParaRPr/>
          </a:p>
        </p:txBody>
      </p:sp>
      <p:sp>
        <p:nvSpPr>
          <p:cNvPr id="268" name="Google Shape;268;p2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3"/>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Section 29 – Eligibility</a:t>
            </a:r>
            <a:endParaRPr/>
          </a:p>
        </p:txBody>
      </p:sp>
      <p:sp>
        <p:nvSpPr>
          <p:cNvPr id="274" name="Google Shape;274;p23"/>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Must meet medical eligibility requirements.</a:t>
            </a:r>
            <a:endParaRPr/>
          </a:p>
          <a:p>
            <a:pPr indent="-342900" lvl="0" marL="342900" rtl="0" algn="l">
              <a:spcBef>
                <a:spcPts val="560"/>
              </a:spcBef>
              <a:spcAft>
                <a:spcPts val="0"/>
              </a:spcAft>
              <a:buClr>
                <a:schemeClr val="dk1"/>
              </a:buClr>
              <a:buSzPts val="2800"/>
              <a:buChar char="•"/>
            </a:pPr>
            <a:r>
              <a:rPr lang="en-US"/>
              <a:t>Must meet financial eligibility requirements.</a:t>
            </a:r>
            <a:endParaRPr/>
          </a:p>
          <a:p>
            <a:pPr indent="-342900" lvl="0" marL="342900" rtl="0" algn="l">
              <a:spcBef>
                <a:spcPts val="560"/>
              </a:spcBef>
              <a:spcAft>
                <a:spcPts val="0"/>
              </a:spcAft>
              <a:buClr>
                <a:schemeClr val="dk1"/>
              </a:buClr>
              <a:buSzPts val="2800"/>
              <a:buChar char="•"/>
            </a:pPr>
            <a:r>
              <a:rPr lang="en-US"/>
              <a:t>Must have needs documented in an authorized personal plan.</a:t>
            </a:r>
            <a:endParaRPr/>
          </a:p>
          <a:p>
            <a:pPr indent="-342900" lvl="0" marL="342900" rtl="0" algn="l">
              <a:spcBef>
                <a:spcPts val="560"/>
              </a:spcBef>
              <a:spcAft>
                <a:spcPts val="0"/>
              </a:spcAft>
              <a:buClr>
                <a:schemeClr val="dk1"/>
              </a:buClr>
              <a:buSzPts val="2800"/>
              <a:buChar char="•"/>
            </a:pPr>
            <a:r>
              <a:rPr lang="en-US"/>
              <a:t>Funding opening must be available.</a:t>
            </a:r>
            <a:endParaRPr/>
          </a:p>
        </p:txBody>
      </p:sp>
      <p:sp>
        <p:nvSpPr>
          <p:cNvPr id="275" name="Google Shape;275;p2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4"/>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Services Under Section 29</a:t>
            </a:r>
            <a:endParaRPr/>
          </a:p>
        </p:txBody>
      </p:sp>
      <p:sp>
        <p:nvSpPr>
          <p:cNvPr id="281" name="Google Shape;281;p24"/>
          <p:cNvSpPr txBox="1"/>
          <p:nvPr>
            <p:ph idx="1" type="body"/>
          </p:nvPr>
        </p:nvSpPr>
        <p:spPr>
          <a:xfrm>
            <a:off x="457200" y="2176298"/>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Work Support</a:t>
            </a:r>
            <a:endParaRPr/>
          </a:p>
          <a:p>
            <a:pPr indent="-342900" lvl="0" marL="342900" rtl="0" algn="l">
              <a:spcBef>
                <a:spcPts val="560"/>
              </a:spcBef>
              <a:spcAft>
                <a:spcPts val="0"/>
              </a:spcAft>
              <a:buClr>
                <a:schemeClr val="dk1"/>
              </a:buClr>
              <a:buSzPts val="2800"/>
              <a:buChar char="•"/>
            </a:pPr>
            <a:r>
              <a:rPr lang="en-US"/>
              <a:t>Career Planning</a:t>
            </a:r>
            <a:endParaRPr/>
          </a:p>
          <a:p>
            <a:pPr indent="-342900" lvl="0" marL="342900" rtl="0" algn="l">
              <a:spcBef>
                <a:spcPts val="560"/>
              </a:spcBef>
              <a:spcAft>
                <a:spcPts val="0"/>
              </a:spcAft>
              <a:buClr>
                <a:schemeClr val="dk1"/>
              </a:buClr>
              <a:buSzPts val="2800"/>
              <a:buChar char="•"/>
            </a:pPr>
            <a:r>
              <a:rPr lang="en-US"/>
              <a:t>Community Support</a:t>
            </a:r>
            <a:endParaRPr/>
          </a:p>
          <a:p>
            <a:pPr indent="-342900" lvl="0" marL="342900" rtl="0" algn="l">
              <a:spcBef>
                <a:spcPts val="560"/>
              </a:spcBef>
              <a:spcAft>
                <a:spcPts val="0"/>
              </a:spcAft>
              <a:buClr>
                <a:schemeClr val="dk1"/>
              </a:buClr>
              <a:buSzPts val="2800"/>
              <a:buChar char="•"/>
            </a:pPr>
            <a:r>
              <a:rPr lang="en-US"/>
              <a:t>Home Support</a:t>
            </a:r>
            <a:endParaRPr/>
          </a:p>
          <a:p>
            <a:pPr indent="-342900" lvl="0" marL="342900" rtl="0" algn="l">
              <a:spcBef>
                <a:spcPts val="560"/>
              </a:spcBef>
              <a:spcAft>
                <a:spcPts val="0"/>
              </a:spcAft>
              <a:buClr>
                <a:schemeClr val="dk1"/>
              </a:buClr>
              <a:buSzPts val="2800"/>
              <a:buChar char="•"/>
            </a:pPr>
            <a:r>
              <a:rPr lang="en-US"/>
              <a:t>Assistive Technology</a:t>
            </a:r>
            <a:endParaRPr/>
          </a:p>
          <a:p>
            <a:pPr indent="-342900" lvl="0" marL="342900" rtl="0" algn="l">
              <a:spcBef>
                <a:spcPts val="560"/>
              </a:spcBef>
              <a:spcAft>
                <a:spcPts val="0"/>
              </a:spcAft>
              <a:buClr>
                <a:schemeClr val="dk1"/>
              </a:buClr>
              <a:buSzPts val="2800"/>
              <a:buChar char="•"/>
            </a:pPr>
            <a:r>
              <a:rPr lang="en-US"/>
              <a:t>Respite Care</a:t>
            </a:r>
            <a:endParaRPr/>
          </a:p>
        </p:txBody>
      </p:sp>
      <p:sp>
        <p:nvSpPr>
          <p:cNvPr id="282" name="Google Shape;282;p2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p2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For More Information on Section 29</a:t>
            </a:r>
            <a:endParaRPr/>
          </a:p>
        </p:txBody>
      </p:sp>
      <p:sp>
        <p:nvSpPr>
          <p:cNvPr id="289" name="Google Shape;289;p25"/>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800"/>
              <a:buNone/>
            </a:pPr>
            <a:r>
              <a:rPr lang="en-US"/>
              <a:t>See the Maine Coalition for Housing and Quality Services: </a:t>
            </a:r>
            <a:r>
              <a:rPr i="1" lang="en-US" u="sng">
                <a:solidFill>
                  <a:schemeClr val="hlink"/>
                </a:solidFill>
                <a:hlinkClick r:id="rId3"/>
              </a:rPr>
              <a:t>A Toolkit for Assessing Adult Developmental Services </a:t>
            </a:r>
            <a:r>
              <a:rPr i="1" lang="en-US"/>
              <a:t>created by and for Family Members </a:t>
            </a:r>
            <a:r>
              <a:rPr lang="en-US"/>
              <a:t>MaineCare Section 29 Edition</a:t>
            </a:r>
            <a:r>
              <a:rPr i="1" lang="en-US"/>
              <a:t>, Community Support Waiver </a:t>
            </a:r>
            <a:r>
              <a:rPr lang="en-US"/>
              <a:t>developed by Diane Boas https://www.maineparentcoalition.org/uploads/2/6/1/1/26115022/community_supports_toolkit_-_section_29.pdf</a:t>
            </a:r>
            <a:endParaRPr/>
          </a:p>
          <a:p>
            <a:pPr indent="0" lvl="0" marL="0" rtl="0" algn="l">
              <a:spcBef>
                <a:spcPts val="560"/>
              </a:spcBef>
              <a:spcAft>
                <a:spcPts val="0"/>
              </a:spcAft>
              <a:buClr>
                <a:schemeClr val="dk1"/>
              </a:buClr>
              <a:buSzPts val="2800"/>
              <a:buNone/>
            </a:pPr>
            <a:r>
              <a:t/>
            </a:r>
            <a:endParaRPr i="1"/>
          </a:p>
        </p:txBody>
      </p:sp>
      <p:sp>
        <p:nvSpPr>
          <p:cNvPr id="290" name="Google Shape;290;p2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2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Maine Waiver – Section 21</a:t>
            </a:r>
            <a:endParaRPr/>
          </a:p>
        </p:txBody>
      </p:sp>
      <p:sp>
        <p:nvSpPr>
          <p:cNvPr id="296" name="Google Shape;296;p26"/>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lnSpcReduction="10000"/>
          </a:bodyPr>
          <a:lstStyle/>
          <a:p>
            <a:pPr indent="0" lvl="0" marL="0" rtl="0" algn="ctr">
              <a:spcBef>
                <a:spcPts val="0"/>
              </a:spcBef>
              <a:spcAft>
                <a:spcPts val="0"/>
              </a:spcAft>
              <a:buClr>
                <a:schemeClr val="dk1"/>
              </a:buClr>
              <a:buSzPts val="2800"/>
              <a:buNone/>
            </a:pPr>
            <a:r>
              <a:rPr b="1" lang="en-US"/>
              <a:t>Section 21 – Home and Community-</a:t>
            </a:r>
            <a:endParaRPr/>
          </a:p>
          <a:p>
            <a:pPr indent="0" lvl="0" marL="0" rtl="0" algn="ctr">
              <a:spcBef>
                <a:spcPts val="560"/>
              </a:spcBef>
              <a:spcAft>
                <a:spcPts val="0"/>
              </a:spcAft>
              <a:buClr>
                <a:schemeClr val="dk1"/>
              </a:buClr>
              <a:buSzPts val="2800"/>
              <a:buNone/>
            </a:pPr>
            <a:r>
              <a:rPr b="1" lang="en-US"/>
              <a:t>Based Waiver (Comprehensive Waiver)</a:t>
            </a:r>
            <a:endParaRPr/>
          </a:p>
          <a:p>
            <a:pPr indent="-342900" lvl="0" marL="342900" rtl="0" algn="l">
              <a:spcBef>
                <a:spcPts val="560"/>
              </a:spcBef>
              <a:spcAft>
                <a:spcPts val="0"/>
              </a:spcAft>
              <a:buClr>
                <a:schemeClr val="dk1"/>
              </a:buClr>
              <a:buSzPts val="2800"/>
              <a:buChar char="•"/>
            </a:pPr>
            <a:r>
              <a:rPr lang="en-US"/>
              <a:t>For individuals with ID or ASD who would otherwise qualify for care in an Intermediate Care Facility for Individuals with Intellectual Disabilities.</a:t>
            </a:r>
            <a:endParaRPr/>
          </a:p>
          <a:p>
            <a:pPr indent="-342900" lvl="0" marL="342900" rtl="0" algn="l">
              <a:spcBef>
                <a:spcPts val="560"/>
              </a:spcBef>
              <a:spcAft>
                <a:spcPts val="0"/>
              </a:spcAft>
              <a:buClr>
                <a:schemeClr val="dk1"/>
              </a:buClr>
              <a:buSzPts val="2800"/>
              <a:buChar char="•"/>
            </a:pPr>
            <a:r>
              <a:rPr lang="en-US"/>
              <a:t>Broad mix of services including:</a:t>
            </a:r>
            <a:endParaRPr/>
          </a:p>
          <a:p>
            <a:pPr indent="-285750" lvl="1" marL="742950" rtl="0" algn="l">
              <a:spcBef>
                <a:spcPts val="480"/>
              </a:spcBef>
              <a:spcAft>
                <a:spcPts val="0"/>
              </a:spcAft>
              <a:buClr>
                <a:schemeClr val="dk1"/>
              </a:buClr>
              <a:buSzPts val="2400"/>
              <a:buChar char="–"/>
            </a:pPr>
            <a:r>
              <a:rPr lang="en-US"/>
              <a:t>Home support</a:t>
            </a:r>
            <a:endParaRPr/>
          </a:p>
          <a:p>
            <a:pPr indent="-285750" lvl="1" marL="742950" rtl="0" algn="l">
              <a:spcBef>
                <a:spcPts val="480"/>
              </a:spcBef>
              <a:spcAft>
                <a:spcPts val="0"/>
              </a:spcAft>
              <a:buClr>
                <a:schemeClr val="dk1"/>
              </a:buClr>
              <a:buSzPts val="2400"/>
              <a:buChar char="–"/>
            </a:pPr>
            <a:r>
              <a:rPr lang="en-US"/>
              <a:t>Work support</a:t>
            </a:r>
            <a:endParaRPr/>
          </a:p>
          <a:p>
            <a:pPr indent="-285750" lvl="1" marL="742950" rtl="0" algn="l">
              <a:spcBef>
                <a:spcPts val="480"/>
              </a:spcBef>
              <a:spcAft>
                <a:spcPts val="0"/>
              </a:spcAft>
              <a:buClr>
                <a:schemeClr val="dk1"/>
              </a:buClr>
              <a:buSzPts val="2400"/>
              <a:buChar char="–"/>
            </a:pPr>
            <a:r>
              <a:rPr lang="en-US"/>
              <a:t>Community support</a:t>
            </a:r>
            <a:endParaRPr/>
          </a:p>
        </p:txBody>
      </p:sp>
      <p:sp>
        <p:nvSpPr>
          <p:cNvPr id="297" name="Google Shape;297;p2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2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Section 21 Waiver Eligibility </a:t>
            </a:r>
            <a:endParaRPr/>
          </a:p>
        </p:txBody>
      </p:sp>
      <p:sp>
        <p:nvSpPr>
          <p:cNvPr id="304" name="Google Shape;304;p27"/>
          <p:cNvSpPr txBox="1"/>
          <p:nvPr>
            <p:ph idx="1" type="body"/>
          </p:nvPr>
        </p:nvSpPr>
        <p:spPr>
          <a:xfrm>
            <a:off x="457200" y="1808163"/>
            <a:ext cx="8045532" cy="4318000"/>
          </a:xfrm>
          <a:prstGeom prst="rect">
            <a:avLst/>
          </a:prstGeom>
          <a:noFill/>
          <a:ln>
            <a:noFill/>
          </a:ln>
        </p:spPr>
        <p:txBody>
          <a:bodyPr anchorCtr="0" anchor="t" bIns="45700" lIns="91425" spcFirstLastPara="1" rIns="91425" wrap="square" tIns="45700">
            <a:normAutofit fontScale="92500"/>
          </a:bodyPr>
          <a:lstStyle/>
          <a:p>
            <a:pPr indent="-342900" lvl="0" marL="342900" rtl="0" algn="l">
              <a:spcBef>
                <a:spcPts val="0"/>
              </a:spcBef>
              <a:spcAft>
                <a:spcPts val="0"/>
              </a:spcAft>
              <a:buClr>
                <a:schemeClr val="dk1"/>
              </a:buClr>
              <a:buSzPct val="100000"/>
              <a:buChar char="•"/>
            </a:pPr>
            <a:r>
              <a:rPr lang="en-US"/>
              <a:t>Person must meet medical eligibility requirements.</a:t>
            </a:r>
            <a:endParaRPr/>
          </a:p>
          <a:p>
            <a:pPr indent="-342900" lvl="0" marL="342900" rtl="0" algn="l">
              <a:spcBef>
                <a:spcPts val="518"/>
              </a:spcBef>
              <a:spcAft>
                <a:spcPts val="0"/>
              </a:spcAft>
              <a:buClr>
                <a:schemeClr val="dk1"/>
              </a:buClr>
              <a:buSzPct val="100000"/>
              <a:buChar char="•"/>
            </a:pPr>
            <a:r>
              <a:rPr lang="en-US"/>
              <a:t>There must be a funded opening.</a:t>
            </a:r>
            <a:endParaRPr/>
          </a:p>
          <a:p>
            <a:pPr indent="-342900" lvl="0" marL="342900" rtl="0" algn="l">
              <a:spcBef>
                <a:spcPts val="518"/>
              </a:spcBef>
              <a:spcAft>
                <a:spcPts val="0"/>
              </a:spcAft>
              <a:buClr>
                <a:schemeClr val="dk1"/>
              </a:buClr>
              <a:buSzPct val="100000"/>
              <a:buChar char="•"/>
            </a:pPr>
            <a:r>
              <a:rPr lang="en-US"/>
              <a:t>Personal plan must identify needs for habilitative, therapeutic, and intervention services with the “overall goal of community inclusion.”</a:t>
            </a:r>
            <a:endParaRPr/>
          </a:p>
          <a:p>
            <a:pPr indent="0" lvl="0" marL="0" rtl="0" algn="l">
              <a:spcBef>
                <a:spcPts val="1118"/>
              </a:spcBef>
              <a:spcAft>
                <a:spcPts val="0"/>
              </a:spcAft>
              <a:buClr>
                <a:schemeClr val="dk1"/>
              </a:buClr>
              <a:buSzPct val="100000"/>
              <a:buNone/>
            </a:pPr>
            <a:r>
              <a:rPr lang="en-US" sz="2800"/>
              <a:t>See </a:t>
            </a:r>
            <a:r>
              <a:rPr lang="en-US" sz="2800" u="sng">
                <a:solidFill>
                  <a:schemeClr val="hlink"/>
                </a:solidFill>
                <a:hlinkClick r:id="rId3"/>
              </a:rPr>
              <a:t>Chapter 101: MaineCare Benefits Manual (Chapter II – Section 21.)</a:t>
            </a:r>
            <a:r>
              <a:rPr lang="en-US" sz="2800"/>
              <a:t> at </a:t>
            </a:r>
            <a:r>
              <a:rPr lang="en-US"/>
              <a:t>https://www.maine.gov/sos/cec/rules/10/ch101.htm</a:t>
            </a:r>
            <a:endParaRPr/>
          </a:p>
        </p:txBody>
      </p:sp>
      <p:sp>
        <p:nvSpPr>
          <p:cNvPr id="305" name="Google Shape;305;p2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28"/>
          <p:cNvSpPr txBox="1"/>
          <p:nvPr>
            <p:ph type="title"/>
          </p:nvPr>
        </p:nvSpPr>
        <p:spPr>
          <a:xfrm>
            <a:off x="899592" y="980728"/>
            <a:ext cx="7754053" cy="49006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Section 21 – Funded Services</a:t>
            </a:r>
            <a:endParaRPr/>
          </a:p>
        </p:txBody>
      </p:sp>
      <p:sp>
        <p:nvSpPr>
          <p:cNvPr id="312" name="Google Shape;312;p28"/>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rmAutofit fontScale="77500" lnSpcReduction="20000"/>
          </a:bodyPr>
          <a:lstStyle/>
          <a:p>
            <a:pPr indent="-342931" lvl="0" marL="342900" rtl="0" algn="l">
              <a:spcBef>
                <a:spcPts val="0"/>
              </a:spcBef>
              <a:spcAft>
                <a:spcPts val="0"/>
              </a:spcAft>
              <a:buClr>
                <a:schemeClr val="dk1"/>
              </a:buClr>
              <a:buSzPct val="100000"/>
              <a:buChar char="•"/>
            </a:pPr>
            <a:r>
              <a:rPr lang="en-US" sz="3100"/>
              <a:t>Home Support (Agency)</a:t>
            </a:r>
            <a:endParaRPr/>
          </a:p>
          <a:p>
            <a:pPr indent="-342931" lvl="0" marL="342900" rtl="0" algn="l">
              <a:spcBef>
                <a:spcPts val="480"/>
              </a:spcBef>
              <a:spcAft>
                <a:spcPts val="0"/>
              </a:spcAft>
              <a:buClr>
                <a:schemeClr val="dk1"/>
              </a:buClr>
              <a:buSzPct val="100000"/>
              <a:buChar char="•"/>
            </a:pPr>
            <a:r>
              <a:rPr lang="en-US" sz="3100"/>
              <a:t>Home Support (Family Centered)</a:t>
            </a:r>
            <a:endParaRPr/>
          </a:p>
          <a:p>
            <a:pPr indent="-342931" lvl="0" marL="342900" rtl="0" algn="l">
              <a:spcBef>
                <a:spcPts val="480"/>
              </a:spcBef>
              <a:spcAft>
                <a:spcPts val="0"/>
              </a:spcAft>
              <a:buClr>
                <a:schemeClr val="dk1"/>
              </a:buClr>
              <a:buSzPct val="100000"/>
              <a:buChar char="•"/>
            </a:pPr>
            <a:r>
              <a:rPr lang="en-US" sz="3100"/>
              <a:t>Remote home support (monitor only or interactive support)</a:t>
            </a:r>
            <a:endParaRPr/>
          </a:p>
          <a:p>
            <a:pPr indent="-342931" lvl="0" marL="342900" rtl="0" algn="l">
              <a:spcBef>
                <a:spcPts val="480"/>
              </a:spcBef>
              <a:spcAft>
                <a:spcPts val="0"/>
              </a:spcAft>
              <a:buClr>
                <a:schemeClr val="dk1"/>
              </a:buClr>
              <a:buSzPct val="100000"/>
              <a:buChar char="•"/>
            </a:pPr>
            <a:r>
              <a:rPr lang="en-US" sz="3100"/>
              <a:t>Shared living</a:t>
            </a:r>
            <a:endParaRPr/>
          </a:p>
          <a:p>
            <a:pPr indent="-342931" lvl="0" marL="342900" rtl="0" algn="l">
              <a:spcBef>
                <a:spcPts val="480"/>
              </a:spcBef>
              <a:spcAft>
                <a:spcPts val="0"/>
              </a:spcAft>
              <a:buClr>
                <a:schemeClr val="dk1"/>
              </a:buClr>
              <a:buSzPct val="100000"/>
              <a:buChar char="•"/>
            </a:pPr>
            <a:r>
              <a:rPr lang="en-US" sz="3100"/>
              <a:t>Employment Specialist Services</a:t>
            </a:r>
            <a:endParaRPr/>
          </a:p>
          <a:p>
            <a:pPr indent="-342931" lvl="0" marL="342900" rtl="0" algn="l">
              <a:spcBef>
                <a:spcPts val="480"/>
              </a:spcBef>
              <a:spcAft>
                <a:spcPts val="0"/>
              </a:spcAft>
              <a:buClr>
                <a:schemeClr val="dk1"/>
              </a:buClr>
              <a:buSzPct val="100000"/>
              <a:buChar char="•"/>
            </a:pPr>
            <a:r>
              <a:rPr lang="en-US" sz="3100"/>
              <a:t>Individual Work Support</a:t>
            </a:r>
            <a:endParaRPr/>
          </a:p>
          <a:p>
            <a:pPr indent="-342931" lvl="0" marL="342900" rtl="0" algn="l">
              <a:spcBef>
                <a:spcPts val="480"/>
              </a:spcBef>
              <a:spcAft>
                <a:spcPts val="0"/>
              </a:spcAft>
              <a:buClr>
                <a:schemeClr val="dk1"/>
              </a:buClr>
              <a:buSzPct val="100000"/>
              <a:buChar char="•"/>
            </a:pPr>
            <a:r>
              <a:rPr lang="en-US" sz="3100"/>
              <a:t>Group Work Support</a:t>
            </a:r>
            <a:endParaRPr/>
          </a:p>
          <a:p>
            <a:pPr indent="-342931" lvl="0" marL="342900" rtl="0" algn="l">
              <a:spcBef>
                <a:spcPts val="480"/>
              </a:spcBef>
              <a:spcAft>
                <a:spcPts val="0"/>
              </a:spcAft>
              <a:buClr>
                <a:schemeClr val="dk1"/>
              </a:buClr>
              <a:buSzPct val="100000"/>
              <a:buChar char="•"/>
            </a:pPr>
            <a:r>
              <a:rPr lang="en-US" sz="3100"/>
              <a:t>Consultation Services</a:t>
            </a:r>
            <a:endParaRPr/>
          </a:p>
          <a:p>
            <a:pPr indent="-342931" lvl="0" marL="342900" rtl="0" algn="l">
              <a:spcBef>
                <a:spcPts val="480"/>
              </a:spcBef>
              <a:spcAft>
                <a:spcPts val="0"/>
              </a:spcAft>
              <a:buClr>
                <a:schemeClr val="dk1"/>
              </a:buClr>
              <a:buSzPct val="100000"/>
              <a:buChar char="•"/>
            </a:pPr>
            <a:r>
              <a:rPr lang="en-US" sz="3100"/>
              <a:t>Counseling</a:t>
            </a:r>
            <a:endParaRPr/>
          </a:p>
          <a:p>
            <a:pPr indent="-205105" lvl="0" marL="342900" rtl="0" algn="l">
              <a:spcBef>
                <a:spcPts val="434"/>
              </a:spcBef>
              <a:spcAft>
                <a:spcPts val="0"/>
              </a:spcAft>
              <a:buClr>
                <a:schemeClr val="dk1"/>
              </a:buClr>
              <a:buSzPct val="100000"/>
              <a:buNone/>
            </a:pPr>
            <a:r>
              <a:t/>
            </a:r>
            <a:endParaRPr/>
          </a:p>
        </p:txBody>
      </p:sp>
      <p:sp>
        <p:nvSpPr>
          <p:cNvPr id="313" name="Google Shape;313;p28"/>
          <p:cNvSpPr txBox="1"/>
          <p:nvPr>
            <p:ph idx="2" type="body"/>
          </p:nvPr>
        </p:nvSpPr>
        <p:spPr>
          <a:xfrm>
            <a:off x="4648199" y="1600200"/>
            <a:ext cx="4270169"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300"/>
              <a:buChar char="•"/>
            </a:pPr>
            <a:r>
              <a:rPr lang="en-US" sz="2300"/>
              <a:t>Crisis Assessment and Intervention</a:t>
            </a:r>
            <a:endParaRPr/>
          </a:p>
          <a:p>
            <a:pPr indent="-342900" lvl="0" marL="342900" rtl="0" algn="l">
              <a:spcBef>
                <a:spcPts val="300"/>
              </a:spcBef>
              <a:spcAft>
                <a:spcPts val="0"/>
              </a:spcAft>
              <a:buClr>
                <a:schemeClr val="dk1"/>
              </a:buClr>
              <a:buSzPts val="2300"/>
              <a:buChar char="•"/>
            </a:pPr>
            <a:r>
              <a:rPr lang="en-US" sz="2300"/>
              <a:t>Therapies: Occupational, Physical, and Speech</a:t>
            </a:r>
            <a:endParaRPr/>
          </a:p>
          <a:p>
            <a:pPr indent="-342900" lvl="0" marL="342900" rtl="0" algn="l">
              <a:spcBef>
                <a:spcPts val="300"/>
              </a:spcBef>
              <a:spcAft>
                <a:spcPts val="0"/>
              </a:spcAft>
              <a:buClr>
                <a:schemeClr val="dk1"/>
              </a:buClr>
              <a:buSzPts val="2300"/>
              <a:buChar char="•"/>
            </a:pPr>
            <a:r>
              <a:rPr lang="en-US" sz="2300"/>
              <a:t>Non-traditional  communication consultation and assessment</a:t>
            </a:r>
            <a:endParaRPr/>
          </a:p>
          <a:p>
            <a:pPr indent="-342900" lvl="0" marL="342900" rtl="0" algn="l">
              <a:spcBef>
                <a:spcPts val="300"/>
              </a:spcBef>
              <a:spcAft>
                <a:spcPts val="0"/>
              </a:spcAft>
              <a:buClr>
                <a:schemeClr val="dk1"/>
              </a:buClr>
              <a:buSzPts val="2300"/>
              <a:buChar char="•"/>
            </a:pPr>
            <a:r>
              <a:rPr lang="en-US" sz="2300"/>
              <a:t>Communication aids</a:t>
            </a:r>
            <a:endParaRPr/>
          </a:p>
          <a:p>
            <a:pPr indent="-342900" lvl="0" marL="342900" rtl="0" algn="l">
              <a:spcBef>
                <a:spcPts val="300"/>
              </a:spcBef>
              <a:spcAft>
                <a:spcPts val="0"/>
              </a:spcAft>
              <a:buClr>
                <a:schemeClr val="dk1"/>
              </a:buClr>
              <a:buSzPts val="2300"/>
              <a:buChar char="•"/>
            </a:pPr>
            <a:r>
              <a:rPr lang="en-US" sz="2300"/>
              <a:t>Career planning</a:t>
            </a:r>
            <a:endParaRPr/>
          </a:p>
          <a:p>
            <a:pPr indent="-342900" lvl="0" marL="342900" rtl="0" algn="l">
              <a:spcBef>
                <a:spcPts val="300"/>
              </a:spcBef>
              <a:spcAft>
                <a:spcPts val="0"/>
              </a:spcAft>
              <a:buClr>
                <a:schemeClr val="dk1"/>
              </a:buClr>
              <a:buSzPts val="2300"/>
              <a:buChar char="•"/>
            </a:pPr>
            <a:r>
              <a:rPr lang="en-US" sz="2300"/>
              <a:t>Assistive technology</a:t>
            </a:r>
            <a:endParaRPr/>
          </a:p>
          <a:p>
            <a:pPr indent="-342900" lvl="0" marL="342900" rtl="0" algn="l">
              <a:spcBef>
                <a:spcPts val="300"/>
              </a:spcBef>
              <a:spcAft>
                <a:spcPts val="0"/>
              </a:spcAft>
              <a:buClr>
                <a:schemeClr val="dk1"/>
              </a:buClr>
              <a:buSzPts val="2300"/>
              <a:buChar char="•"/>
            </a:pPr>
            <a:r>
              <a:rPr lang="en-US" sz="2300"/>
              <a:t>Non-medical transportation to access Section 21 </a:t>
            </a:r>
            <a:r>
              <a:rPr lang="en-US" sz="2400"/>
              <a:t>supports</a:t>
            </a:r>
            <a:endParaRPr/>
          </a:p>
        </p:txBody>
      </p:sp>
      <p:sp>
        <p:nvSpPr>
          <p:cNvPr id="314" name="Google Shape;314;p2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2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a:t>Section 21 Waiver services are identified in a “Personal Plan”</a:t>
            </a:r>
            <a:endParaRPr/>
          </a:p>
        </p:txBody>
      </p:sp>
      <p:sp>
        <p:nvSpPr>
          <p:cNvPr id="320" name="Google Shape;320;p29"/>
          <p:cNvSpPr txBox="1"/>
          <p:nvPr>
            <p:ph idx="1" type="body"/>
          </p:nvPr>
        </p:nvSpPr>
        <p:spPr>
          <a:xfrm>
            <a:off x="457200" y="1986296"/>
            <a:ext cx="8229600" cy="431800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800"/>
              <a:buChar char="•"/>
            </a:pPr>
            <a:r>
              <a:rPr b="1" lang="en-US"/>
              <a:t>21.02-22	Personal Plan</a:t>
            </a:r>
            <a:r>
              <a:rPr lang="en-US"/>
              <a:t> is a member’s plan developed at least annually that lists the services offered under the waiver benefit. The Personal Plan may also include services not covered by the waiver but identified by the member. Only covered services included on the Personal Plan are reimbursable. The Personal Plan may also be known as a person-centered plan, a service plan, an individual support plan, or an individual education plan, as long as the requirements of Section 21.04-2 are met.</a:t>
            </a:r>
            <a:endParaRPr/>
          </a:p>
          <a:p>
            <a:pPr indent="-165100" lvl="0" marL="342900" rtl="0" algn="l">
              <a:spcBef>
                <a:spcPts val="560"/>
              </a:spcBef>
              <a:spcAft>
                <a:spcPts val="0"/>
              </a:spcAft>
              <a:buClr>
                <a:schemeClr val="dk1"/>
              </a:buClr>
              <a:buSzPts val="2800"/>
              <a:buNone/>
            </a:pPr>
            <a:r>
              <a:t/>
            </a:r>
            <a:endParaRPr/>
          </a:p>
        </p:txBody>
      </p:sp>
      <p:sp>
        <p:nvSpPr>
          <p:cNvPr id="321" name="Google Shape;321;p2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3"/>
          <p:cNvSpPr txBox="1"/>
          <p:nvPr>
            <p:ph type="title"/>
          </p:nvPr>
        </p:nvSpPr>
        <p:spPr>
          <a:xfrm>
            <a:off x="431800" y="1233488"/>
            <a:ext cx="8243888" cy="104968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Social Security Disability Insurance (SSDI)</a:t>
            </a:r>
            <a:endParaRPr/>
          </a:p>
        </p:txBody>
      </p:sp>
      <p:sp>
        <p:nvSpPr>
          <p:cNvPr id="92" name="Google Shape;92;p3"/>
          <p:cNvSpPr txBox="1"/>
          <p:nvPr>
            <p:ph idx="1" type="body"/>
          </p:nvPr>
        </p:nvSpPr>
        <p:spPr>
          <a:xfrm>
            <a:off x="457200" y="2283174"/>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For those with a work history (i.e., have contributed to Social Security system).</a:t>
            </a:r>
            <a:endParaRPr/>
          </a:p>
          <a:p>
            <a:pPr indent="-342900" lvl="0" marL="342900" rtl="0" algn="l">
              <a:spcBef>
                <a:spcPts val="560"/>
              </a:spcBef>
              <a:spcAft>
                <a:spcPts val="0"/>
              </a:spcAft>
              <a:buClr>
                <a:schemeClr val="dk1"/>
              </a:buClr>
              <a:buSzPts val="2800"/>
              <a:buChar char="•"/>
            </a:pPr>
            <a:r>
              <a:rPr lang="en-US"/>
              <a:t>Monthly payments based on level of contribution.</a:t>
            </a:r>
            <a:endParaRPr/>
          </a:p>
          <a:p>
            <a:pPr indent="-342900" lvl="0" marL="342900" rtl="0" algn="l">
              <a:spcBef>
                <a:spcPts val="560"/>
              </a:spcBef>
              <a:spcAft>
                <a:spcPts val="0"/>
              </a:spcAft>
              <a:buClr>
                <a:schemeClr val="dk1"/>
              </a:buClr>
              <a:buSzPts val="2800"/>
              <a:buChar char="•"/>
            </a:pPr>
            <a:r>
              <a:rPr lang="en-US"/>
              <a:t>Periodic adjustments to payments to account for cost-of-living increases.</a:t>
            </a:r>
            <a:endParaRPr/>
          </a:p>
          <a:p>
            <a:pPr indent="-342900" lvl="0" marL="342900" rtl="0" algn="l">
              <a:spcBef>
                <a:spcPts val="560"/>
              </a:spcBef>
              <a:spcAft>
                <a:spcPts val="0"/>
              </a:spcAft>
              <a:buClr>
                <a:schemeClr val="dk1"/>
              </a:buClr>
              <a:buSzPts val="2800"/>
              <a:buChar char="•"/>
            </a:pPr>
            <a:r>
              <a:rPr lang="en-US"/>
              <a:t>Provides eligibility for Medicare (after 2 years of receiving payments).</a:t>
            </a:r>
            <a:endParaRPr/>
          </a:p>
        </p:txBody>
      </p:sp>
      <p:sp>
        <p:nvSpPr>
          <p:cNvPr id="93" name="Google Shape;93;p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0"/>
          <p:cNvSpPr txBox="1"/>
          <p:nvPr>
            <p:ph type="title"/>
          </p:nvPr>
        </p:nvSpPr>
        <p:spPr>
          <a:xfrm>
            <a:off x="899592" y="980728"/>
            <a:ext cx="7754053" cy="49006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Reminder: New CMS Requirements</a:t>
            </a:r>
            <a:endParaRPr/>
          </a:p>
        </p:txBody>
      </p:sp>
      <p:sp>
        <p:nvSpPr>
          <p:cNvPr id="328" name="Google Shape;328;p30"/>
          <p:cNvSpPr txBox="1"/>
          <p:nvPr>
            <p:ph idx="1" type="body"/>
          </p:nvPr>
        </p:nvSpPr>
        <p:spPr>
          <a:xfrm>
            <a:off x="457200" y="1920833"/>
            <a:ext cx="4038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Integrated setting with full community access.</a:t>
            </a:r>
            <a:endParaRPr/>
          </a:p>
          <a:p>
            <a:pPr indent="-342900" lvl="0" marL="342900" rtl="0" algn="l">
              <a:spcBef>
                <a:spcPts val="1080"/>
              </a:spcBef>
              <a:spcAft>
                <a:spcPts val="0"/>
              </a:spcAft>
              <a:buClr>
                <a:schemeClr val="dk1"/>
              </a:buClr>
              <a:buSzPts val="2400"/>
              <a:buChar char="•"/>
            </a:pPr>
            <a:r>
              <a:rPr lang="en-US" sz="2400"/>
              <a:t>Person given choice in settings.</a:t>
            </a:r>
            <a:endParaRPr/>
          </a:p>
          <a:p>
            <a:pPr indent="-342900" lvl="0" marL="342900" rtl="0" algn="l">
              <a:spcBef>
                <a:spcPts val="1080"/>
              </a:spcBef>
              <a:spcAft>
                <a:spcPts val="0"/>
              </a:spcAft>
              <a:buClr>
                <a:schemeClr val="dk1"/>
              </a:buClr>
              <a:buSzPts val="2400"/>
              <a:buChar char="•"/>
            </a:pPr>
            <a:r>
              <a:rPr lang="en-US" sz="2400"/>
              <a:t>Autonomy and independence maximized.</a:t>
            </a:r>
            <a:endParaRPr/>
          </a:p>
          <a:p>
            <a:pPr indent="-342900" lvl="0" marL="342900" rtl="0" algn="l">
              <a:spcBef>
                <a:spcPts val="1080"/>
              </a:spcBef>
              <a:spcAft>
                <a:spcPts val="0"/>
              </a:spcAft>
              <a:buClr>
                <a:schemeClr val="dk1"/>
              </a:buClr>
              <a:buSzPts val="2400"/>
              <a:buChar char="•"/>
            </a:pPr>
            <a:r>
              <a:rPr lang="en-US" sz="2400"/>
              <a:t>Choice of services and provider.</a:t>
            </a:r>
            <a:endParaRPr/>
          </a:p>
          <a:p>
            <a:pPr indent="-190500" lvl="0" marL="342900" rtl="0" algn="l">
              <a:spcBef>
                <a:spcPts val="1080"/>
              </a:spcBef>
              <a:spcAft>
                <a:spcPts val="0"/>
              </a:spcAft>
              <a:buClr>
                <a:schemeClr val="dk1"/>
              </a:buClr>
              <a:buSzPts val="2400"/>
              <a:buNone/>
            </a:pPr>
            <a:r>
              <a:t/>
            </a:r>
            <a:endParaRPr sz="2400"/>
          </a:p>
        </p:txBody>
      </p:sp>
      <p:sp>
        <p:nvSpPr>
          <p:cNvPr id="329" name="Google Shape;329;p30"/>
          <p:cNvSpPr txBox="1"/>
          <p:nvPr>
            <p:ph idx="2" type="body"/>
          </p:nvPr>
        </p:nvSpPr>
        <p:spPr>
          <a:xfrm>
            <a:off x="4648200" y="1920833"/>
            <a:ext cx="4038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Individual rights.</a:t>
            </a:r>
            <a:endParaRPr/>
          </a:p>
          <a:p>
            <a:pPr indent="-342900" lvl="0" marL="342900" rtl="0" algn="l">
              <a:spcBef>
                <a:spcPts val="1680"/>
              </a:spcBef>
              <a:spcAft>
                <a:spcPts val="0"/>
              </a:spcAft>
              <a:buClr>
                <a:schemeClr val="dk1"/>
              </a:buClr>
              <a:buSzPts val="2400"/>
              <a:buChar char="•"/>
            </a:pPr>
            <a:r>
              <a:rPr lang="en-US" sz="2400"/>
              <a:t>Privacy.</a:t>
            </a:r>
            <a:endParaRPr/>
          </a:p>
          <a:p>
            <a:pPr indent="-342900" lvl="0" marL="342900" rtl="0" algn="l">
              <a:spcBef>
                <a:spcPts val="1680"/>
              </a:spcBef>
              <a:spcAft>
                <a:spcPts val="0"/>
              </a:spcAft>
              <a:buClr>
                <a:schemeClr val="dk1"/>
              </a:buClr>
              <a:buSzPts val="2400"/>
              <a:buChar char="•"/>
            </a:pPr>
            <a:r>
              <a:rPr lang="en-US" sz="2400"/>
              <a:t>Choice of roommates and decorations.</a:t>
            </a:r>
            <a:endParaRPr/>
          </a:p>
          <a:p>
            <a:pPr indent="-342900" lvl="0" marL="342900" rtl="0" algn="l">
              <a:spcBef>
                <a:spcPts val="1680"/>
              </a:spcBef>
              <a:spcAft>
                <a:spcPts val="0"/>
              </a:spcAft>
              <a:buClr>
                <a:schemeClr val="dk1"/>
              </a:buClr>
              <a:buSzPts val="2400"/>
              <a:buChar char="•"/>
            </a:pPr>
            <a:r>
              <a:rPr lang="en-US" sz="2400"/>
              <a:t>Control of own schedule.</a:t>
            </a:r>
            <a:endParaRPr/>
          </a:p>
          <a:p>
            <a:pPr indent="-342900" lvl="0" marL="342900" rtl="0" algn="l">
              <a:spcBef>
                <a:spcPts val="1680"/>
              </a:spcBef>
              <a:spcAft>
                <a:spcPts val="0"/>
              </a:spcAft>
              <a:buClr>
                <a:schemeClr val="dk1"/>
              </a:buClr>
              <a:buSzPts val="2400"/>
              <a:buChar char="•"/>
            </a:pPr>
            <a:r>
              <a:rPr lang="en-US" sz="2400"/>
              <a:t>Visitors at any time.</a:t>
            </a:r>
            <a:endParaRPr/>
          </a:p>
          <a:p>
            <a:pPr indent="-342900" lvl="0" marL="342900" rtl="0" algn="l">
              <a:spcBef>
                <a:spcPts val="1680"/>
              </a:spcBef>
              <a:spcAft>
                <a:spcPts val="0"/>
              </a:spcAft>
              <a:buClr>
                <a:schemeClr val="dk1"/>
              </a:buClr>
              <a:buSzPts val="2400"/>
              <a:buChar char="•"/>
            </a:pPr>
            <a:r>
              <a:rPr lang="en-US" sz="2400"/>
              <a:t>Physical accessibility.</a:t>
            </a:r>
            <a:endParaRPr/>
          </a:p>
        </p:txBody>
      </p:sp>
      <p:sp>
        <p:nvSpPr>
          <p:cNvPr id="330" name="Google Shape;330;p3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3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How Do We Apply?</a:t>
            </a:r>
            <a:endParaRPr/>
          </a:p>
        </p:txBody>
      </p:sp>
      <p:sp>
        <p:nvSpPr>
          <p:cNvPr id="336" name="Google Shape;336;p31"/>
          <p:cNvSpPr txBox="1"/>
          <p:nvPr>
            <p:ph idx="1" type="body"/>
          </p:nvPr>
        </p:nvSpPr>
        <p:spPr>
          <a:xfrm>
            <a:off x="457200" y="2038350"/>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sz="2800"/>
              <a:t>According to Maine DHHS “referrals can be made, with your permission, by case managers, schools, families and other agencies such as Adult Protective Services.</a:t>
            </a:r>
            <a:endParaRPr/>
          </a:p>
          <a:p>
            <a:pPr indent="-342900" lvl="0" marL="342900" rtl="0" algn="l">
              <a:spcBef>
                <a:spcPts val="1160"/>
              </a:spcBef>
              <a:spcAft>
                <a:spcPts val="0"/>
              </a:spcAft>
              <a:buClr>
                <a:schemeClr val="dk1"/>
              </a:buClr>
              <a:buSzPts val="2800"/>
              <a:buChar char="•"/>
            </a:pPr>
            <a:r>
              <a:rPr lang="en-US" sz="2800" u="sng">
                <a:solidFill>
                  <a:schemeClr val="hlink"/>
                </a:solidFill>
                <a:hlinkClick r:id="rId3"/>
              </a:rPr>
              <a:t>You can apply directly</a:t>
            </a:r>
            <a:r>
              <a:rPr lang="en-US" sz="2800"/>
              <a:t>:  https://www.maine.gov/dhhs/oads/home-support/disability-with-autism/apply.html</a:t>
            </a:r>
            <a:endParaRPr/>
          </a:p>
        </p:txBody>
      </p:sp>
      <p:sp>
        <p:nvSpPr>
          <p:cNvPr id="337" name="Google Shape;337;p3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2"/>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What about Waitlists?</a:t>
            </a:r>
            <a:endParaRPr/>
          </a:p>
        </p:txBody>
      </p:sp>
      <p:sp>
        <p:nvSpPr>
          <p:cNvPr id="344" name="Google Shape;344;p32"/>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Clr>
                <a:schemeClr val="dk1"/>
              </a:buClr>
              <a:buSzPts val="2800"/>
              <a:buChar char="•"/>
            </a:pPr>
            <a:r>
              <a:rPr lang="en-US" sz="2800"/>
              <a:t>Section 21 has three levels of Priority. </a:t>
            </a:r>
            <a:r>
              <a:rPr lang="en-US" sz="2800" u="sng">
                <a:solidFill>
                  <a:schemeClr val="hlink"/>
                </a:solidFill>
                <a:hlinkClick r:id="rId3"/>
              </a:rPr>
              <a:t>Information on the priority levels</a:t>
            </a:r>
            <a:r>
              <a:rPr lang="en-US" sz="2800"/>
              <a:t>: https://www.maineparentcoalition.org/uploads/2/6/1/1/26115022/section_21_priority_listing_5-12.pdf</a:t>
            </a:r>
            <a:endParaRPr/>
          </a:p>
          <a:p>
            <a:pPr indent="-342900" lvl="0" marL="342900" rtl="0" algn="l">
              <a:spcBef>
                <a:spcPts val="560"/>
              </a:spcBef>
              <a:spcAft>
                <a:spcPts val="0"/>
              </a:spcAft>
              <a:buClr>
                <a:schemeClr val="dk1"/>
              </a:buClr>
              <a:buSzPts val="2800"/>
              <a:buChar char="•"/>
            </a:pPr>
            <a:r>
              <a:rPr lang="en-US" sz="2800" u="sng">
                <a:solidFill>
                  <a:schemeClr val="hlink"/>
                </a:solidFill>
                <a:hlinkClick r:id="rId4"/>
              </a:rPr>
              <a:t>Up-to-date information on waitlists for Section 21 or Section 29 Waivers</a:t>
            </a:r>
            <a:r>
              <a:rPr lang="en-US" sz="2800"/>
              <a:t>, go to: https://www.maineparentcoalition.org/section-21--29.html</a:t>
            </a:r>
            <a:endParaRPr/>
          </a:p>
          <a:p>
            <a:pPr indent="-165100" lvl="0" marL="342900" rtl="0" algn="l">
              <a:spcBef>
                <a:spcPts val="560"/>
              </a:spcBef>
              <a:spcAft>
                <a:spcPts val="0"/>
              </a:spcAft>
              <a:buClr>
                <a:schemeClr val="dk1"/>
              </a:buClr>
              <a:buSzPts val="2800"/>
              <a:buNone/>
            </a:pPr>
            <a:r>
              <a:t/>
            </a:r>
            <a:endParaRPr/>
          </a:p>
        </p:txBody>
      </p:sp>
      <p:sp>
        <p:nvSpPr>
          <p:cNvPr id="345" name="Google Shape;345;p32"/>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35"/>
          <p:cNvSpPr txBox="1"/>
          <p:nvPr>
            <p:ph type="title"/>
          </p:nvPr>
        </p:nvSpPr>
        <p:spPr>
          <a:xfrm>
            <a:off x="431800" y="1233488"/>
            <a:ext cx="8243888" cy="1022824"/>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sz="4000"/>
              <a:t>Supplemental Nutritional Assistance Program (SNAP)</a:t>
            </a:r>
            <a:endParaRPr/>
          </a:p>
        </p:txBody>
      </p:sp>
      <p:sp>
        <p:nvSpPr>
          <p:cNvPr id="351" name="Google Shape;351;p35"/>
          <p:cNvSpPr txBox="1"/>
          <p:nvPr>
            <p:ph idx="1" type="body"/>
          </p:nvPr>
        </p:nvSpPr>
        <p:spPr>
          <a:xfrm>
            <a:off x="457200" y="2378178"/>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Millions of low-income individuals with disabilities rely on SNAP (formerly food stamps) for economic well-being and to increase food security.</a:t>
            </a:r>
            <a:endParaRPr/>
          </a:p>
          <a:p>
            <a:pPr indent="-342900" lvl="0" marL="342900" rtl="0" algn="l">
              <a:spcBef>
                <a:spcPts val="560"/>
              </a:spcBef>
              <a:spcAft>
                <a:spcPts val="0"/>
              </a:spcAft>
              <a:buClr>
                <a:schemeClr val="dk1"/>
              </a:buClr>
              <a:buSzPts val="2800"/>
              <a:buChar char="•"/>
            </a:pPr>
            <a:r>
              <a:rPr lang="en-US"/>
              <a:t>People qualify for SNAP based on income. People on SSI automatically qualify.</a:t>
            </a:r>
            <a:endParaRPr/>
          </a:p>
          <a:p>
            <a:pPr indent="-342900" lvl="0" marL="342900" rtl="0" algn="l">
              <a:spcBef>
                <a:spcPts val="560"/>
              </a:spcBef>
              <a:spcAft>
                <a:spcPts val="0"/>
              </a:spcAft>
              <a:buClr>
                <a:schemeClr val="dk1"/>
              </a:buClr>
              <a:buSzPts val="2800"/>
              <a:buChar char="•"/>
            </a:pPr>
            <a:r>
              <a:rPr lang="en-US"/>
              <a:t>People with disabilities are often exempt from work requirements.</a:t>
            </a:r>
            <a:endParaRPr/>
          </a:p>
        </p:txBody>
      </p:sp>
      <p:sp>
        <p:nvSpPr>
          <p:cNvPr id="352" name="Google Shape;352;p3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7" name="Shape 357"/>
        <p:cNvGrpSpPr/>
        <p:nvPr/>
      </p:nvGrpSpPr>
      <p:grpSpPr>
        <a:xfrm>
          <a:off x="0" y="0"/>
          <a:ext cx="0" cy="0"/>
          <a:chOff x="0" y="0"/>
          <a:chExt cx="0" cy="0"/>
        </a:xfrm>
      </p:grpSpPr>
      <p:sp>
        <p:nvSpPr>
          <p:cNvPr id="358" name="Google Shape;358;p36"/>
          <p:cNvSpPr txBox="1"/>
          <p:nvPr>
            <p:ph type="title"/>
          </p:nvPr>
        </p:nvSpPr>
        <p:spPr>
          <a:xfrm>
            <a:off x="431800" y="1233487"/>
            <a:ext cx="8243888" cy="1063625"/>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n-US" sz="4000"/>
              <a:t>Supplemental Nutritional Assistance Program (SNAP) </a:t>
            </a:r>
            <a:r>
              <a:rPr lang="en-US" sz="3100"/>
              <a:t>(2)</a:t>
            </a:r>
            <a:endParaRPr/>
          </a:p>
        </p:txBody>
      </p:sp>
      <p:sp>
        <p:nvSpPr>
          <p:cNvPr id="359" name="Google Shape;359;p36"/>
          <p:cNvSpPr txBox="1"/>
          <p:nvPr>
            <p:ph idx="1" type="body"/>
          </p:nvPr>
        </p:nvSpPr>
        <p:spPr>
          <a:xfrm>
            <a:off x="457200" y="229711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Some people in some small non-profit group homes may be eligible for food stamps if food is prepared for them in the group home.</a:t>
            </a:r>
            <a:endParaRPr/>
          </a:p>
          <a:p>
            <a:pPr indent="-342900" lvl="0" marL="342900" rtl="0" algn="l">
              <a:spcBef>
                <a:spcPts val="560"/>
              </a:spcBef>
              <a:spcAft>
                <a:spcPts val="0"/>
              </a:spcAft>
              <a:buClr>
                <a:schemeClr val="dk1"/>
              </a:buClr>
              <a:buSzPts val="2800"/>
              <a:buChar char="•"/>
            </a:pPr>
            <a:r>
              <a:rPr lang="en-US"/>
              <a:t>SNAP benefits are often not accessed by people with developmental disabilities – especially those living in congregate settings.</a:t>
            </a:r>
            <a:endParaRPr/>
          </a:p>
        </p:txBody>
      </p:sp>
      <p:sp>
        <p:nvSpPr>
          <p:cNvPr id="360" name="Google Shape;360;p3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33"/>
          <p:cNvSpPr txBox="1"/>
          <p:nvPr>
            <p:ph type="title"/>
          </p:nvPr>
        </p:nvSpPr>
        <p:spPr>
          <a:xfrm>
            <a:off x="0" y="1090986"/>
            <a:ext cx="9144000" cy="95849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000"/>
              <a:t>What Does My Family Member Need?</a:t>
            </a:r>
            <a:endParaRPr/>
          </a:p>
        </p:txBody>
      </p:sp>
      <p:sp>
        <p:nvSpPr>
          <p:cNvPr id="367" name="Google Shape;367;p33"/>
          <p:cNvSpPr txBox="1"/>
          <p:nvPr>
            <p:ph idx="1" type="body"/>
          </p:nvPr>
        </p:nvSpPr>
        <p:spPr>
          <a:xfrm>
            <a:off x="685800" y="2191982"/>
            <a:ext cx="7772400" cy="434340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Clr>
                <a:schemeClr val="dk1"/>
              </a:buClr>
              <a:buSzPts val="2800"/>
              <a:buChar char="•"/>
            </a:pPr>
            <a:r>
              <a:rPr lang="en-US" sz="2800"/>
              <a:t>What does your family member </a:t>
            </a:r>
            <a:r>
              <a:rPr b="1" lang="en-US" sz="2800"/>
              <a:t>need</a:t>
            </a:r>
            <a:r>
              <a:rPr lang="en-US" sz="2800"/>
              <a:t>:</a:t>
            </a:r>
            <a:endParaRPr/>
          </a:p>
          <a:p>
            <a:pPr indent="-285750" lvl="1" marL="742950" rtl="0" algn="l">
              <a:spcBef>
                <a:spcPts val="480"/>
              </a:spcBef>
              <a:spcAft>
                <a:spcPts val="0"/>
              </a:spcAft>
              <a:buClr>
                <a:schemeClr val="dk1"/>
              </a:buClr>
              <a:buSzPts val="2400"/>
              <a:buChar char="–"/>
            </a:pPr>
            <a:r>
              <a:rPr lang="en-US" sz="2400"/>
              <a:t>To be happy?</a:t>
            </a:r>
            <a:endParaRPr/>
          </a:p>
          <a:p>
            <a:pPr indent="-285750" lvl="1" marL="742950" rtl="0" algn="l">
              <a:spcBef>
                <a:spcPts val="480"/>
              </a:spcBef>
              <a:spcAft>
                <a:spcPts val="0"/>
              </a:spcAft>
              <a:buClr>
                <a:schemeClr val="dk1"/>
              </a:buClr>
              <a:buSzPts val="2400"/>
              <a:buChar char="–"/>
            </a:pPr>
            <a:r>
              <a:rPr lang="en-US" sz="2400"/>
              <a:t>To be more independent?</a:t>
            </a:r>
            <a:endParaRPr/>
          </a:p>
          <a:p>
            <a:pPr indent="-285750" lvl="1" marL="742950" rtl="0" algn="l">
              <a:spcBef>
                <a:spcPts val="480"/>
              </a:spcBef>
              <a:spcAft>
                <a:spcPts val="0"/>
              </a:spcAft>
              <a:buClr>
                <a:schemeClr val="dk1"/>
              </a:buClr>
              <a:buSzPts val="2400"/>
              <a:buChar char="–"/>
            </a:pPr>
            <a:r>
              <a:rPr lang="en-US" sz="2400"/>
              <a:t>To feel appreciated by others in her or his community?</a:t>
            </a:r>
            <a:endParaRPr/>
          </a:p>
          <a:p>
            <a:pPr indent="-285750" lvl="1" marL="742950" rtl="0" algn="l">
              <a:spcBef>
                <a:spcPts val="480"/>
              </a:spcBef>
              <a:spcAft>
                <a:spcPts val="0"/>
              </a:spcAft>
              <a:buClr>
                <a:schemeClr val="dk1"/>
              </a:buClr>
              <a:buSzPts val="2400"/>
              <a:buChar char="–"/>
            </a:pPr>
            <a:r>
              <a:rPr lang="en-US" sz="2400"/>
              <a:t>To feel productive and fulfilled?</a:t>
            </a:r>
            <a:endParaRPr/>
          </a:p>
          <a:p>
            <a:pPr indent="-285750" lvl="1" marL="742950" rtl="0" algn="l">
              <a:spcBef>
                <a:spcPts val="480"/>
              </a:spcBef>
              <a:spcAft>
                <a:spcPts val="0"/>
              </a:spcAft>
              <a:buClr>
                <a:schemeClr val="dk1"/>
              </a:buClr>
              <a:buSzPts val="2400"/>
              <a:buChar char="–"/>
            </a:pPr>
            <a:r>
              <a:rPr lang="en-US" sz="2400"/>
              <a:t>To have meaningful relationships?</a:t>
            </a:r>
            <a:endParaRPr/>
          </a:p>
          <a:p>
            <a:pPr indent="-285750" lvl="1" marL="742950" rtl="0" algn="l">
              <a:spcBef>
                <a:spcPts val="480"/>
              </a:spcBef>
              <a:spcAft>
                <a:spcPts val="0"/>
              </a:spcAft>
              <a:buClr>
                <a:schemeClr val="dk1"/>
              </a:buClr>
              <a:buSzPts val="2400"/>
              <a:buChar char="–"/>
            </a:pPr>
            <a:r>
              <a:rPr lang="en-US" sz="2400"/>
              <a:t>To have choices and control?</a:t>
            </a:r>
            <a:endParaRPr/>
          </a:p>
          <a:p>
            <a:pPr indent="-285750" lvl="1" marL="742950" rtl="0" algn="l">
              <a:spcBef>
                <a:spcPts val="480"/>
              </a:spcBef>
              <a:spcAft>
                <a:spcPts val="0"/>
              </a:spcAft>
              <a:buClr>
                <a:schemeClr val="dk1"/>
              </a:buClr>
              <a:buSzPts val="2400"/>
              <a:buChar char="–"/>
            </a:pPr>
            <a:r>
              <a:rPr lang="en-US" sz="2400"/>
              <a:t>To be safe?</a:t>
            </a:r>
            <a:endParaRPr/>
          </a:p>
          <a:p>
            <a:pPr indent="-285750" lvl="1" marL="742950" rtl="0" algn="l">
              <a:spcBef>
                <a:spcPts val="480"/>
              </a:spcBef>
              <a:spcAft>
                <a:spcPts val="0"/>
              </a:spcAft>
              <a:buClr>
                <a:schemeClr val="dk1"/>
              </a:buClr>
              <a:buSzPts val="2400"/>
              <a:buChar char="–"/>
            </a:pPr>
            <a:r>
              <a:rPr lang="en-US" sz="2400"/>
              <a:t>To experience material well-being?</a:t>
            </a:r>
            <a:endParaRPr/>
          </a:p>
          <a:p>
            <a:pPr indent="-133350" lvl="1" marL="742950" rtl="0" algn="l">
              <a:spcBef>
                <a:spcPts val="480"/>
              </a:spcBef>
              <a:spcAft>
                <a:spcPts val="0"/>
              </a:spcAft>
              <a:buClr>
                <a:schemeClr val="dk1"/>
              </a:buClr>
              <a:buSzPts val="2400"/>
              <a:buNone/>
            </a:pPr>
            <a:r>
              <a:t/>
            </a:r>
            <a:endParaRPr/>
          </a:p>
        </p:txBody>
      </p:sp>
      <p:sp>
        <p:nvSpPr>
          <p:cNvPr id="368" name="Google Shape;368;p33"/>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3" name="Shape 373"/>
        <p:cNvGrpSpPr/>
        <p:nvPr/>
      </p:nvGrpSpPr>
      <p:grpSpPr>
        <a:xfrm>
          <a:off x="0" y="0"/>
          <a:ext cx="0" cy="0"/>
          <a:chOff x="0" y="0"/>
          <a:chExt cx="0" cy="0"/>
        </a:xfrm>
      </p:grpSpPr>
      <p:sp>
        <p:nvSpPr>
          <p:cNvPr id="374" name="Google Shape;374;p34"/>
          <p:cNvSpPr txBox="1"/>
          <p:nvPr>
            <p:ph type="title"/>
          </p:nvPr>
        </p:nvSpPr>
        <p:spPr>
          <a:xfrm>
            <a:off x="431800" y="1233488"/>
            <a:ext cx="8243888" cy="93969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Small Group Brainstorm: </a:t>
            </a:r>
            <a:br>
              <a:rPr lang="en-US"/>
            </a:br>
            <a:r>
              <a:rPr lang="en-US"/>
              <a:t>Return to “What Before How”</a:t>
            </a:r>
            <a:endParaRPr/>
          </a:p>
        </p:txBody>
      </p:sp>
      <p:sp>
        <p:nvSpPr>
          <p:cNvPr id="375" name="Google Shape;375;p34"/>
          <p:cNvSpPr txBox="1"/>
          <p:nvPr>
            <p:ph idx="1" type="body"/>
          </p:nvPr>
        </p:nvSpPr>
        <p:spPr>
          <a:xfrm>
            <a:off x="685800" y="2311400"/>
            <a:ext cx="7772400" cy="37846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One volunteer in each small group should briefly describe their family member with a disability and list some of the needs they identified in the previous activity. (10 minutes)</a:t>
            </a:r>
            <a:endParaRPr/>
          </a:p>
          <a:p>
            <a:pPr indent="-342900" lvl="0" marL="342900" rtl="0" algn="l">
              <a:spcBef>
                <a:spcPts val="1080"/>
              </a:spcBef>
              <a:spcAft>
                <a:spcPts val="0"/>
              </a:spcAft>
              <a:buClr>
                <a:schemeClr val="dk1"/>
              </a:buClr>
              <a:buSzPts val="2400"/>
              <a:buChar char="•"/>
            </a:pPr>
            <a:r>
              <a:rPr lang="en-US" sz="2400"/>
              <a:t>Small group members should brainstorm some of the supports the person might require to meet those needs. (Avoid listing specific services or funding sources.)  (10 minutes)</a:t>
            </a:r>
            <a:endParaRPr/>
          </a:p>
          <a:p>
            <a:pPr indent="-342900" lvl="0" marL="342900" rtl="0" algn="l">
              <a:spcBef>
                <a:spcPts val="1080"/>
              </a:spcBef>
              <a:spcAft>
                <a:spcPts val="0"/>
              </a:spcAft>
              <a:buClr>
                <a:schemeClr val="dk1"/>
              </a:buClr>
              <a:buSzPts val="2400"/>
              <a:buChar char="•"/>
            </a:pPr>
            <a:r>
              <a:rPr lang="en-US" sz="2400"/>
              <a:t>Volunteer should respond to suggestions. (5 minutes)</a:t>
            </a:r>
            <a:endParaRPr/>
          </a:p>
          <a:p>
            <a:pPr indent="-190500" lvl="0" marL="342900" rtl="0" algn="l">
              <a:spcBef>
                <a:spcPts val="1080"/>
              </a:spcBef>
              <a:spcAft>
                <a:spcPts val="0"/>
              </a:spcAft>
              <a:buClr>
                <a:schemeClr val="dk1"/>
              </a:buClr>
              <a:buSzPts val="2400"/>
              <a:buNone/>
            </a:pPr>
            <a:r>
              <a:t/>
            </a:r>
            <a:endParaRPr sz="2400"/>
          </a:p>
          <a:p>
            <a:pPr indent="0" lvl="0" marL="0" rtl="0" algn="l">
              <a:spcBef>
                <a:spcPts val="1160"/>
              </a:spcBef>
              <a:spcAft>
                <a:spcPts val="0"/>
              </a:spcAft>
              <a:buClr>
                <a:schemeClr val="dk1"/>
              </a:buClr>
              <a:buSzPts val="2800"/>
              <a:buNone/>
            </a:pPr>
            <a:r>
              <a:t/>
            </a:r>
            <a:endParaRPr/>
          </a:p>
          <a:p>
            <a:pPr indent="0" lvl="0" marL="0" rtl="0" algn="l">
              <a:spcBef>
                <a:spcPts val="560"/>
              </a:spcBef>
              <a:spcAft>
                <a:spcPts val="0"/>
              </a:spcAft>
              <a:buClr>
                <a:schemeClr val="dk1"/>
              </a:buClr>
              <a:buSzPts val="2800"/>
              <a:buNone/>
            </a:pPr>
            <a:r>
              <a:t/>
            </a:r>
            <a:endParaRPr/>
          </a:p>
        </p:txBody>
      </p:sp>
      <p:sp>
        <p:nvSpPr>
          <p:cNvPr id="376" name="Google Shape;376;p3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sp>
        <p:nvSpPr>
          <p:cNvPr id="381" name="Google Shape;381;p37"/>
          <p:cNvSpPr txBox="1"/>
          <p:nvPr>
            <p:ph type="title"/>
          </p:nvPr>
        </p:nvSpPr>
        <p:spPr>
          <a:xfrm>
            <a:off x="431800" y="109632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References</a:t>
            </a:r>
            <a:endParaRPr/>
          </a:p>
        </p:txBody>
      </p:sp>
      <p:sp>
        <p:nvSpPr>
          <p:cNvPr id="382" name="Google Shape;382;p37"/>
          <p:cNvSpPr txBox="1"/>
          <p:nvPr>
            <p:ph idx="1" type="body"/>
          </p:nvPr>
        </p:nvSpPr>
        <p:spPr>
          <a:xfrm>
            <a:off x="217170" y="1613853"/>
            <a:ext cx="877824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700"/>
              <a:buChar char="•"/>
            </a:pPr>
            <a:r>
              <a:rPr lang="en-US" sz="2700"/>
              <a:t>Cornell University. (n.d.). </a:t>
            </a:r>
            <a:r>
              <a:rPr i="1" lang="en-US" sz="2700"/>
              <a:t>PASS online: Resource for the plan to achieve self-support application</a:t>
            </a:r>
            <a:r>
              <a:rPr lang="en-US" sz="2700"/>
              <a:t>. Retrieved November 16, 2021 from https://www.passonline.org/ </a:t>
            </a:r>
            <a:endParaRPr/>
          </a:p>
          <a:p>
            <a:pPr indent="-342900" lvl="0" marL="342900" rtl="0" algn="l">
              <a:spcBef>
                <a:spcPts val="540"/>
              </a:spcBef>
              <a:spcAft>
                <a:spcPts val="0"/>
              </a:spcAft>
              <a:buClr>
                <a:schemeClr val="dk1"/>
              </a:buClr>
              <a:buSzPts val="2700"/>
              <a:buChar char="•"/>
            </a:pPr>
            <a:r>
              <a:rPr lang="en-US" sz="2700"/>
              <a:t>Boaz, D. (2015). </a:t>
            </a:r>
            <a:r>
              <a:rPr i="1" lang="en-US" sz="2700"/>
              <a:t>Selecting a community service provider: A toolkit for assessing adult developmental services created by and for family members. Maine Care Section 29 Edition</a:t>
            </a:r>
            <a:r>
              <a:rPr lang="en-US" sz="2700"/>
              <a:t>. Retrieved November 16, 2021 from https://www.maineparentcoalition.org/uploads/2/6/1/1/26115022/community_supports_toolkit_-_section_29.pdf</a:t>
            </a:r>
            <a:endParaRPr/>
          </a:p>
          <a:p>
            <a:pPr indent="-165100" lvl="0" marL="342900" rtl="0" algn="l">
              <a:spcBef>
                <a:spcPts val="560"/>
              </a:spcBef>
              <a:spcAft>
                <a:spcPts val="0"/>
              </a:spcAft>
              <a:buClr>
                <a:schemeClr val="dk1"/>
              </a:buClr>
              <a:buSzPts val="2800"/>
              <a:buNone/>
            </a:pPr>
            <a:r>
              <a:t/>
            </a:r>
            <a:endParaRPr/>
          </a:p>
        </p:txBody>
      </p:sp>
      <p:sp>
        <p:nvSpPr>
          <p:cNvPr id="383" name="Google Shape;383;p3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7" name="Shape 387"/>
        <p:cNvGrpSpPr/>
        <p:nvPr/>
      </p:nvGrpSpPr>
      <p:grpSpPr>
        <a:xfrm>
          <a:off x="0" y="0"/>
          <a:ext cx="0" cy="0"/>
          <a:chOff x="0" y="0"/>
          <a:chExt cx="0" cy="0"/>
        </a:xfrm>
      </p:grpSpPr>
      <p:sp>
        <p:nvSpPr>
          <p:cNvPr id="388" name="Google Shape;388;p38"/>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References (2)</a:t>
            </a:r>
            <a:endParaRPr/>
          </a:p>
        </p:txBody>
      </p:sp>
      <p:sp>
        <p:nvSpPr>
          <p:cNvPr id="389" name="Google Shape;389;p38"/>
          <p:cNvSpPr txBox="1"/>
          <p:nvPr>
            <p:ph idx="1" type="body"/>
          </p:nvPr>
        </p:nvSpPr>
        <p:spPr>
          <a:xfrm>
            <a:off x="320040" y="1808163"/>
            <a:ext cx="854964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Maine Coalition for Housing and Quality Services. (2021). </a:t>
            </a:r>
            <a:r>
              <a:rPr i="1" lang="en-US"/>
              <a:t>Section 21 and 29 Waitlist Numbers. </a:t>
            </a:r>
            <a:r>
              <a:rPr lang="en-US"/>
              <a:t>Retrieved November 16, 2021 from https://www.maineparentcoalition.org/section-21--29.html </a:t>
            </a:r>
            <a:endParaRPr/>
          </a:p>
          <a:p>
            <a:pPr indent="-342900" lvl="0" marL="342900" rtl="0" algn="l">
              <a:spcBef>
                <a:spcPts val="560"/>
              </a:spcBef>
              <a:spcAft>
                <a:spcPts val="0"/>
              </a:spcAft>
              <a:buClr>
                <a:schemeClr val="dk1"/>
              </a:buClr>
              <a:buSzPts val="2800"/>
              <a:buChar char="•"/>
            </a:pPr>
            <a:r>
              <a:rPr lang="en-US"/>
              <a:t>Maine Department of Health and Human Services. (n.d.). </a:t>
            </a:r>
            <a:r>
              <a:rPr i="1" lang="en-US"/>
              <a:t>Chapter 101: MaineCare benefits manual. </a:t>
            </a:r>
            <a:r>
              <a:rPr lang="en-US"/>
              <a:t>Retrieved November 16, 2021 from https://www.maine.gov/sos/cec/rules/10/ch101.htm</a:t>
            </a:r>
            <a:endParaRPr/>
          </a:p>
          <a:p>
            <a:pPr indent="-165100" lvl="0" marL="342900" rtl="0" algn="l">
              <a:spcBef>
                <a:spcPts val="560"/>
              </a:spcBef>
              <a:spcAft>
                <a:spcPts val="0"/>
              </a:spcAft>
              <a:buClr>
                <a:schemeClr val="dk1"/>
              </a:buClr>
              <a:buSzPts val="2800"/>
              <a:buNone/>
            </a:pPr>
            <a:r>
              <a:t/>
            </a:r>
            <a:endParaRPr/>
          </a:p>
        </p:txBody>
      </p:sp>
      <p:sp>
        <p:nvSpPr>
          <p:cNvPr id="390" name="Google Shape;390;p3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39"/>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References (3)</a:t>
            </a:r>
            <a:endParaRPr/>
          </a:p>
        </p:txBody>
      </p:sp>
      <p:sp>
        <p:nvSpPr>
          <p:cNvPr id="396" name="Google Shape;396;p39"/>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Maine Medical Center. (n.d.). </a:t>
            </a:r>
            <a:r>
              <a:rPr i="1" lang="en-US"/>
              <a:t>Benefits counseling services</a:t>
            </a:r>
            <a:r>
              <a:rPr lang="en-US"/>
              <a:t>. Retrieved November 16, 2021 from https://www.mainehealth.org/maine-medical-center/community/vocational-services/benefits-counseling </a:t>
            </a:r>
            <a:endParaRPr/>
          </a:p>
          <a:p>
            <a:pPr indent="-342900" lvl="0" marL="342900" rtl="0" algn="l">
              <a:spcBef>
                <a:spcPts val="560"/>
              </a:spcBef>
              <a:spcAft>
                <a:spcPts val="0"/>
              </a:spcAft>
              <a:buClr>
                <a:schemeClr val="dk1"/>
              </a:buClr>
              <a:buSzPts val="2800"/>
              <a:buChar char="•"/>
            </a:pPr>
            <a:r>
              <a:rPr lang="en-US"/>
              <a:t>NOLO. (n.d.). </a:t>
            </a:r>
            <a:r>
              <a:rPr i="1" lang="en-US"/>
              <a:t>Disability secrets: Social Security disability</a:t>
            </a:r>
            <a:r>
              <a:rPr lang="en-US"/>
              <a:t>. Retrieved November 16, 2021 from https://www.disabilitysecrets.com/topics/social-security-disability </a:t>
            </a:r>
            <a:endParaRPr/>
          </a:p>
        </p:txBody>
      </p:sp>
      <p:sp>
        <p:nvSpPr>
          <p:cNvPr id="397" name="Google Shape;397;p3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4"/>
          <p:cNvSpPr txBox="1"/>
          <p:nvPr>
            <p:ph type="title"/>
          </p:nvPr>
        </p:nvSpPr>
        <p:spPr>
          <a:xfrm>
            <a:off x="431800" y="1323135"/>
            <a:ext cx="8243888" cy="399303"/>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Social Security Disability Insurance (SSDI) </a:t>
            </a:r>
            <a:r>
              <a:rPr lang="en-US" sz="2800"/>
              <a:t>(2)</a:t>
            </a:r>
            <a:endParaRPr/>
          </a:p>
        </p:txBody>
      </p:sp>
      <p:sp>
        <p:nvSpPr>
          <p:cNvPr id="100" name="Google Shape;100;p4"/>
          <p:cNvSpPr txBox="1"/>
          <p:nvPr>
            <p:ph idx="1" type="body"/>
          </p:nvPr>
        </p:nvSpPr>
        <p:spPr>
          <a:xfrm>
            <a:off x="457200" y="2128796"/>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Available to those who:</a:t>
            </a:r>
            <a:endParaRPr/>
          </a:p>
          <a:p>
            <a:pPr indent="-285750" lvl="1" marL="742950" rtl="0" algn="l">
              <a:spcBef>
                <a:spcPts val="480"/>
              </a:spcBef>
              <a:spcAft>
                <a:spcPts val="0"/>
              </a:spcAft>
              <a:buClr>
                <a:schemeClr val="dk1"/>
              </a:buClr>
              <a:buSzPts val="2400"/>
              <a:buChar char="–"/>
            </a:pPr>
            <a:r>
              <a:rPr lang="en-US"/>
              <a:t>qualify as disabled, or</a:t>
            </a:r>
            <a:endParaRPr/>
          </a:p>
          <a:p>
            <a:pPr indent="-285750" lvl="1" marL="742950" rtl="0" algn="l">
              <a:spcBef>
                <a:spcPts val="480"/>
              </a:spcBef>
              <a:spcAft>
                <a:spcPts val="0"/>
              </a:spcAft>
              <a:buClr>
                <a:schemeClr val="dk1"/>
              </a:buClr>
              <a:buSzPts val="2400"/>
              <a:buChar char="–"/>
            </a:pPr>
            <a:r>
              <a:rPr lang="en-US"/>
              <a:t>are dependents of qualifying individuals.</a:t>
            </a:r>
            <a:endParaRPr/>
          </a:p>
          <a:p>
            <a:pPr indent="-342900" lvl="0" marL="342900" rtl="0" algn="l">
              <a:spcBef>
                <a:spcPts val="560"/>
              </a:spcBef>
              <a:spcAft>
                <a:spcPts val="0"/>
              </a:spcAft>
              <a:buClr>
                <a:schemeClr val="dk1"/>
              </a:buClr>
              <a:buSzPts val="2800"/>
              <a:buChar char="•"/>
            </a:pPr>
            <a:r>
              <a:rPr lang="en-US"/>
              <a:t>Must meet Social Security Administration (SSA) definition of disability.</a:t>
            </a:r>
            <a:endParaRPr/>
          </a:p>
          <a:p>
            <a:pPr indent="-342900" lvl="0" marL="342900" rtl="0" algn="l">
              <a:spcBef>
                <a:spcPts val="560"/>
              </a:spcBef>
              <a:spcAft>
                <a:spcPts val="0"/>
              </a:spcAft>
              <a:buClr>
                <a:schemeClr val="dk1"/>
              </a:buClr>
              <a:buSzPts val="2800"/>
              <a:buChar char="•"/>
            </a:pPr>
            <a:r>
              <a:rPr lang="en-US"/>
              <a:t>If return to work, eligibility for monthly payment is all or nothing – depending on eligibility (and earnings) rules.</a:t>
            </a:r>
            <a:endParaRPr/>
          </a:p>
        </p:txBody>
      </p:sp>
      <p:sp>
        <p:nvSpPr>
          <p:cNvPr id="101" name="Google Shape;101;p4"/>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1" name="Shape 401"/>
        <p:cNvGrpSpPr/>
        <p:nvPr/>
      </p:nvGrpSpPr>
      <p:grpSpPr>
        <a:xfrm>
          <a:off x="0" y="0"/>
          <a:ext cx="0" cy="0"/>
          <a:chOff x="0" y="0"/>
          <a:chExt cx="0" cy="0"/>
        </a:xfrm>
      </p:grpSpPr>
      <p:sp>
        <p:nvSpPr>
          <p:cNvPr id="402" name="Google Shape;402;p40"/>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References (4)</a:t>
            </a:r>
            <a:endParaRPr/>
          </a:p>
        </p:txBody>
      </p:sp>
      <p:sp>
        <p:nvSpPr>
          <p:cNvPr id="403" name="Google Shape;403;p40"/>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Social Security Administration. (2020). </a:t>
            </a:r>
            <a:r>
              <a:rPr i="1" lang="en-US"/>
              <a:t>The red book – A guide to work incentives</a:t>
            </a:r>
            <a:r>
              <a:rPr lang="en-US"/>
              <a:t>. Retrieved November 16, 2021 from https://www.ssa.gov/redbook/index.html</a:t>
            </a:r>
            <a:endParaRPr/>
          </a:p>
          <a:p>
            <a:pPr indent="-342900" lvl="0" marL="342900" rtl="0" algn="l">
              <a:spcBef>
                <a:spcPts val="560"/>
              </a:spcBef>
              <a:spcAft>
                <a:spcPts val="0"/>
              </a:spcAft>
              <a:buClr>
                <a:schemeClr val="dk1"/>
              </a:buClr>
              <a:buSzPts val="2800"/>
              <a:buChar char="•"/>
            </a:pPr>
            <a:r>
              <a:rPr lang="en-US"/>
              <a:t>Social Security Administration. (2021). </a:t>
            </a:r>
            <a:r>
              <a:rPr i="1" lang="en-US"/>
              <a:t>Spotlight on impairment-related work expenses</a:t>
            </a:r>
            <a:r>
              <a:rPr lang="en-US"/>
              <a:t>. Retrieved November 16, 2021 from https://www.ssa.gov/ssi/spotlights/spot-work-expenses.htm </a:t>
            </a:r>
            <a:endParaRPr/>
          </a:p>
        </p:txBody>
      </p:sp>
      <p:sp>
        <p:nvSpPr>
          <p:cNvPr id="404" name="Google Shape;404;p40"/>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41"/>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References (5)	</a:t>
            </a:r>
            <a:endParaRPr/>
          </a:p>
        </p:txBody>
      </p:sp>
      <p:sp>
        <p:nvSpPr>
          <p:cNvPr id="410" name="Google Shape;410;p41"/>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Social Security Administration. (2021). </a:t>
            </a:r>
            <a:r>
              <a:rPr i="1" lang="en-US"/>
              <a:t>What is a plan to achieve self-support (PASS)? </a:t>
            </a:r>
            <a:r>
              <a:rPr lang="en-US"/>
              <a:t> Retrieved November 16, 2021 from https://www.ssa.gov/ssi/spotlights/spot-plans-self-support.htm</a:t>
            </a:r>
            <a:endParaRPr/>
          </a:p>
        </p:txBody>
      </p:sp>
      <p:sp>
        <p:nvSpPr>
          <p:cNvPr id="411" name="Google Shape;411;p41"/>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42"/>
          <p:cNvSpPr txBox="1"/>
          <p:nvPr>
            <p:ph idx="1" type="body"/>
          </p:nvPr>
        </p:nvSpPr>
        <p:spPr>
          <a:xfrm>
            <a:off x="511877" y="1377697"/>
            <a:ext cx="8120245" cy="4904484"/>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2000"/>
              <a:buNone/>
            </a:pPr>
            <a:r>
              <a:rPr lang="en-US" sz="2000"/>
              <a:t>University of Maine Center for Community Inclusion and Disability Studies © 2022 Some rights reserved.</a:t>
            </a:r>
            <a:endParaRPr/>
          </a:p>
          <a:p>
            <a:pPr indent="0" lvl="0" marL="0" rtl="0" algn="l">
              <a:spcBef>
                <a:spcPts val="400"/>
              </a:spcBef>
              <a:spcAft>
                <a:spcPts val="0"/>
              </a:spcAft>
              <a:buClr>
                <a:schemeClr val="dk1"/>
              </a:buClr>
              <a:buSzPts val="2000"/>
              <a:buNone/>
            </a:pPr>
            <a:r>
              <a:rPr b="1" lang="en-US" sz="2000"/>
              <a:t>Materials may be copied and shared for non-commercial purposes with proper attribution. Materials may not be modified or distributed (i.e., no derivative works) for commercial purposes.</a:t>
            </a:r>
            <a:endParaRPr/>
          </a:p>
          <a:p>
            <a:pPr indent="0" lvl="0" marL="0" rtl="0" algn="l">
              <a:spcBef>
                <a:spcPts val="400"/>
              </a:spcBef>
              <a:spcAft>
                <a:spcPts val="0"/>
              </a:spcAft>
              <a:buClr>
                <a:schemeClr val="dk1"/>
              </a:buClr>
              <a:buSzPts val="2000"/>
              <a:buNone/>
            </a:pPr>
            <a:r>
              <a:t/>
            </a:r>
            <a:endParaRPr b="1" sz="2000"/>
          </a:p>
          <a:p>
            <a:pPr indent="0" lvl="0" marL="0" rtl="0" algn="l">
              <a:spcBef>
                <a:spcPts val="3072"/>
              </a:spcBef>
              <a:spcAft>
                <a:spcPts val="0"/>
              </a:spcAft>
              <a:buClr>
                <a:schemeClr val="dk1"/>
              </a:buClr>
              <a:buSzPts val="2000"/>
              <a:buNone/>
            </a:pPr>
            <a:r>
              <a:rPr lang="en-US" sz="2000"/>
              <a:t>The Family-Centered Transition Curriculum: Achieving Better Outcomes for Students with Intellectual and Developmental Disabilities was co-developed by Alan Kurtz, Ph.D., J. Richardson (Jay) Collins, M.T.S., M.S.W.; and Janet May, M.Ed., M.S., with UCEDD Administrative Core Funding from the U.S. Department of Health and Human Services, Administration for Community Living, Administration on Disabilities Grant No. 90DDUC0056. Viewpoints expressed in this curriculum are those of the authors and do not represent official Administration for Community Living policy.</a:t>
            </a:r>
            <a:endParaRPr/>
          </a:p>
        </p:txBody>
      </p:sp>
      <p:pic>
        <p:nvPicPr>
          <p:cNvPr id="418" name="Google Shape;418;p42"/>
          <p:cNvPicPr preferRelativeResize="0"/>
          <p:nvPr>
            <p:ph idx="2" type="body"/>
          </p:nvPr>
        </p:nvPicPr>
        <p:blipFill rotWithShape="1">
          <a:blip r:embed="rId3">
            <a:alphaModFix/>
          </a:blip>
          <a:srcRect b="0" l="0" r="0" t="0"/>
          <a:stretch/>
        </p:blipFill>
        <p:spPr>
          <a:xfrm>
            <a:off x="609413" y="3112008"/>
            <a:ext cx="1521454" cy="5334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5"/>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SSDI and Work</a:t>
            </a:r>
            <a:endParaRPr/>
          </a:p>
        </p:txBody>
      </p:sp>
      <p:sp>
        <p:nvSpPr>
          <p:cNvPr id="108" name="Google Shape;108;p5"/>
          <p:cNvSpPr txBox="1"/>
          <p:nvPr>
            <p:ph idx="1" type="body"/>
          </p:nvPr>
        </p:nvSpPr>
        <p:spPr>
          <a:xfrm>
            <a:off x="457200" y="1808163"/>
            <a:ext cx="8366166"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400"/>
              <a:buChar char="•"/>
            </a:pPr>
            <a:r>
              <a:rPr lang="en-US" sz="2400"/>
              <a:t>SSDI recipients cannot receive benefits if they are engaged in substantial gainful activity – working and making more than $1,470/month in 2023 ($2,460 if blind).</a:t>
            </a:r>
            <a:endParaRPr/>
          </a:p>
          <a:p>
            <a:pPr indent="-342900" lvl="0" marL="342900" rtl="0" algn="l">
              <a:spcBef>
                <a:spcPts val="480"/>
              </a:spcBef>
              <a:spcAft>
                <a:spcPts val="0"/>
              </a:spcAft>
              <a:buClr>
                <a:schemeClr val="dk1"/>
              </a:buClr>
              <a:buSzPts val="2400"/>
              <a:buChar char="•"/>
            </a:pPr>
            <a:r>
              <a:rPr lang="en-US" sz="2400"/>
              <a:t>All or nothing – you receive benefits or you do not.</a:t>
            </a:r>
            <a:endParaRPr/>
          </a:p>
          <a:p>
            <a:pPr indent="-342900" lvl="0" marL="342900" rtl="0" algn="l">
              <a:spcBef>
                <a:spcPts val="480"/>
              </a:spcBef>
              <a:spcAft>
                <a:spcPts val="0"/>
              </a:spcAft>
              <a:buClr>
                <a:schemeClr val="dk1"/>
              </a:buClr>
              <a:buSzPts val="2400"/>
              <a:buChar char="•"/>
            </a:pPr>
            <a:r>
              <a:rPr lang="en-US" sz="2400"/>
              <a:t>Can work for nine months in Trial Work Period (TWP) with no effect on benefits.</a:t>
            </a:r>
            <a:endParaRPr/>
          </a:p>
          <a:p>
            <a:pPr indent="-342900" lvl="0" marL="342900" rtl="0" algn="l">
              <a:spcBef>
                <a:spcPts val="480"/>
              </a:spcBef>
              <a:spcAft>
                <a:spcPts val="0"/>
              </a:spcAft>
              <a:buClr>
                <a:schemeClr val="dk1"/>
              </a:buClr>
              <a:buSzPts val="2400"/>
              <a:buChar char="•"/>
            </a:pPr>
            <a:r>
              <a:rPr lang="en-US" sz="2400"/>
              <a:t>Extended Period of Eligibility: For 36 months after a TWP a person may qualify for full SSDI any time her or his earnings drop below the $1,470 threshold.</a:t>
            </a:r>
            <a:endParaRPr/>
          </a:p>
          <a:p>
            <a:pPr indent="-190500" lvl="0" marL="342900" rtl="0" algn="l">
              <a:spcBef>
                <a:spcPts val="480"/>
              </a:spcBef>
              <a:spcAft>
                <a:spcPts val="0"/>
              </a:spcAft>
              <a:buClr>
                <a:schemeClr val="dk1"/>
              </a:buClr>
              <a:buSzPts val="2400"/>
              <a:buNone/>
            </a:pPr>
            <a:r>
              <a:t/>
            </a:r>
            <a:endParaRPr sz="2400"/>
          </a:p>
        </p:txBody>
      </p:sp>
      <p:sp>
        <p:nvSpPr>
          <p:cNvPr id="109" name="Google Shape;109;p5"/>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SSDI and Work (2)</a:t>
            </a:r>
            <a:endParaRPr/>
          </a:p>
        </p:txBody>
      </p:sp>
      <p:sp>
        <p:nvSpPr>
          <p:cNvPr id="116" name="Google Shape;116;p6"/>
          <p:cNvSpPr txBox="1"/>
          <p:nvPr>
            <p:ph idx="1" type="body"/>
          </p:nvPr>
        </p:nvSpPr>
        <p:spPr>
          <a:xfrm>
            <a:off x="457200" y="1808163"/>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Earnings are reported monthly to the SSA.</a:t>
            </a:r>
            <a:endParaRPr/>
          </a:p>
          <a:p>
            <a:pPr indent="-342900" lvl="0" marL="342900" rtl="0" algn="l">
              <a:spcBef>
                <a:spcPts val="560"/>
              </a:spcBef>
              <a:spcAft>
                <a:spcPts val="0"/>
              </a:spcAft>
              <a:buClr>
                <a:schemeClr val="dk1"/>
              </a:buClr>
              <a:buSzPts val="2800"/>
              <a:buChar char="•"/>
            </a:pPr>
            <a:r>
              <a:rPr lang="en-US"/>
              <a:t>SSA tracks eligibility based on phases of eligibility and any work incentives being used.</a:t>
            </a:r>
            <a:endParaRPr/>
          </a:p>
          <a:p>
            <a:pPr indent="-342900" lvl="0" marL="342900" rtl="0" algn="l">
              <a:spcBef>
                <a:spcPts val="560"/>
              </a:spcBef>
              <a:spcAft>
                <a:spcPts val="0"/>
              </a:spcAft>
              <a:buClr>
                <a:schemeClr val="dk1"/>
              </a:buClr>
              <a:buSzPts val="2800"/>
              <a:buChar char="•"/>
            </a:pPr>
            <a:r>
              <a:rPr lang="en-US"/>
              <a:t>The monthly check is for the previous month (with any earnings/incentives from that previous month accounted for).</a:t>
            </a:r>
            <a:endParaRPr/>
          </a:p>
          <a:p>
            <a:pPr indent="-165100" lvl="0" marL="342900" rtl="0" algn="l">
              <a:spcBef>
                <a:spcPts val="560"/>
              </a:spcBef>
              <a:spcAft>
                <a:spcPts val="0"/>
              </a:spcAft>
              <a:buClr>
                <a:schemeClr val="dk1"/>
              </a:buClr>
              <a:buSzPts val="2800"/>
              <a:buNone/>
            </a:pPr>
            <a:r>
              <a:t/>
            </a:r>
            <a:endParaRPr/>
          </a:p>
          <a:p>
            <a:pPr indent="0" lvl="0" marL="0" rtl="0" algn="l">
              <a:spcBef>
                <a:spcPts val="0"/>
              </a:spcBef>
              <a:spcAft>
                <a:spcPts val="0"/>
              </a:spcAft>
              <a:buClr>
                <a:schemeClr val="dk1"/>
              </a:buClr>
              <a:buSzPts val="2800"/>
              <a:buNone/>
            </a:pPr>
            <a:r>
              <a:rPr lang="en-US"/>
              <a:t>			</a:t>
            </a:r>
            <a:endParaRPr/>
          </a:p>
        </p:txBody>
      </p:sp>
      <p:sp>
        <p:nvSpPr>
          <p:cNvPr id="117" name="Google Shape;117;p6"/>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7"/>
          <p:cNvSpPr txBox="1"/>
          <p:nvPr>
            <p:ph type="title"/>
          </p:nvPr>
        </p:nvSpPr>
        <p:spPr>
          <a:xfrm>
            <a:off x="431800" y="1233488"/>
            <a:ext cx="8243888" cy="48895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Simple Right?</a:t>
            </a:r>
            <a:endParaRPr/>
          </a:p>
        </p:txBody>
      </p:sp>
      <p:sp>
        <p:nvSpPr>
          <p:cNvPr id="123" name="Google Shape;123;p7"/>
          <p:cNvSpPr txBox="1"/>
          <p:nvPr>
            <p:ph idx="1" type="body"/>
          </p:nvPr>
        </p:nvSpPr>
        <p:spPr>
          <a:xfrm>
            <a:off x="614596" y="2143593"/>
            <a:ext cx="8072203" cy="398257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Well, not really!</a:t>
            </a:r>
            <a:endParaRPr/>
          </a:p>
          <a:p>
            <a:pPr indent="-342900" lvl="0" marL="342900" rtl="0" algn="l">
              <a:spcBef>
                <a:spcPts val="1800"/>
              </a:spcBef>
              <a:spcAft>
                <a:spcPts val="0"/>
              </a:spcAft>
              <a:buClr>
                <a:schemeClr val="dk1"/>
              </a:buClr>
              <a:buSzPts val="2800"/>
              <a:buChar char="•"/>
            </a:pPr>
            <a:r>
              <a:rPr lang="en-US"/>
              <a:t>We will talk about work incentives and how they may affect the way payments are determined.</a:t>
            </a:r>
            <a:endParaRPr/>
          </a:p>
          <a:p>
            <a:pPr indent="-342900" lvl="0" marL="342900" rtl="0" algn="l">
              <a:spcBef>
                <a:spcPts val="1800"/>
              </a:spcBef>
              <a:spcAft>
                <a:spcPts val="0"/>
              </a:spcAft>
              <a:buClr>
                <a:schemeClr val="dk1"/>
              </a:buClr>
              <a:buSzPts val="2800"/>
              <a:buChar char="•"/>
            </a:pPr>
            <a:r>
              <a:rPr lang="en-US"/>
              <a:t>We will also give you some resources that you can use to get more information on social security benefits and employment.  </a:t>
            </a:r>
            <a:endParaRPr/>
          </a:p>
        </p:txBody>
      </p:sp>
      <p:sp>
        <p:nvSpPr>
          <p:cNvPr id="124" name="Google Shape;124;p7"/>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8"/>
          <p:cNvSpPr txBox="1"/>
          <p:nvPr>
            <p:ph type="title"/>
          </p:nvPr>
        </p:nvSpPr>
        <p:spPr>
          <a:xfrm>
            <a:off x="431800" y="1233488"/>
            <a:ext cx="8243888" cy="112094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Supplemental Security Income</a:t>
            </a:r>
            <a:br>
              <a:rPr lang="en-US"/>
            </a:br>
            <a:r>
              <a:rPr lang="en-US"/>
              <a:t>(SSI)</a:t>
            </a:r>
            <a:endParaRPr/>
          </a:p>
        </p:txBody>
      </p:sp>
      <p:sp>
        <p:nvSpPr>
          <p:cNvPr id="131" name="Google Shape;131;p8"/>
          <p:cNvSpPr txBox="1"/>
          <p:nvPr>
            <p:ph idx="1" type="body"/>
          </p:nvPr>
        </p:nvSpPr>
        <p:spPr>
          <a:xfrm>
            <a:off x="457200" y="2354428"/>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a:t>Benefits those with low income.</a:t>
            </a:r>
            <a:endParaRPr/>
          </a:p>
          <a:p>
            <a:pPr indent="-342900" lvl="0" marL="342900" rtl="0" algn="l">
              <a:spcBef>
                <a:spcPts val="560"/>
              </a:spcBef>
              <a:spcAft>
                <a:spcPts val="0"/>
              </a:spcAft>
              <a:buClr>
                <a:schemeClr val="dk1"/>
              </a:buClr>
              <a:buSzPts val="2800"/>
              <a:buChar char="•"/>
            </a:pPr>
            <a:r>
              <a:rPr lang="en-US"/>
              <a:t>Not based on contributions to the Social Security system.</a:t>
            </a:r>
            <a:endParaRPr/>
          </a:p>
          <a:p>
            <a:pPr indent="-285750" lvl="1" marL="742950" rtl="0" algn="l">
              <a:spcBef>
                <a:spcPts val="480"/>
              </a:spcBef>
              <a:spcAft>
                <a:spcPts val="0"/>
              </a:spcAft>
              <a:buClr>
                <a:schemeClr val="dk1"/>
              </a:buClr>
              <a:buSzPts val="2400"/>
              <a:buChar char="–"/>
            </a:pPr>
            <a:r>
              <a:rPr lang="en-US"/>
              <a:t>Needs (i.e., income and assets) based</a:t>
            </a:r>
            <a:endParaRPr/>
          </a:p>
          <a:p>
            <a:pPr indent="-285750" lvl="1" marL="742950" rtl="0" algn="l">
              <a:spcBef>
                <a:spcPts val="480"/>
              </a:spcBef>
              <a:spcAft>
                <a:spcPts val="0"/>
              </a:spcAft>
              <a:buClr>
                <a:schemeClr val="dk1"/>
              </a:buClr>
              <a:buSzPts val="2400"/>
              <a:buChar char="–"/>
            </a:pPr>
            <a:r>
              <a:rPr lang="en-US"/>
              <a:t>For those without work history; or unable to draw Social Security income as a dependent.</a:t>
            </a:r>
            <a:endParaRPr/>
          </a:p>
          <a:p>
            <a:pPr indent="-342900" lvl="0" marL="342900" rtl="0" algn="l">
              <a:spcBef>
                <a:spcPts val="560"/>
              </a:spcBef>
              <a:spcAft>
                <a:spcPts val="0"/>
              </a:spcAft>
              <a:buClr>
                <a:schemeClr val="dk1"/>
              </a:buClr>
              <a:buSzPts val="2800"/>
              <a:buChar char="•"/>
            </a:pPr>
            <a:r>
              <a:rPr lang="en-US"/>
              <a:t>Set monthly payment – with annual cost-of-living adjustment.</a:t>
            </a:r>
            <a:endParaRPr/>
          </a:p>
        </p:txBody>
      </p:sp>
      <p:sp>
        <p:nvSpPr>
          <p:cNvPr id="132" name="Google Shape;132;p8"/>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9"/>
          <p:cNvSpPr txBox="1"/>
          <p:nvPr>
            <p:ph type="title"/>
          </p:nvPr>
        </p:nvSpPr>
        <p:spPr>
          <a:xfrm>
            <a:off x="431800" y="1233487"/>
            <a:ext cx="8243888" cy="1061563"/>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a:t>Supplemental Security Income</a:t>
            </a:r>
            <a:br>
              <a:rPr lang="en-US"/>
            </a:br>
            <a:r>
              <a:rPr lang="en-US"/>
              <a:t>(SSI) </a:t>
            </a:r>
            <a:r>
              <a:rPr lang="en-US" sz="2800"/>
              <a:t>(2)</a:t>
            </a:r>
            <a:endParaRPr/>
          </a:p>
        </p:txBody>
      </p:sp>
      <p:sp>
        <p:nvSpPr>
          <p:cNvPr id="139" name="Google Shape;139;p9"/>
          <p:cNvSpPr txBox="1"/>
          <p:nvPr>
            <p:ph idx="1" type="body"/>
          </p:nvPr>
        </p:nvSpPr>
        <p:spPr>
          <a:xfrm>
            <a:off x="457200" y="2295051"/>
            <a:ext cx="8229600" cy="4318000"/>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2800"/>
              <a:buChar char="•"/>
            </a:pPr>
            <a:r>
              <a:rPr lang="en-US" sz="2800"/>
              <a:t>Provides eligibility for Medicaid (MaineCare).</a:t>
            </a:r>
            <a:endParaRPr/>
          </a:p>
          <a:p>
            <a:pPr indent="-342900" lvl="0" marL="342900" rtl="0" algn="l">
              <a:spcBef>
                <a:spcPts val="468"/>
              </a:spcBef>
              <a:spcAft>
                <a:spcPts val="0"/>
              </a:spcAft>
              <a:buClr>
                <a:schemeClr val="dk1"/>
              </a:buClr>
              <a:buSzPts val="2800"/>
              <a:buChar char="•"/>
            </a:pPr>
            <a:r>
              <a:rPr lang="en-US" sz="2800"/>
              <a:t>Available to those who are:</a:t>
            </a:r>
            <a:endParaRPr/>
          </a:p>
          <a:p>
            <a:pPr indent="-285750" lvl="1" marL="742950" rtl="0" algn="l">
              <a:spcBef>
                <a:spcPts val="468"/>
              </a:spcBef>
              <a:spcAft>
                <a:spcPts val="0"/>
              </a:spcAft>
              <a:buClr>
                <a:schemeClr val="dk1"/>
              </a:buClr>
              <a:buSzPts val="2400"/>
              <a:buChar char="–"/>
            </a:pPr>
            <a:r>
              <a:rPr lang="en-US"/>
              <a:t>over 65 and/or,</a:t>
            </a:r>
            <a:endParaRPr/>
          </a:p>
          <a:p>
            <a:pPr indent="-285750" lvl="1" marL="742950" rtl="0" algn="l">
              <a:spcBef>
                <a:spcPts val="468"/>
              </a:spcBef>
              <a:spcAft>
                <a:spcPts val="0"/>
              </a:spcAft>
              <a:buClr>
                <a:schemeClr val="dk1"/>
              </a:buClr>
              <a:buSzPts val="2400"/>
              <a:buChar char="–"/>
            </a:pPr>
            <a:r>
              <a:rPr lang="en-US"/>
              <a:t>blind or otherwise disabled.</a:t>
            </a:r>
            <a:endParaRPr/>
          </a:p>
          <a:p>
            <a:pPr indent="-342900" lvl="0" marL="342900" rtl="0" algn="l">
              <a:spcBef>
                <a:spcPts val="468"/>
              </a:spcBef>
              <a:spcAft>
                <a:spcPts val="0"/>
              </a:spcAft>
              <a:buClr>
                <a:schemeClr val="dk1"/>
              </a:buClr>
              <a:buSzPts val="2800"/>
              <a:buChar char="•"/>
            </a:pPr>
            <a:r>
              <a:rPr lang="en-US" sz="2800"/>
              <a:t>Must meet Social Security Administration (SSA) definition of disability.</a:t>
            </a:r>
            <a:endParaRPr/>
          </a:p>
          <a:p>
            <a:pPr indent="-342900" lvl="0" marL="342900" rtl="0" algn="l">
              <a:spcBef>
                <a:spcPts val="468"/>
              </a:spcBef>
              <a:spcAft>
                <a:spcPts val="0"/>
              </a:spcAft>
              <a:buClr>
                <a:schemeClr val="dk1"/>
              </a:buClr>
              <a:buSzPts val="2800"/>
              <a:buChar char="•"/>
            </a:pPr>
            <a:r>
              <a:rPr lang="en-US" sz="2800"/>
              <a:t>If there is a return to work, monthly payment is reduced based on earnings.</a:t>
            </a:r>
            <a:endParaRPr/>
          </a:p>
        </p:txBody>
      </p:sp>
      <p:sp>
        <p:nvSpPr>
          <p:cNvPr id="140" name="Google Shape;140;p9"/>
          <p:cNvSpPr txBox="1"/>
          <p:nvPr>
            <p:ph idx="12" type="sldNum"/>
          </p:nvPr>
        </p:nvSpPr>
        <p:spPr>
          <a:xfrm>
            <a:off x="6457950" y="6356350"/>
            <a:ext cx="20574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CCIDS-ppt-template-2013">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2019-01-14T21:36:05Z</dcterms:created>
  <dc:creator>Microsoft Office User</dc:creator>
</cp:coreProperties>
</file>