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embeddedFontLst>
    <p:embeddedFont>
      <p:font typeface="Play"/>
      <p:regular r:id="rId14"/>
      <p:bold r:id="rId15"/>
    </p:embeddedFont>
    <p:embeddedFont>
      <p:font typeface="Roboto"/>
      <p:regular r:id="rId16"/>
      <p:bold r:id="rId17"/>
      <p:italic r:id="rId18"/>
      <p:boldItalic r:id="rId19"/>
    </p:embeddedFont>
    <p:embeddedFont>
      <p:font typeface="Lat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A780272-4286-4F9D-8A8E-410B1DB9CEBC}">
  <a:tblStyle styleId="{CA780272-4286-4F9D-8A8E-410B1DB9CEBC}"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FF6FC"/>
          </a:solidFill>
        </a:fill>
      </a:tcStyle>
    </a:wholeTbl>
    <a:band1H>
      <a:tcTxStyle/>
      <a:tcStyle>
        <a:fill>
          <a:solidFill>
            <a:srgbClr val="DFECFA"/>
          </a:solidFill>
        </a:fill>
      </a:tcStyle>
    </a:band1H>
    <a:band2H>
      <a:tcTxStyle/>
    </a:band2H>
    <a:band1V>
      <a:tcTxStyle/>
      <a:tcStyle>
        <a:fill>
          <a:solidFill>
            <a:srgbClr val="DFECFA"/>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11" Type="http://schemas.openxmlformats.org/officeDocument/2006/relationships/slide" Target="slides/slide5.xml"/><Relationship Id="rId22" Type="http://schemas.openxmlformats.org/officeDocument/2006/relationships/font" Target="fonts/Lato-italic.fntdata"/><Relationship Id="rId10" Type="http://schemas.openxmlformats.org/officeDocument/2006/relationships/slide" Target="slides/slide4.xml"/><Relationship Id="rId21" Type="http://schemas.openxmlformats.org/officeDocument/2006/relationships/font" Target="fonts/Lato-bold.fntdata"/><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font" Target="fonts/La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Play-bold.fntdata"/><Relationship Id="rId14" Type="http://schemas.openxmlformats.org/officeDocument/2006/relationships/font" Target="fonts/Play-regular.fntdata"/><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slideMaster" Target="slideMasters/slideMaster1.xml"/><Relationship Id="rId19" Type="http://schemas.openxmlformats.org/officeDocument/2006/relationships/font" Target="fonts/Roboto-boldItalic.fntdata"/><Relationship Id="rId6" Type="http://schemas.openxmlformats.org/officeDocument/2006/relationships/notesMaster" Target="notesMasters/notesMaster1.xml"/><Relationship Id="rId18" Type="http://schemas.openxmlformats.org/officeDocument/2006/relationships/font" Target="fonts/Roboto-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bdeb1c5d1c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g1bdeb1c5d1c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g1bdeb1c5d1c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f734ddad6f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g1f734ddad6f_0_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g1f734ddad6f_0_1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f734ddad6f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g1f734ddad6f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g1f734ddad6f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bdeb1c5d1c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g1bdeb1c5d1c_0_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g1bdeb1c5d1c_0_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bdeb1c5d1c_0_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4" name="Google Shape;134;g1bdeb1c5d1c_0_4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400"/>
              </a:spcBef>
              <a:spcAft>
                <a:spcPts val="0"/>
              </a:spcAft>
              <a:buClr>
                <a:srgbClr val="000000"/>
              </a:buClr>
              <a:buSzPts val="1400"/>
              <a:buFont typeface="Arial"/>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bdeb1c5d1c_0_5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0" name="Google Shape;140;g1bdeb1c5d1c_0_5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400"/>
              </a:spcBef>
              <a:spcAft>
                <a:spcPts val="0"/>
              </a:spcAft>
              <a:buClr>
                <a:srgbClr val="000000"/>
              </a:buClr>
              <a:buSzPts val="14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1_Default">
    <p:bg>
      <p:bgPr>
        <a:blipFill>
          <a:blip r:embed="rId2">
            <a:alphaModFix/>
          </a:blip>
          <a:stretch>
            <a:fillRect/>
          </a:stretch>
        </a:blipFill>
      </p:bgPr>
    </p:bg>
    <p:spTree>
      <p:nvGrpSpPr>
        <p:cNvPr id="81" name="Shape 81"/>
        <p:cNvGrpSpPr/>
        <p:nvPr/>
      </p:nvGrpSpPr>
      <p:grpSpPr>
        <a:xfrm>
          <a:off x="0" y="0"/>
          <a:ext cx="0" cy="0"/>
          <a:chOff x="0" y="0"/>
          <a:chExt cx="0" cy="0"/>
        </a:xfrm>
      </p:grpSpPr>
      <p:pic>
        <p:nvPicPr>
          <p:cNvPr descr="official01R-200" id="82" name="Google Shape;82;p13"/>
          <p:cNvPicPr preferRelativeResize="0"/>
          <p:nvPr/>
        </p:nvPicPr>
        <p:blipFill rotWithShape="1">
          <a:blip r:embed="rId3">
            <a:alphaModFix/>
          </a:blip>
          <a:srcRect b="0" l="0" r="0" t="0"/>
          <a:stretch/>
        </p:blipFill>
        <p:spPr>
          <a:xfrm>
            <a:off x="76200" y="4572000"/>
            <a:ext cx="1836738" cy="501253"/>
          </a:xfrm>
          <a:prstGeom prst="rect">
            <a:avLst/>
          </a:prstGeom>
          <a:noFill/>
          <a:ln>
            <a:noFill/>
          </a:ln>
        </p:spPr>
      </p:pic>
      <p:sp>
        <p:nvSpPr>
          <p:cNvPr id="83" name="Google Shape;83;p13"/>
          <p:cNvSpPr txBox="1"/>
          <p:nvPr>
            <p:ph idx="12" type="sldNum"/>
          </p:nvPr>
        </p:nvSpPr>
        <p:spPr>
          <a:xfrm>
            <a:off x="8384893" y="4747112"/>
            <a:ext cx="302100" cy="238500"/>
          </a:xfrm>
          <a:prstGeom prst="rect">
            <a:avLst/>
          </a:prstGeom>
          <a:noFill/>
          <a:ln>
            <a:noFill/>
          </a:ln>
        </p:spPr>
        <p:txBody>
          <a:bodyPr anchorCtr="0" anchor="ctr" bIns="34275" lIns="34275" spcFirstLastPara="1" rIns="34275" wrap="square" tIns="34275">
            <a:spAutoFit/>
          </a:bodyPr>
          <a:lstStyle>
            <a:lvl1pPr indent="0" lvl="0"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1pPr>
            <a:lvl2pPr indent="0" lvl="1"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2pPr>
            <a:lvl3pPr indent="0" lvl="2"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3pPr>
            <a:lvl4pPr indent="0" lvl="3"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4pPr>
            <a:lvl5pPr indent="0" lvl="4"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5pPr>
            <a:lvl6pPr indent="0" lvl="5"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6pPr>
            <a:lvl7pPr indent="0" lvl="6"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7pPr>
            <a:lvl8pPr indent="0" lvl="7"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8pPr>
            <a:lvl9pPr indent="0" lvl="8" marL="0" marR="0" rtl="0" algn="r">
              <a:lnSpc>
                <a:spcPct val="100000"/>
              </a:lnSpc>
              <a:spcBef>
                <a:spcPts val="0"/>
              </a:spcBef>
              <a:spcAft>
                <a:spcPts val="0"/>
              </a:spcAft>
              <a:buClr>
                <a:srgbClr val="274F73"/>
              </a:buClr>
              <a:buSzPts val="1100"/>
              <a:buFont typeface="Arial"/>
              <a:buNone/>
              <a:defRPr b="1" i="0" sz="1100" u="none" cap="none" strike="noStrike">
                <a:solidFill>
                  <a:srgbClr val="274F7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1">
  <p:cSld name="Default 7">
    <p:bg>
      <p:bgPr>
        <a:blipFill>
          <a:blip r:embed="rId2">
            <a:alphaModFix/>
          </a:blip>
          <a:stretch>
            <a:fillRect/>
          </a:stretch>
        </a:blipFill>
      </p:bgPr>
    </p:bg>
    <p:spTree>
      <p:nvGrpSpPr>
        <p:cNvPr id="84" name="Shape 84"/>
        <p:cNvGrpSpPr/>
        <p:nvPr/>
      </p:nvGrpSpPr>
      <p:grpSpPr>
        <a:xfrm>
          <a:off x="0" y="0"/>
          <a:ext cx="0" cy="0"/>
          <a:chOff x="0" y="0"/>
          <a:chExt cx="0" cy="0"/>
        </a:xfrm>
      </p:grpSpPr>
      <p:pic>
        <p:nvPicPr>
          <p:cNvPr descr="official01R-200" id="85" name="Google Shape;85;p14"/>
          <p:cNvPicPr preferRelativeResize="0"/>
          <p:nvPr/>
        </p:nvPicPr>
        <p:blipFill rotWithShape="1">
          <a:blip r:embed="rId3">
            <a:alphaModFix/>
          </a:blip>
          <a:srcRect b="0" l="0" r="0" t="0"/>
          <a:stretch/>
        </p:blipFill>
        <p:spPr>
          <a:xfrm>
            <a:off x="76200" y="4572000"/>
            <a:ext cx="1377554" cy="501253"/>
          </a:xfrm>
          <a:prstGeom prst="rect">
            <a:avLst/>
          </a:prstGeom>
          <a:noFill/>
          <a:ln>
            <a:noFill/>
          </a:ln>
        </p:spPr>
      </p:pic>
      <p:sp>
        <p:nvSpPr>
          <p:cNvPr id="86" name="Google Shape;86;p14"/>
          <p:cNvSpPr txBox="1"/>
          <p:nvPr>
            <p:ph idx="12" type="sldNum"/>
          </p:nvPr>
        </p:nvSpPr>
        <p:spPr>
          <a:xfrm>
            <a:off x="8384892" y="4754204"/>
            <a:ext cx="301800" cy="307800"/>
          </a:xfrm>
          <a:prstGeom prst="rect">
            <a:avLst/>
          </a:prstGeom>
          <a:noFill/>
          <a:ln>
            <a:noFill/>
          </a:ln>
        </p:spPr>
        <p:txBody>
          <a:bodyPr anchorCtr="0" anchor="ctr" bIns="45700" lIns="45700" spcFirstLastPara="1" rIns="45700" wrap="square" tIns="45700">
            <a:spAutoFit/>
          </a:bodyPr>
          <a:lstStyle>
            <a:lvl1pPr indent="0" lvl="0"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1pPr>
            <a:lvl2pPr indent="0" lvl="1"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2pPr>
            <a:lvl3pPr indent="0" lvl="2"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3pPr>
            <a:lvl4pPr indent="0" lvl="3"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4pPr>
            <a:lvl5pPr indent="0" lvl="4"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5pPr>
            <a:lvl6pPr indent="0" lvl="5"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6pPr>
            <a:lvl7pPr indent="0" lvl="6"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7pPr>
            <a:lvl8pPr indent="0" lvl="7"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8pPr>
            <a:lvl9pPr indent="0" lvl="8" marL="0" marR="0" rtl="0" algn="r">
              <a:lnSpc>
                <a:spcPct val="100000"/>
              </a:lnSpc>
              <a:spcBef>
                <a:spcPts val="0"/>
              </a:spcBef>
              <a:spcAft>
                <a:spcPts val="0"/>
              </a:spcAft>
              <a:buClr>
                <a:srgbClr val="274F73"/>
              </a:buClr>
              <a:buSzPts val="1400"/>
              <a:buFont typeface="Arial"/>
              <a:buNone/>
              <a:defRPr b="1" i="0" sz="1400" u="none" cap="none" strike="noStrike">
                <a:solidFill>
                  <a:srgbClr val="274F7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0" Type="http://schemas.openxmlformats.org/officeDocument/2006/relationships/hyperlink" Target="https://explore-work.com/guide/training-guide_explore-work_2_work_experiences.docx" TargetMode="External"/><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hyperlink" Target="https://www.mynextmove.org/" TargetMode="External"/><Relationship Id="rId9" Type="http://schemas.openxmlformats.org/officeDocument/2006/relationships/hyperlink" Target="https://explore-work.com/guide/training-guide_explore-work_5_self_advocacy.docx" TargetMode="External"/><Relationship Id="rId5" Type="http://schemas.openxmlformats.org/officeDocument/2006/relationships/hyperlink" Target="https://www.mynextmove.org/explore/ip" TargetMode="External"/><Relationship Id="rId6" Type="http://schemas.openxmlformats.org/officeDocument/2006/relationships/hyperlink" Target="https://www.careeronestop.org/Toolkit/Careers/interest-assessment.aspx" TargetMode="External"/><Relationship Id="rId7" Type="http://schemas.openxmlformats.org/officeDocument/2006/relationships/hyperlink" Target="https://explore-work.com/guide/training-guide_explore-work_1_career_planning_job_exploration.docx" TargetMode="External"/><Relationship Id="rId8" Type="http://schemas.openxmlformats.org/officeDocument/2006/relationships/hyperlink" Target="https://sites.google.com/a/cesa2.org/wisconsin-s-self-directed-transition-planning-lessons/in-the-news/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hyperlink" Target="https://explore-work.com/guide/training-guide_explore-work_3_education_training.docx" TargetMode="External"/><Relationship Id="rId9" Type="http://schemas.openxmlformats.org/officeDocument/2006/relationships/hyperlink" Target="https://www.collegeconsensus.com/rankings/best-disability-friendly-colleges/" TargetMode="External"/><Relationship Id="rId5" Type="http://schemas.openxmlformats.org/officeDocument/2006/relationships/hyperlink" Target="https://explore-work.com/guide/training-guide_explore-work_4_workplace_readiness.docx" TargetMode="External"/><Relationship Id="rId6" Type="http://schemas.openxmlformats.org/officeDocument/2006/relationships/hyperlink" Target="https://www.livebinders.com/play/play?id=1596511" TargetMode="External"/><Relationship Id="rId7" Type="http://schemas.openxmlformats.org/officeDocument/2006/relationships/hyperlink" Target="https://drive.google.com/file/d/1C2LEOdhJaSDgfy5pjlb7vLzbDhab0LCj/view?usp=sharing" TargetMode="External"/><Relationship Id="rId8" Type="http://schemas.openxmlformats.org/officeDocument/2006/relationships/hyperlink" Target="https://www.maine.gov/labor/jobs_training/apprenticeship/" TargetMode="External"/></Relationships>
</file>

<file path=ppt/slides/_rels/slide4.xml.rels><?xml version="1.0" encoding="UTF-8" standalone="yes"?><Relationships xmlns="http://schemas.openxmlformats.org/package/2006/relationships"><Relationship Id="rId10" Type="http://schemas.openxmlformats.org/officeDocument/2006/relationships/hyperlink" Target="https://umaine.edu/studentaccessibility/resource/sas-documentation-form/"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hyperlink" Target="http://www.literacyworks.org/mi/assessment/findyourstrengths.html" TargetMode="External"/><Relationship Id="rId9" Type="http://schemas.openxmlformats.org/officeDocument/2006/relationships/hyperlink" Target="https://umaine.edu/studentaccessibility/wp-content/uploads/sites/194/2021/06/Disability-Documentation-Guidelines-updated-6.2021.pdf" TargetMode="External"/><Relationship Id="rId5" Type="http://schemas.openxmlformats.org/officeDocument/2006/relationships/hyperlink" Target="http://www.literacyworks.org/mi/assessment/findyourstrengths.html" TargetMode="External"/><Relationship Id="rId6" Type="http://schemas.openxmlformats.org/officeDocument/2006/relationships/hyperlink" Target="https://ccids.umaine.edu/resource/learning-style-inventory-pdf/" TargetMode="External"/><Relationship Id="rId7" Type="http://schemas.openxmlformats.org/officeDocument/2006/relationships/hyperlink" Target="https://www.mynextmove.org/explore/ip" TargetMode="External"/><Relationship Id="rId8" Type="http://schemas.openxmlformats.org/officeDocument/2006/relationships/hyperlink" Target="https://techmatrix.org/" TargetMode="External"/></Relationships>
</file>

<file path=ppt/slides/_rels/slide5.xml.rels><?xml version="1.0" encoding="UTF-8" standalone="yes"?><Relationships xmlns="http://schemas.openxmlformats.org/package/2006/relationships"><Relationship Id="rId11" Type="http://schemas.openxmlformats.org/officeDocument/2006/relationships/hyperlink" Target="https://www.tri-counties.org/wp-content/uploads/2020/11/Person-Centered-Thinking_Planning-Resources-Families-ENG-20201028.pdf" TargetMode="External"/><Relationship Id="rId10" Type="http://schemas.openxmlformats.org/officeDocument/2006/relationships/hyperlink" Target="https://boggscenter.rwjms.rutgers.edu/documents/BOGGS/Publications/PlanningandVisioningAcrosstheLifeCourse/ExploringPossibilities-ENG.pdf" TargetMode="External"/><Relationship Id="rId13" Type="http://schemas.openxmlformats.org/officeDocument/2006/relationships/hyperlink" Target="https://www.tri-counties.org/what-we-do/transition-adult-services/age-18-older-transition-checklist/" TargetMode="External"/><Relationship Id="rId12" Type="http://schemas.openxmlformats.org/officeDocument/2006/relationships/hyperlink" Target="https://www.tri-counties.org/what-we-do/transition-adult-services/transition-18-checklist/" TargetMode="External"/><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s://www.gottransition.org/resourceGet.cfm?id=255" TargetMode="External"/><Relationship Id="rId4" Type="http://schemas.openxmlformats.org/officeDocument/2006/relationships/hyperlink" Target="https://www.gottransition.org/resourceGet.cfm?id=255" TargetMode="External"/><Relationship Id="rId9" Type="http://schemas.openxmlformats.org/officeDocument/2006/relationships/hyperlink" Target="https://docs.google.com/document/d/1y2bwDgKT2Iev5dzY4xkXaG-SnMqmg6HTDq4C0vRZd1c/edit?usp=sharing" TargetMode="External"/><Relationship Id="rId14" Type="http://schemas.openxmlformats.org/officeDocument/2006/relationships/image" Target="../media/image5.png"/><Relationship Id="rId5" Type="http://schemas.openxmlformats.org/officeDocument/2006/relationships/hyperlink" Target="https://www.gottransition.org/resourceGet.cfm?id=251" TargetMode="External"/><Relationship Id="rId6" Type="http://schemas.openxmlformats.org/officeDocument/2006/relationships/hyperlink" Target="https://docs.google.com/document/d/1y2bwDgKT2Iev5dzY4xkXaG-SnMqmg6HTDq4C0vRZd1c/edit?usp=sharing" TargetMode="External"/><Relationship Id="rId7" Type="http://schemas.openxmlformats.org/officeDocument/2006/relationships/hyperlink" Target="https://www.gottransition.org/6ce/?integrating-self-care-assessment" TargetMode="External"/><Relationship Id="rId8" Type="http://schemas.openxmlformats.org/officeDocument/2006/relationships/hyperlink" Target="https://www.gottransition.org/6ce/?leaving-medical-summary-emergency-pla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hyperlink" Target="http://www.vaview.vt.edu/" TargetMode="External"/><Relationship Id="rId4" Type="http://schemas.openxmlformats.org/officeDocument/2006/relationships/hyperlink" Target="http://www.careerperfect.com/services/free/work-preference/" TargetMode="External"/><Relationship Id="rId5" Type="http://schemas.openxmlformats.org/officeDocument/2006/relationships/hyperlink" Target="http://www.outofservice.com/bigfive/" TargetMode="External"/><Relationship Id="rId6" Type="http://schemas.openxmlformats.org/officeDocument/2006/relationships/hyperlink" Target="http://www.innerheroes.com/quiz.as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www.careerzone.ny.gov/views/careerzone/guesttool/qa.jsf" TargetMode="External"/><Relationship Id="rId4" Type="http://schemas.openxmlformats.org/officeDocument/2006/relationships/hyperlink" Target="http://www.9types.com/rheti/index.php" TargetMode="External"/><Relationship Id="rId9" Type="http://schemas.openxmlformats.org/officeDocument/2006/relationships/hyperlink" Target="https://www.webtools.ncsu.edu/learningstyles/" TargetMode="External"/><Relationship Id="rId5" Type="http://schemas.openxmlformats.org/officeDocument/2006/relationships/hyperlink" Target="http://www.allthetests.com/quiz26/quiz/1223230745/What-are-you-going-to-be?scrlybrkr=6152d1a9" TargetMode="External"/><Relationship Id="rId6" Type="http://schemas.openxmlformats.org/officeDocument/2006/relationships/hyperlink" Target="https://www.queendom.com/tests/access_page/index.htm?idRegTest=2816" TargetMode="External"/><Relationship Id="rId7" Type="http://schemas.openxmlformats.org/officeDocument/2006/relationships/hyperlink" Target="https://www.queendom.com/tests/access_page/index.htm?idRegTest=2011" TargetMode="External"/><Relationship Id="rId8" Type="http://schemas.openxmlformats.org/officeDocument/2006/relationships/hyperlink" Target="https://www.queendom.com/tests/access_page/index.htm?idRegTest=3105"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5"/>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Transition Resources</a:t>
            </a:r>
            <a:endParaRPr/>
          </a:p>
        </p:txBody>
      </p:sp>
      <p:sp>
        <p:nvSpPr>
          <p:cNvPr id="92" name="Google Shape;92;p15"/>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TransitionME.gov</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Icon&#10;&#10;Description automatically generated with medium confidence" id="98" name="Google Shape;98;p16"/>
          <p:cNvPicPr preferRelativeResize="0"/>
          <p:nvPr/>
        </p:nvPicPr>
        <p:blipFill rotWithShape="1">
          <a:blip r:embed="rId3">
            <a:alphaModFix/>
          </a:blip>
          <a:srcRect b="0" l="0" r="0" t="0"/>
          <a:stretch/>
        </p:blipFill>
        <p:spPr>
          <a:xfrm>
            <a:off x="7901821" y="3875858"/>
            <a:ext cx="1242179" cy="1242179"/>
          </a:xfrm>
          <a:prstGeom prst="rect">
            <a:avLst/>
          </a:prstGeom>
          <a:noFill/>
          <a:ln>
            <a:noFill/>
          </a:ln>
        </p:spPr>
      </p:pic>
      <p:sp>
        <p:nvSpPr>
          <p:cNvPr id="99" name="Google Shape;99;p16"/>
          <p:cNvSpPr txBox="1"/>
          <p:nvPr/>
        </p:nvSpPr>
        <p:spPr>
          <a:xfrm>
            <a:off x="1422646" y="3875858"/>
            <a:ext cx="56085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50000"/>
              </a:lnSpc>
              <a:spcBef>
                <a:spcPts val="0"/>
              </a:spcBef>
              <a:spcAft>
                <a:spcPts val="0"/>
              </a:spcAft>
              <a:buNone/>
            </a:pPr>
            <a:r>
              <a:rPr lang="en" sz="1800">
                <a:solidFill>
                  <a:srgbClr val="FFC000"/>
                </a:solidFill>
                <a:latin typeface="Arial"/>
                <a:ea typeface="Arial"/>
                <a:cs typeface="Arial"/>
                <a:sym typeface="Arial"/>
              </a:rPr>
              <a:t>PCP Tools &amp; Resources…continued</a:t>
            </a:r>
            <a:endParaRPr sz="1100"/>
          </a:p>
        </p:txBody>
      </p:sp>
      <p:graphicFrame>
        <p:nvGraphicFramePr>
          <p:cNvPr id="100" name="Google Shape;100;p16"/>
          <p:cNvGraphicFramePr/>
          <p:nvPr/>
        </p:nvGraphicFramePr>
        <p:xfrm>
          <a:off x="631175" y="375425"/>
          <a:ext cx="3000000" cy="3000000"/>
        </p:xfrm>
        <a:graphic>
          <a:graphicData uri="http://schemas.openxmlformats.org/drawingml/2006/table">
            <a:tbl>
              <a:tblPr bandRow="1" firstRow="1">
                <a:noFill/>
                <a:tableStyleId>{CA780272-4286-4F9D-8A8E-410B1DB9CEBC}</a:tableStyleId>
              </a:tblPr>
              <a:tblGrid>
                <a:gridCol w="3526925"/>
                <a:gridCol w="3393250"/>
              </a:tblGrid>
              <a:tr h="347825">
                <a:tc>
                  <a:txBody>
                    <a:bodyPr/>
                    <a:lstStyle/>
                    <a:p>
                      <a:pPr indent="0" lvl="0" marL="0" marR="0" rtl="0" algn="ctr">
                        <a:lnSpc>
                          <a:spcPct val="100000"/>
                        </a:lnSpc>
                        <a:spcBef>
                          <a:spcPts val="0"/>
                        </a:spcBef>
                        <a:spcAft>
                          <a:spcPts val="0"/>
                        </a:spcAft>
                        <a:buNone/>
                      </a:pPr>
                      <a:r>
                        <a:rPr lang="en" sz="1500" u="none" cap="none" strike="noStrike">
                          <a:solidFill>
                            <a:srgbClr val="FFC000"/>
                          </a:solidFill>
                        </a:rPr>
                        <a:t>Tools</a:t>
                      </a:r>
                      <a:endParaRPr sz="1100"/>
                    </a:p>
                  </a:txBody>
                  <a:tcPr marT="34300" marB="34300" marR="68600" marL="68600">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500" u="none" cap="none" strike="noStrike">
                          <a:solidFill>
                            <a:srgbClr val="FFC000"/>
                          </a:solidFill>
                        </a:rPr>
                        <a:t>Link to Resource </a:t>
                      </a:r>
                      <a:endParaRPr sz="1100"/>
                    </a:p>
                  </a:txBody>
                  <a:tcPr marT="34300" marB="34300" marR="68600" marL="68600">
                    <a:lnB cap="flat" cmpd="sng" w="12700">
                      <a:solidFill>
                        <a:srgbClr val="000000"/>
                      </a:solidFill>
                      <a:prstDash val="solid"/>
                      <a:round/>
                      <a:headEnd len="sm" w="sm" type="none"/>
                      <a:tailEnd len="sm" w="sm" type="none"/>
                    </a:lnB>
                  </a:tcPr>
                </a:tc>
              </a:tr>
              <a:tr h="782925">
                <a:tc>
                  <a:txBody>
                    <a:bodyPr/>
                    <a:lstStyle/>
                    <a:p>
                      <a:pPr indent="0" lvl="0" marL="0" rtl="0" algn="l">
                        <a:spcBef>
                          <a:spcPts val="0"/>
                        </a:spcBef>
                        <a:spcAft>
                          <a:spcPts val="0"/>
                        </a:spcAft>
                        <a:buNone/>
                      </a:pPr>
                      <a:r>
                        <a:rPr lang="en" sz="1100"/>
                        <a:t>My Next Move</a:t>
                      </a:r>
                      <a:endParaRPr sz="1100"/>
                    </a:p>
                    <a:p>
                      <a:pPr indent="-298450" lvl="0" marL="457200" rtl="0" algn="l">
                        <a:spcBef>
                          <a:spcPts val="0"/>
                        </a:spcBef>
                        <a:spcAft>
                          <a:spcPts val="0"/>
                        </a:spcAft>
                        <a:buSzPts val="1100"/>
                        <a:buChar char="●"/>
                      </a:pPr>
                      <a:r>
                        <a:rPr lang="en" sz="1100"/>
                        <a:t>I want to be…’</a:t>
                      </a:r>
                      <a:endParaRPr sz="1100"/>
                    </a:p>
                    <a:p>
                      <a:pPr indent="-298450" lvl="0" marL="457200" rtl="0" algn="l">
                        <a:spcBef>
                          <a:spcPts val="0"/>
                        </a:spcBef>
                        <a:spcAft>
                          <a:spcPts val="0"/>
                        </a:spcAft>
                        <a:buSzPts val="1100"/>
                        <a:buChar char="●"/>
                      </a:pPr>
                      <a:r>
                        <a:rPr lang="en" sz="1100"/>
                        <a:t>I’ll know when I see it.</a:t>
                      </a:r>
                      <a:endParaRPr sz="1100"/>
                    </a:p>
                    <a:p>
                      <a:pPr indent="-298450" lvl="0" marL="457200" rtl="0" algn="l">
                        <a:spcBef>
                          <a:spcPts val="0"/>
                        </a:spcBef>
                        <a:spcAft>
                          <a:spcPts val="0"/>
                        </a:spcAft>
                        <a:buSzPts val="1100"/>
                        <a:buChar char="●"/>
                      </a:pPr>
                      <a:r>
                        <a:rPr lang="en" sz="1100"/>
                        <a:t>I am not really sure. </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100" u="sng">
                          <a:solidFill>
                            <a:srgbClr val="1155CC"/>
                          </a:solidFill>
                          <a:hlinkClick r:id="rId4">
                            <a:extLst>
                              <a:ext uri="{A12FA001-AC4F-418D-AE19-62706E023703}">
                                <ahyp:hlinkClr val="tx"/>
                              </a:ext>
                            </a:extLst>
                          </a:hlinkClick>
                        </a:rPr>
                        <a:t>https://www.mynextmove.org/</a:t>
                      </a:r>
                      <a:endParaRPr sz="1100"/>
                    </a:p>
                    <a:p>
                      <a:pPr indent="0" lvl="0" marL="0" rtl="0" algn="l">
                        <a:spcBef>
                          <a:spcPts val="0"/>
                        </a:spcBef>
                        <a:spcAft>
                          <a:spcPts val="0"/>
                        </a:spcAft>
                        <a:buNone/>
                      </a:pPr>
                      <a:r>
                        <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53800">
                <a:tc>
                  <a:txBody>
                    <a:bodyPr/>
                    <a:lstStyle/>
                    <a:p>
                      <a:pPr indent="0" lvl="0" marL="0" rtl="0" algn="l">
                        <a:spcBef>
                          <a:spcPts val="0"/>
                        </a:spcBef>
                        <a:spcAft>
                          <a:spcPts val="0"/>
                        </a:spcAft>
                        <a:buNone/>
                      </a:pPr>
                      <a:r>
                        <a:rPr lang="en" sz="1100"/>
                        <a:t>The O*NET Interest Profiler helps you decide what kinds of careers you might want to explore.</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100" u="sng">
                          <a:solidFill>
                            <a:srgbClr val="1155CC"/>
                          </a:solidFill>
                          <a:hlinkClick r:id="rId5">
                            <a:extLst>
                              <a:ext uri="{A12FA001-AC4F-418D-AE19-62706E023703}">
                                <ahyp:hlinkClr val="tx"/>
                              </a:ext>
                            </a:extLst>
                          </a:hlinkClick>
                        </a:rPr>
                        <a:t>ONET Interest Profiler</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47475">
                <a:tc>
                  <a:txBody>
                    <a:bodyPr/>
                    <a:lstStyle/>
                    <a:p>
                      <a:pPr indent="0" lvl="0" marL="0" rtl="0" algn="l">
                        <a:spcBef>
                          <a:spcPts val="0"/>
                        </a:spcBef>
                        <a:spcAft>
                          <a:spcPts val="0"/>
                        </a:spcAft>
                        <a:buNone/>
                      </a:pPr>
                      <a:r>
                        <a:rPr lang="en" sz="1100"/>
                        <a:t>Career Interest Assessment</a:t>
                      </a:r>
                      <a:endParaRPr sz="1100"/>
                    </a:p>
                    <a:p>
                      <a:pPr indent="-298450" lvl="0" marL="457200" rtl="0" algn="l">
                        <a:spcBef>
                          <a:spcPts val="0"/>
                        </a:spcBef>
                        <a:spcAft>
                          <a:spcPts val="0"/>
                        </a:spcAft>
                        <a:buSzPts val="1100"/>
                        <a:buChar char="●"/>
                      </a:pPr>
                      <a:r>
                        <a:rPr lang="en" sz="1100"/>
                        <a:t>30 quick questions</a:t>
                      </a:r>
                      <a:endParaRPr sz="1100"/>
                    </a:p>
                    <a:p>
                      <a:pPr indent="-298450" lvl="0" marL="457200" rtl="0" algn="l">
                        <a:spcBef>
                          <a:spcPts val="0"/>
                        </a:spcBef>
                        <a:spcAft>
                          <a:spcPts val="0"/>
                        </a:spcAft>
                        <a:buSzPts val="1100"/>
                        <a:buChar char="●"/>
                      </a:pPr>
                      <a:r>
                        <a:rPr lang="en" sz="1100"/>
                        <a:t>About 5 minutes</a:t>
                      </a:r>
                      <a:endParaRPr sz="1100"/>
                    </a:p>
                    <a:p>
                      <a:pPr indent="-298450" lvl="0" marL="457200" rtl="0" algn="l">
                        <a:spcBef>
                          <a:spcPts val="0"/>
                        </a:spcBef>
                        <a:spcAft>
                          <a:spcPts val="0"/>
                        </a:spcAft>
                        <a:buSzPts val="1100"/>
                        <a:buChar char="●"/>
                      </a:pPr>
                      <a:r>
                        <a:rPr lang="en" sz="1100"/>
                        <a:t>Learn about careers that might be best for you</a:t>
                      </a:r>
                      <a:endParaRPr sz="1100"/>
                    </a:p>
                    <a:p>
                      <a:pPr indent="0" lvl="0" marL="0" rtl="0" algn="l">
                        <a:spcBef>
                          <a:spcPts val="0"/>
                        </a:spcBef>
                        <a:spcAft>
                          <a:spcPts val="0"/>
                        </a:spcAft>
                        <a:buNone/>
                      </a:pPr>
                      <a:r>
                        <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100" u="sng">
                          <a:solidFill>
                            <a:srgbClr val="1155CC"/>
                          </a:solidFill>
                          <a:hlinkClick r:id="rId6">
                            <a:extLst>
                              <a:ext uri="{A12FA001-AC4F-418D-AE19-62706E023703}">
                                <ahyp:hlinkClr val="tx"/>
                              </a:ext>
                            </a:extLst>
                          </a:hlinkClick>
                        </a:rPr>
                        <a:t>CareerOneStop</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2975">
                <a:tc>
                  <a:txBody>
                    <a:bodyPr/>
                    <a:lstStyle/>
                    <a:p>
                      <a:pPr indent="0" lvl="0" marL="0" rtl="0" algn="l">
                        <a:spcBef>
                          <a:spcPts val="0"/>
                        </a:spcBef>
                        <a:spcAft>
                          <a:spcPts val="0"/>
                        </a:spcAft>
                        <a:buNone/>
                      </a:pPr>
                      <a:r>
                        <a:rPr lang="en" sz="1100"/>
                        <a:t>Career Planning and Job Exploration</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900" u="sng">
                          <a:solidFill>
                            <a:srgbClr val="3C78D8"/>
                          </a:solidFill>
                          <a:highlight>
                            <a:srgbClr val="FFFFFF"/>
                          </a:highlight>
                          <a:hlinkClick r:id="rId7">
                            <a:extLst>
                              <a:ext uri="{A12FA001-AC4F-418D-AE19-62706E023703}">
                                <ahyp:hlinkClr val="tx"/>
                              </a:ext>
                            </a:extLst>
                          </a:hlinkClick>
                        </a:rPr>
                        <a:t>Career Planning and Job Exploration (WORD)</a:t>
                      </a:r>
                      <a:endParaRPr sz="800">
                        <a:solidFill>
                          <a:srgbClr val="3C78D8"/>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27725">
                <a:tc>
                  <a:txBody>
                    <a:bodyPr/>
                    <a:lstStyle/>
                    <a:p>
                      <a:pPr indent="0" lvl="0" marL="0" rtl="0" algn="l">
                        <a:spcBef>
                          <a:spcPts val="0"/>
                        </a:spcBef>
                        <a:spcAft>
                          <a:spcPts val="0"/>
                        </a:spcAft>
                        <a:buNone/>
                      </a:pPr>
                      <a:r>
                        <a:rPr lang="en" sz="1100"/>
                        <a:t>Moving self-determination and advocacy forward LPs</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100" u="sng">
                          <a:solidFill>
                            <a:srgbClr val="1155CC"/>
                          </a:solidFill>
                          <a:hlinkClick r:id="rId8">
                            <a:extLst>
                              <a:ext uri="{A12FA001-AC4F-418D-AE19-62706E023703}">
                                <ahyp:hlinkClr val="tx"/>
                              </a:ext>
                            </a:extLst>
                          </a:hlinkClick>
                        </a:rPr>
                        <a:t>Self Directed Transition Planning</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4200">
                <a:tc>
                  <a:txBody>
                    <a:bodyPr/>
                    <a:lstStyle/>
                    <a:p>
                      <a:pPr indent="0" lvl="0" marL="0" rtl="0" algn="l">
                        <a:spcBef>
                          <a:spcPts val="0"/>
                        </a:spcBef>
                        <a:spcAft>
                          <a:spcPts val="0"/>
                        </a:spcAft>
                        <a:buNone/>
                      </a:pPr>
                      <a:r>
                        <a:rPr lang="en" sz="1100"/>
                        <a:t>Sefl Advocacy</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u="sng">
                          <a:solidFill>
                            <a:srgbClr val="3C78D8"/>
                          </a:solidFill>
                          <a:hlinkClick r:id="rId9">
                            <a:extLst>
                              <a:ext uri="{A12FA001-AC4F-418D-AE19-62706E023703}">
                                <ahyp:hlinkClr val="tx"/>
                              </a:ext>
                            </a:extLst>
                          </a:hlinkClick>
                        </a:rPr>
                        <a:t>Self-Advocacy (WORD)</a:t>
                      </a:r>
                      <a:r>
                        <a:rPr lang="en" sz="1200">
                          <a:solidFill>
                            <a:srgbClr val="3C78D8"/>
                          </a:solidFill>
                        </a:rPr>
                        <a:t> </a:t>
                      </a:r>
                      <a:endParaRPr sz="1200">
                        <a:solidFill>
                          <a:srgbClr val="3C78D8"/>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98900">
                <a:tc>
                  <a:txBody>
                    <a:bodyPr/>
                    <a:lstStyle/>
                    <a:p>
                      <a:pPr indent="0" lvl="0" marL="0" rtl="0" algn="l">
                        <a:spcBef>
                          <a:spcPts val="0"/>
                        </a:spcBef>
                        <a:spcAft>
                          <a:spcPts val="0"/>
                        </a:spcAft>
                        <a:buNone/>
                      </a:pPr>
                      <a:r>
                        <a:rPr lang="en" sz="1100"/>
                        <a:t>Work Experience</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a:solidFill>
                            <a:srgbClr val="3C78D8"/>
                          </a:solidFill>
                        </a:rPr>
                        <a:t> </a:t>
                      </a:r>
                      <a:r>
                        <a:rPr lang="en" sz="1200" u="sng">
                          <a:solidFill>
                            <a:srgbClr val="3C78D8"/>
                          </a:solidFill>
                          <a:hlinkClick r:id="rId10">
                            <a:extLst>
                              <a:ext uri="{A12FA001-AC4F-418D-AE19-62706E023703}">
                                <ahyp:hlinkClr val="tx"/>
                              </a:ext>
                            </a:extLst>
                          </a:hlinkClick>
                        </a:rPr>
                        <a:t>Work Experiences (WORD)</a:t>
                      </a:r>
                      <a:endParaRPr sz="1100">
                        <a:solidFill>
                          <a:srgbClr val="3C78D8"/>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01" name="Google Shape;101;p16"/>
          <p:cNvSpPr txBox="1"/>
          <p:nvPr/>
        </p:nvSpPr>
        <p:spPr>
          <a:xfrm>
            <a:off x="7106100" y="4323824"/>
            <a:ext cx="1474500" cy="3462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lang="en" sz="1800">
                <a:solidFill>
                  <a:srgbClr val="469BE6"/>
                </a:solidFill>
                <a:latin typeface="Play"/>
                <a:ea typeface="Play"/>
                <a:cs typeface="Play"/>
                <a:sym typeface="Play"/>
              </a:rPr>
              <a:t>Transition</a:t>
            </a:r>
            <a:endParaRPr sz="1100"/>
          </a:p>
        </p:txBody>
      </p:sp>
      <p:sp>
        <p:nvSpPr>
          <p:cNvPr id="102" name="Google Shape;102;p16"/>
          <p:cNvSpPr txBox="1"/>
          <p:nvPr/>
        </p:nvSpPr>
        <p:spPr>
          <a:xfrm>
            <a:off x="7170938" y="4956389"/>
            <a:ext cx="1973100" cy="1923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b="1" i="1" lang="en" sz="800">
                <a:solidFill>
                  <a:srgbClr val="FF0000"/>
                </a:solidFill>
                <a:latin typeface="Arial"/>
                <a:ea typeface="Arial"/>
                <a:cs typeface="Arial"/>
                <a:sym typeface="Arial"/>
              </a:rPr>
              <a:t>                 ..hosted by Titus O’Rourke</a:t>
            </a: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descr="Icon&#10;&#10;Description automatically generated with medium confidence" id="108" name="Google Shape;108;p17"/>
          <p:cNvPicPr preferRelativeResize="0"/>
          <p:nvPr/>
        </p:nvPicPr>
        <p:blipFill rotWithShape="1">
          <a:blip r:embed="rId3">
            <a:alphaModFix/>
          </a:blip>
          <a:srcRect b="0" l="0" r="0" t="0"/>
          <a:stretch/>
        </p:blipFill>
        <p:spPr>
          <a:xfrm>
            <a:off x="7901821" y="3875858"/>
            <a:ext cx="1242179" cy="1242179"/>
          </a:xfrm>
          <a:prstGeom prst="rect">
            <a:avLst/>
          </a:prstGeom>
          <a:noFill/>
          <a:ln>
            <a:noFill/>
          </a:ln>
        </p:spPr>
      </p:pic>
      <p:graphicFrame>
        <p:nvGraphicFramePr>
          <p:cNvPr id="109" name="Google Shape;109;p17"/>
          <p:cNvGraphicFramePr/>
          <p:nvPr/>
        </p:nvGraphicFramePr>
        <p:xfrm>
          <a:off x="730738" y="457950"/>
          <a:ext cx="3000000" cy="3000000"/>
        </p:xfrm>
        <a:graphic>
          <a:graphicData uri="http://schemas.openxmlformats.org/drawingml/2006/table">
            <a:tbl>
              <a:tblPr bandRow="1" firstRow="1">
                <a:noFill/>
                <a:tableStyleId>{CA780272-4286-4F9D-8A8E-410B1DB9CEBC}</a:tableStyleId>
              </a:tblPr>
              <a:tblGrid>
                <a:gridCol w="3526925"/>
                <a:gridCol w="3393250"/>
              </a:tblGrid>
              <a:tr h="347825">
                <a:tc>
                  <a:txBody>
                    <a:bodyPr/>
                    <a:lstStyle/>
                    <a:p>
                      <a:pPr indent="0" lvl="0" marL="0" marR="0" rtl="0" algn="ctr">
                        <a:lnSpc>
                          <a:spcPct val="100000"/>
                        </a:lnSpc>
                        <a:spcBef>
                          <a:spcPts val="0"/>
                        </a:spcBef>
                        <a:spcAft>
                          <a:spcPts val="0"/>
                        </a:spcAft>
                        <a:buNone/>
                      </a:pPr>
                      <a:r>
                        <a:rPr lang="en" sz="1500" u="none" cap="none" strike="noStrike">
                          <a:solidFill>
                            <a:srgbClr val="FFC000"/>
                          </a:solidFill>
                        </a:rPr>
                        <a:t>Tools</a:t>
                      </a:r>
                      <a:endParaRPr sz="1100"/>
                    </a:p>
                  </a:txBody>
                  <a:tcPr marT="34300" marB="34300" marR="68600" marL="68600">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500" u="none" cap="none" strike="noStrike">
                          <a:solidFill>
                            <a:srgbClr val="FFC000"/>
                          </a:solidFill>
                        </a:rPr>
                        <a:t>Link to Resource </a:t>
                      </a:r>
                      <a:endParaRPr sz="1100"/>
                    </a:p>
                  </a:txBody>
                  <a:tcPr marT="34300" marB="34300" marR="68600" marL="68600">
                    <a:lnB cap="flat" cmpd="sng" w="12700">
                      <a:solidFill>
                        <a:srgbClr val="000000"/>
                      </a:solidFill>
                      <a:prstDash val="solid"/>
                      <a:round/>
                      <a:headEnd len="sm" w="sm" type="none"/>
                      <a:tailEnd len="sm" w="sm" type="none"/>
                    </a:lnB>
                  </a:tcPr>
                </a:tc>
              </a:tr>
              <a:tr h="782925">
                <a:tc>
                  <a:txBody>
                    <a:bodyPr/>
                    <a:lstStyle/>
                    <a:p>
                      <a:pPr indent="0" lvl="0" marL="0" rtl="0" algn="l">
                        <a:spcBef>
                          <a:spcPts val="0"/>
                        </a:spcBef>
                        <a:spcAft>
                          <a:spcPts val="0"/>
                        </a:spcAft>
                        <a:buNone/>
                      </a:pPr>
                      <a:r>
                        <a:rPr lang="en" sz="1100"/>
                        <a:t>Education and training</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a:solidFill>
                            <a:srgbClr val="3C78D8"/>
                          </a:solidFill>
                          <a:highlight>
                            <a:srgbClr val="FFFFFF"/>
                          </a:highlight>
                        </a:rPr>
                        <a:t> </a:t>
                      </a:r>
                      <a:r>
                        <a:rPr lang="en" sz="1200" u="sng">
                          <a:solidFill>
                            <a:srgbClr val="3C78D8"/>
                          </a:solidFill>
                          <a:highlight>
                            <a:srgbClr val="FFFFFF"/>
                          </a:highlight>
                          <a:hlinkClick r:id="rId4">
                            <a:extLst>
                              <a:ext uri="{A12FA001-AC4F-418D-AE19-62706E023703}">
                                <ahyp:hlinkClr val="tx"/>
                              </a:ext>
                            </a:extLst>
                          </a:hlinkClick>
                        </a:rPr>
                        <a:t>Education and Training (WORD)</a:t>
                      </a:r>
                      <a:endParaRPr sz="1200">
                        <a:solidFill>
                          <a:srgbClr val="3C78D8"/>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53800">
                <a:tc>
                  <a:txBody>
                    <a:bodyPr/>
                    <a:lstStyle/>
                    <a:p>
                      <a:pPr indent="0" lvl="0" marL="0" rtl="0" algn="l">
                        <a:spcBef>
                          <a:spcPts val="0"/>
                        </a:spcBef>
                        <a:spcAft>
                          <a:spcPts val="0"/>
                        </a:spcAft>
                        <a:buNone/>
                      </a:pPr>
                      <a:r>
                        <a:rPr lang="en" sz="1100"/>
                        <a:t>Workplace Readiness</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u="sng">
                          <a:solidFill>
                            <a:srgbClr val="3C78D8"/>
                          </a:solidFill>
                          <a:highlight>
                            <a:srgbClr val="FFFFFF"/>
                          </a:highlight>
                          <a:hlinkClick r:id="rId5">
                            <a:extLst>
                              <a:ext uri="{A12FA001-AC4F-418D-AE19-62706E023703}">
                                <ahyp:hlinkClr val="tx"/>
                              </a:ext>
                            </a:extLst>
                          </a:hlinkClick>
                        </a:rPr>
                        <a:t>Workplace Readiness (WORD)</a:t>
                      </a:r>
                      <a:endParaRPr sz="1200">
                        <a:solidFill>
                          <a:srgbClr val="3C78D8"/>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47475">
                <a:tc>
                  <a:txBody>
                    <a:bodyPr/>
                    <a:lstStyle/>
                    <a:p>
                      <a:pPr indent="0" lvl="0" marL="0" rtl="0" algn="l">
                        <a:spcBef>
                          <a:spcPts val="0"/>
                        </a:spcBef>
                        <a:spcAft>
                          <a:spcPts val="0"/>
                        </a:spcAft>
                        <a:buNone/>
                      </a:pPr>
                      <a:r>
                        <a:rPr lang="en" sz="1100"/>
                        <a:t>Age Appropriate Transition Assessments &amp; Resources</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u="sng">
                          <a:solidFill>
                            <a:srgbClr val="1155CC"/>
                          </a:solidFill>
                          <a:hlinkClick r:id="rId6">
                            <a:extLst>
                              <a:ext uri="{A12FA001-AC4F-418D-AE19-62706E023703}">
                                <ahyp:hlinkClr val="tx"/>
                              </a:ext>
                            </a:extLst>
                          </a:hlinkClick>
                        </a:rPr>
                        <a:t>LiveBinders </a:t>
                      </a:r>
                      <a:endParaRPr sz="1200" u="sng">
                        <a:solidFill>
                          <a:srgbClr val="087986"/>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2975">
                <a:tc>
                  <a:txBody>
                    <a:bodyPr/>
                    <a:lstStyle/>
                    <a:p>
                      <a:pPr indent="0" lvl="0" marL="0" rtl="0" algn="l">
                        <a:spcBef>
                          <a:spcPts val="0"/>
                        </a:spcBef>
                        <a:spcAft>
                          <a:spcPts val="0"/>
                        </a:spcAft>
                        <a:buNone/>
                      </a:pPr>
                      <a:r>
                        <a:rPr lang="en" sz="1100"/>
                        <a:t>Transition Planning Checklist for IEP teams</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u="sng">
                          <a:solidFill>
                            <a:srgbClr val="1155CC"/>
                          </a:solidFill>
                          <a:hlinkClick r:id="rId7">
                            <a:extLst>
                              <a:ext uri="{A12FA001-AC4F-418D-AE19-62706E023703}">
                                <ahyp:hlinkClr val="tx"/>
                              </a:ext>
                            </a:extLst>
                          </a:hlinkClick>
                        </a:rPr>
                        <a:t>Checklist</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27725">
                <a:tc>
                  <a:txBody>
                    <a:bodyPr/>
                    <a:lstStyle/>
                    <a:p>
                      <a:pPr indent="0" lvl="0" marL="0" rtl="0" algn="l">
                        <a:spcBef>
                          <a:spcPts val="0"/>
                        </a:spcBef>
                        <a:spcAft>
                          <a:spcPts val="0"/>
                        </a:spcAft>
                        <a:buNone/>
                      </a:pPr>
                      <a:r>
                        <a:rPr lang="en" sz="1100"/>
                        <a:t>Maine Apprenticeship Program - Amanda Muller</a:t>
                      </a:r>
                      <a:endParaRPr sz="13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u="sng">
                          <a:solidFill>
                            <a:srgbClr val="1155CC"/>
                          </a:solidFill>
                          <a:hlinkClick r:id="rId8">
                            <a:extLst>
                              <a:ext uri="{A12FA001-AC4F-418D-AE19-62706E023703}">
                                <ahyp:hlinkClr val="tx"/>
                              </a:ext>
                            </a:extLst>
                          </a:hlinkClick>
                        </a:rPr>
                        <a:t>DOL - Apprenticeship</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4200">
                <a:tc>
                  <a:txBody>
                    <a:bodyPr/>
                    <a:lstStyle/>
                    <a:p>
                      <a:pPr indent="0" lvl="0" marL="0" rtl="0" algn="l">
                        <a:spcBef>
                          <a:spcPts val="0"/>
                        </a:spcBef>
                        <a:spcAft>
                          <a:spcPts val="0"/>
                        </a:spcAft>
                        <a:buNone/>
                      </a:pPr>
                      <a:r>
                        <a:rPr lang="en" sz="1100"/>
                        <a:t>Disability Friendly Colleges and Universities</a:t>
                      </a:r>
                      <a:endParaRPr sz="11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 sz="1200" u="sng">
                          <a:solidFill>
                            <a:srgbClr val="1155CC"/>
                          </a:solidFill>
                          <a:hlinkClick r:id="rId9">
                            <a:extLst>
                              <a:ext uri="{A12FA001-AC4F-418D-AE19-62706E023703}">
                                <ahyp:hlinkClr val="tx"/>
                              </a:ext>
                            </a:extLst>
                          </a:hlinkClick>
                        </a:rPr>
                        <a:t>College Consensus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10" name="Google Shape;110;p17"/>
          <p:cNvSpPr txBox="1"/>
          <p:nvPr/>
        </p:nvSpPr>
        <p:spPr>
          <a:xfrm>
            <a:off x="7106100" y="4323824"/>
            <a:ext cx="1474500" cy="3462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lang="en" sz="1800">
                <a:solidFill>
                  <a:srgbClr val="469BE6"/>
                </a:solidFill>
                <a:latin typeface="Play"/>
                <a:ea typeface="Play"/>
                <a:cs typeface="Play"/>
                <a:sym typeface="Play"/>
              </a:rPr>
              <a:t>Transition</a:t>
            </a:r>
            <a:endParaRPr sz="1100"/>
          </a:p>
        </p:txBody>
      </p:sp>
      <p:sp>
        <p:nvSpPr>
          <p:cNvPr id="111" name="Google Shape;111;p17"/>
          <p:cNvSpPr txBox="1"/>
          <p:nvPr/>
        </p:nvSpPr>
        <p:spPr>
          <a:xfrm>
            <a:off x="7170938" y="4956389"/>
            <a:ext cx="1973100" cy="1923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b="1" i="1" lang="en" sz="800">
                <a:solidFill>
                  <a:srgbClr val="FF0000"/>
                </a:solidFill>
                <a:latin typeface="Arial"/>
                <a:ea typeface="Arial"/>
                <a:cs typeface="Arial"/>
                <a:sym typeface="Arial"/>
              </a:rPr>
              <a:t>                 ..hosted by Titus O’Rourke</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pic>
        <p:nvPicPr>
          <p:cNvPr descr="Icon&#10;&#10;Description automatically generated with medium confidence" id="117" name="Google Shape;117;p18"/>
          <p:cNvPicPr preferRelativeResize="0"/>
          <p:nvPr/>
        </p:nvPicPr>
        <p:blipFill rotWithShape="1">
          <a:blip r:embed="rId3">
            <a:alphaModFix/>
          </a:blip>
          <a:srcRect b="0" l="0" r="0" t="0"/>
          <a:stretch/>
        </p:blipFill>
        <p:spPr>
          <a:xfrm>
            <a:off x="7901821" y="3875858"/>
            <a:ext cx="1242179" cy="1242179"/>
          </a:xfrm>
          <a:prstGeom prst="rect">
            <a:avLst/>
          </a:prstGeom>
          <a:noFill/>
          <a:ln>
            <a:noFill/>
          </a:ln>
        </p:spPr>
      </p:pic>
      <p:sp>
        <p:nvSpPr>
          <p:cNvPr id="118" name="Google Shape;118;p18"/>
          <p:cNvSpPr txBox="1"/>
          <p:nvPr/>
        </p:nvSpPr>
        <p:spPr>
          <a:xfrm>
            <a:off x="1422646" y="3875858"/>
            <a:ext cx="5608500" cy="346200"/>
          </a:xfrm>
          <a:prstGeom prst="rect">
            <a:avLst/>
          </a:prstGeom>
          <a:noFill/>
          <a:ln>
            <a:noFill/>
          </a:ln>
        </p:spPr>
        <p:txBody>
          <a:bodyPr anchorCtr="0" anchor="t" bIns="34275" lIns="68575" spcFirstLastPara="1" rIns="68575" wrap="square" tIns="34275">
            <a:spAutoFit/>
          </a:bodyPr>
          <a:lstStyle/>
          <a:p>
            <a:pPr indent="0" lvl="0" marL="0" marR="0" rtl="0" algn="ctr">
              <a:lnSpc>
                <a:spcPct val="150000"/>
              </a:lnSpc>
              <a:spcBef>
                <a:spcPts val="0"/>
              </a:spcBef>
              <a:spcAft>
                <a:spcPts val="0"/>
              </a:spcAft>
              <a:buNone/>
            </a:pPr>
            <a:r>
              <a:rPr lang="en" sz="1800">
                <a:solidFill>
                  <a:srgbClr val="FFC000"/>
                </a:solidFill>
                <a:latin typeface="Arial"/>
                <a:ea typeface="Arial"/>
                <a:cs typeface="Arial"/>
                <a:sym typeface="Arial"/>
              </a:rPr>
              <a:t>PCP Tools &amp; Resources…continued</a:t>
            </a:r>
            <a:endParaRPr sz="1100"/>
          </a:p>
        </p:txBody>
      </p:sp>
      <p:graphicFrame>
        <p:nvGraphicFramePr>
          <p:cNvPr id="119" name="Google Shape;119;p18"/>
          <p:cNvGraphicFramePr/>
          <p:nvPr/>
        </p:nvGraphicFramePr>
        <p:xfrm>
          <a:off x="0" y="0"/>
          <a:ext cx="3000000" cy="3000000"/>
        </p:xfrm>
        <a:graphic>
          <a:graphicData uri="http://schemas.openxmlformats.org/drawingml/2006/table">
            <a:tbl>
              <a:tblPr bandRow="1" firstRow="1">
                <a:noFill/>
                <a:tableStyleId>{CA780272-4286-4F9D-8A8E-410B1DB9CEBC}</a:tableStyleId>
              </a:tblPr>
              <a:tblGrid>
                <a:gridCol w="4660300"/>
                <a:gridCol w="4483700"/>
              </a:tblGrid>
              <a:tr h="540500">
                <a:tc>
                  <a:txBody>
                    <a:bodyPr/>
                    <a:lstStyle/>
                    <a:p>
                      <a:pPr indent="0" lvl="0" marL="0" marR="0" rtl="0" algn="ctr">
                        <a:lnSpc>
                          <a:spcPct val="100000"/>
                        </a:lnSpc>
                        <a:spcBef>
                          <a:spcPts val="0"/>
                        </a:spcBef>
                        <a:spcAft>
                          <a:spcPts val="0"/>
                        </a:spcAft>
                        <a:buNone/>
                      </a:pPr>
                      <a:r>
                        <a:rPr lang="en" sz="1500" u="none" cap="none" strike="noStrike">
                          <a:solidFill>
                            <a:srgbClr val="FFC000"/>
                          </a:solidFill>
                        </a:rPr>
                        <a:t>Tools</a:t>
                      </a:r>
                      <a:endParaRPr sz="1100"/>
                    </a:p>
                  </a:txBody>
                  <a:tcPr marT="34300" marB="34300" marR="68600" marL="68600"/>
                </a:tc>
                <a:tc>
                  <a:txBody>
                    <a:bodyPr/>
                    <a:lstStyle/>
                    <a:p>
                      <a:pPr indent="0" lvl="0" marL="0" marR="0" rtl="0" algn="ctr">
                        <a:lnSpc>
                          <a:spcPct val="100000"/>
                        </a:lnSpc>
                        <a:spcBef>
                          <a:spcPts val="0"/>
                        </a:spcBef>
                        <a:spcAft>
                          <a:spcPts val="0"/>
                        </a:spcAft>
                        <a:buNone/>
                      </a:pPr>
                      <a:r>
                        <a:rPr lang="en" sz="1500" u="none" cap="none" strike="noStrike">
                          <a:solidFill>
                            <a:srgbClr val="FFC000"/>
                          </a:solidFill>
                        </a:rPr>
                        <a:t>Link to Resource </a:t>
                      </a:r>
                      <a:endParaRPr sz="1100"/>
                    </a:p>
                  </a:txBody>
                  <a:tcPr marT="34300" marB="34300" marR="68600" marL="68600"/>
                </a:tc>
              </a:tr>
              <a:tr h="470800">
                <a:tc>
                  <a:txBody>
                    <a:bodyPr/>
                    <a:lstStyle/>
                    <a:p>
                      <a:pPr indent="0" lvl="0" marL="0" marR="0" rtl="0" algn="l">
                        <a:lnSpc>
                          <a:spcPct val="100000"/>
                        </a:lnSpc>
                        <a:spcBef>
                          <a:spcPts val="0"/>
                        </a:spcBef>
                        <a:spcAft>
                          <a:spcPts val="0"/>
                        </a:spcAft>
                        <a:buNone/>
                      </a:pPr>
                      <a:r>
                        <a:rPr lang="en" sz="1200" u="sng" cap="none" strike="noStrike">
                          <a:solidFill>
                            <a:schemeClr val="hlink"/>
                          </a:solidFill>
                          <a:latin typeface="Arial"/>
                          <a:ea typeface="Arial"/>
                          <a:cs typeface="Arial"/>
                          <a:sym typeface="Arial"/>
                          <a:hlinkClick r:id="rId4"/>
                        </a:rPr>
                        <a:t>1. Assessment: Find Your Strengths! </a:t>
                      </a:r>
                      <a:r>
                        <a:rPr lang="en" sz="1200" u="none" cap="none" strike="noStrike">
                          <a:latin typeface="Arial"/>
                          <a:ea typeface="Arial"/>
                          <a:cs typeface="Arial"/>
                          <a:sym typeface="Arial"/>
                        </a:rPr>
                        <a:t>Multiple Intelligences for Adults Literacy and Education. (n.d.) Assessment: Find your strengths</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900" u="sng" cap="none" strike="noStrike">
                          <a:solidFill>
                            <a:schemeClr val="hlink"/>
                          </a:solidFill>
                          <a:latin typeface="Arial"/>
                          <a:ea typeface="Arial"/>
                          <a:cs typeface="Arial"/>
                          <a:sym typeface="Arial"/>
                          <a:hlinkClick r:id="rId5"/>
                        </a:rPr>
                        <a:t>http://www.literacyworks.org/mi/assessment/findyourstrengths.html</a:t>
                      </a:r>
                      <a:endParaRPr sz="9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900"/>
                    </a:p>
                  </a:txBody>
                  <a:tcPr marT="34300" marB="34300" marR="68600" marL="68600"/>
                </a:tc>
              </a:tr>
              <a:tr h="317750">
                <a:tc>
                  <a:txBody>
                    <a:bodyPr/>
                    <a:lstStyle/>
                    <a:p>
                      <a:pPr indent="0" lvl="0" marL="0" marR="0" rtl="0" algn="l">
                        <a:lnSpc>
                          <a:spcPct val="100000"/>
                        </a:lnSpc>
                        <a:spcBef>
                          <a:spcPts val="0"/>
                        </a:spcBef>
                        <a:spcAft>
                          <a:spcPts val="0"/>
                        </a:spcAft>
                        <a:buNone/>
                      </a:pPr>
                      <a:r>
                        <a:rPr lang="en" sz="1200" u="sng" cap="none" strike="noStrike">
                          <a:solidFill>
                            <a:schemeClr val="hlink"/>
                          </a:solidFill>
                          <a:latin typeface="Arial"/>
                          <a:ea typeface="Arial"/>
                          <a:cs typeface="Arial"/>
                          <a:sym typeface="Arial"/>
                          <a:hlinkClick r:id="rId6"/>
                        </a:rPr>
                        <a:t>2.  Learning styles inventory. </a:t>
                      </a:r>
                      <a:r>
                        <a:rPr lang="en" sz="1200" u="none" cap="none" strike="noStrike">
                          <a:latin typeface="Arial"/>
                          <a:ea typeface="Arial"/>
                          <a:cs typeface="Arial"/>
                          <a:sym typeface="Arial"/>
                        </a:rPr>
                        <a:t>– Hard Copy</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900" u="none" cap="none" strike="noStrike">
                          <a:latin typeface="Arial"/>
                          <a:ea typeface="Arial"/>
                          <a:cs typeface="Arial"/>
                          <a:sym typeface="Arial"/>
                        </a:rPr>
                        <a:t>https://ccids.umaine.edu/resource/ learning-style-inventory-pdf</a:t>
                      </a:r>
                      <a:endParaRPr sz="800"/>
                    </a:p>
                  </a:txBody>
                  <a:tcPr marT="34300" marB="34300" marR="68600" marL="68600"/>
                </a:tc>
              </a:tr>
              <a:tr h="317750">
                <a:tc>
                  <a:txBody>
                    <a:bodyPr/>
                    <a:lstStyle/>
                    <a:p>
                      <a:pPr indent="0" lvl="0" marL="0" marR="0" rtl="0" algn="l">
                        <a:lnSpc>
                          <a:spcPct val="100000"/>
                        </a:lnSpc>
                        <a:spcBef>
                          <a:spcPts val="0"/>
                        </a:spcBef>
                        <a:spcAft>
                          <a:spcPts val="0"/>
                        </a:spcAft>
                        <a:buNone/>
                      </a:pPr>
                      <a:r>
                        <a:rPr lang="en" sz="1200" u="none" cap="none" strike="noStrike">
                          <a:latin typeface="Arial"/>
                          <a:ea typeface="Arial"/>
                          <a:cs typeface="Arial"/>
                          <a:sym typeface="Arial"/>
                        </a:rPr>
                        <a:t>3. For exploration of interests and strengths, </a:t>
                      </a:r>
                      <a:r>
                        <a:rPr lang="en" sz="1200" u="sng" cap="none" strike="noStrike">
                          <a:solidFill>
                            <a:schemeClr val="hlink"/>
                          </a:solidFill>
                          <a:latin typeface="Arial"/>
                          <a:ea typeface="Arial"/>
                          <a:cs typeface="Arial"/>
                          <a:sym typeface="Arial"/>
                          <a:hlinkClick r:id="rId7"/>
                        </a:rPr>
                        <a:t>O*Net Interest Profiler : </a:t>
                      </a:r>
                      <a:endParaRPr sz="1200" u="none" cap="none" strike="noStrike">
                        <a:latin typeface="Arial"/>
                        <a:ea typeface="Arial"/>
                        <a:cs typeface="Arial"/>
                        <a:sym typeface="Arial"/>
                      </a:endParaRPr>
                    </a:p>
                  </a:txBody>
                  <a:tcPr marT="34300" marB="34300" marR="68600" marL="68600"/>
                </a:tc>
                <a:tc>
                  <a:txBody>
                    <a:bodyPr/>
                    <a:lstStyle/>
                    <a:p>
                      <a:pPr indent="0" lvl="0" marL="0" marR="0" rtl="0" algn="l">
                        <a:lnSpc>
                          <a:spcPct val="100000"/>
                        </a:lnSpc>
                        <a:spcBef>
                          <a:spcPts val="0"/>
                        </a:spcBef>
                        <a:spcAft>
                          <a:spcPts val="0"/>
                        </a:spcAft>
                        <a:buNone/>
                      </a:pPr>
                      <a:r>
                        <a:rPr lang="en" sz="900" u="none" cap="none" strike="noStrike">
                          <a:latin typeface="Arial"/>
                          <a:ea typeface="Arial"/>
                          <a:cs typeface="Arial"/>
                          <a:sym typeface="Arial"/>
                        </a:rPr>
                        <a:t>https://www.mynextmove.org/explore/ip</a:t>
                      </a:r>
                      <a:endParaRPr sz="800"/>
                    </a:p>
                  </a:txBody>
                  <a:tcPr marT="34300" marB="34300" marR="68600" marL="68600"/>
                </a:tc>
              </a:tr>
              <a:tr h="470800">
                <a:tc>
                  <a:txBody>
                    <a:bodyPr/>
                    <a:lstStyle/>
                    <a:p>
                      <a:pPr indent="0" lvl="0" marL="0" marR="0" rtl="0" algn="l">
                        <a:lnSpc>
                          <a:spcPct val="100000"/>
                        </a:lnSpc>
                        <a:spcBef>
                          <a:spcPts val="0"/>
                        </a:spcBef>
                        <a:spcAft>
                          <a:spcPts val="0"/>
                        </a:spcAft>
                        <a:buNone/>
                      </a:pPr>
                      <a:r>
                        <a:rPr lang="en" sz="1200" u="none" cap="none" strike="noStrike">
                          <a:latin typeface="Arial"/>
                          <a:ea typeface="Arial"/>
                          <a:cs typeface="Arial"/>
                          <a:sym typeface="Arial"/>
                        </a:rPr>
                        <a:t>4. Worksheet for Identifying Interests, Values, and Strengths – Hard Copy</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900" u="none" cap="none" strike="noStrike">
                          <a:latin typeface="Arial"/>
                          <a:ea typeface="Arial"/>
                          <a:cs typeface="Arial"/>
                          <a:sym typeface="Arial"/>
                        </a:rPr>
                        <a:t>https://archive.ilr.cornell.edu/sites/default/files/understanding-yourself-worksheet.pdf</a:t>
                      </a:r>
                      <a:endParaRPr sz="800"/>
                    </a:p>
                  </a:txBody>
                  <a:tcPr marT="34300" marB="34300" marR="68600" marL="68600"/>
                </a:tc>
              </a:tr>
              <a:tr h="664650">
                <a:tc>
                  <a:txBody>
                    <a:bodyPr/>
                    <a:lstStyle/>
                    <a:p>
                      <a:pPr indent="0" lvl="0" marL="0" marR="0" rtl="0" algn="l">
                        <a:lnSpc>
                          <a:spcPct val="100000"/>
                        </a:lnSpc>
                        <a:spcBef>
                          <a:spcPts val="0"/>
                        </a:spcBef>
                        <a:spcAft>
                          <a:spcPts val="0"/>
                        </a:spcAft>
                        <a:buClr>
                          <a:srgbClr val="000000"/>
                        </a:buClr>
                        <a:buSzPts val="1200"/>
                        <a:buFont typeface="Arial"/>
                        <a:buNone/>
                      </a:pPr>
                      <a:r>
                        <a:rPr b="1" i="0" lang="en" sz="1200" u="sng" cap="none" strike="noStrike">
                          <a:solidFill>
                            <a:schemeClr val="dk1"/>
                          </a:solidFill>
                          <a:latin typeface="Arial"/>
                          <a:ea typeface="Arial"/>
                          <a:cs typeface="Arial"/>
                          <a:sym typeface="Arial"/>
                          <a:hlinkClick r:id="rId8">
                            <a:extLst>
                              <a:ext uri="{A12FA001-AC4F-418D-AE19-62706E023703}">
                                <ahyp:hlinkClr val="tx"/>
                              </a:ext>
                            </a:extLst>
                          </a:hlinkClick>
                        </a:rPr>
                        <a:t>5. Search TechMatrix</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Arial"/>
                          <a:ea typeface="Arial"/>
                          <a:cs typeface="Arial"/>
                          <a:sym typeface="Arial"/>
                        </a:rPr>
                        <a:t>Assistive and educational technology tools and resources to support learning for students with disabilities </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900" u="none" cap="none" strike="noStrike">
                          <a:latin typeface="Arial"/>
                          <a:ea typeface="Arial"/>
                          <a:cs typeface="Arial"/>
                          <a:sym typeface="Arial"/>
                        </a:rPr>
                        <a:t>https://techmatrix.org/</a:t>
                      </a:r>
                      <a:endParaRPr sz="800"/>
                    </a:p>
                  </a:txBody>
                  <a:tcPr marT="34300" marB="34300" marR="68600" marL="68600"/>
                </a:tc>
              </a:tr>
              <a:tr h="470800">
                <a:tc>
                  <a:txBody>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Arial"/>
                          <a:ea typeface="Arial"/>
                          <a:cs typeface="Arial"/>
                          <a:sym typeface="Arial"/>
                        </a:rPr>
                        <a:t>6. General guidelines for documentation of disability: </a:t>
                      </a:r>
                      <a:endParaRPr sz="1100"/>
                    </a:p>
                    <a:p>
                      <a:pPr indent="0" lvl="0" marL="0" marR="0" rtl="0" algn="l">
                        <a:lnSpc>
                          <a:spcPct val="100000"/>
                        </a:lnSpc>
                        <a:spcBef>
                          <a:spcPts val="0"/>
                        </a:spcBef>
                        <a:spcAft>
                          <a:spcPts val="0"/>
                        </a:spcAft>
                        <a:buClr>
                          <a:srgbClr val="000000"/>
                        </a:buClr>
                        <a:buSzPts val="1200"/>
                        <a:buFont typeface="Arial"/>
                        <a:buNone/>
                      </a:pPr>
                      <a:r>
                        <a:rPr b="0" i="0" lang="en" sz="1200" u="sng" cap="none" strike="noStrike">
                          <a:solidFill>
                            <a:schemeClr val="dk1"/>
                          </a:solidFill>
                          <a:latin typeface="Arial"/>
                          <a:ea typeface="Arial"/>
                          <a:cs typeface="Arial"/>
                          <a:sym typeface="Arial"/>
                          <a:hlinkClick r:id="rId9">
                            <a:extLst>
                              <a:ext uri="{A12FA001-AC4F-418D-AE19-62706E023703}">
                                <ahyp:hlinkClr val="tx"/>
                              </a:ext>
                            </a:extLst>
                          </a:hlinkClick>
                        </a:rPr>
                        <a:t>Disability Documentation Guidelines with Examples (PDF)</a:t>
                      </a:r>
                      <a:endParaRPr b="0" i="0" sz="1200" u="sng" cap="none" strike="noStrike">
                        <a:solidFill>
                          <a:schemeClr val="dk1"/>
                        </a:solidFill>
                        <a:latin typeface="Arial"/>
                        <a:ea typeface="Arial"/>
                        <a:cs typeface="Arial"/>
                        <a:sym typeface="Arial"/>
                      </a:endParaRPr>
                    </a:p>
                  </a:txBody>
                  <a:tcPr marT="34300" marB="34300" marR="68600" marL="68600"/>
                </a:tc>
                <a:tc>
                  <a:txBody>
                    <a:bodyPr/>
                    <a:lstStyle/>
                    <a:p>
                      <a:pPr indent="0" lvl="0" marL="0" marR="0" rtl="0" algn="l">
                        <a:lnSpc>
                          <a:spcPct val="100000"/>
                        </a:lnSpc>
                        <a:spcBef>
                          <a:spcPts val="0"/>
                        </a:spcBef>
                        <a:spcAft>
                          <a:spcPts val="0"/>
                        </a:spcAft>
                        <a:buNone/>
                      </a:pPr>
                      <a:r>
                        <a:rPr lang="en" sz="900" u="none" cap="none" strike="noStrike">
                          <a:latin typeface="Arial"/>
                          <a:ea typeface="Arial"/>
                          <a:cs typeface="Arial"/>
                          <a:sym typeface="Arial"/>
                        </a:rPr>
                        <a:t>https://umaine.edu/studentaccessibility/request-academic-accommodation/guidelines-for-disability-documentations/</a:t>
                      </a:r>
                      <a:endParaRPr sz="800"/>
                    </a:p>
                  </a:txBody>
                  <a:tcPr marT="34300" marB="34300" marR="68600" marL="68600"/>
                </a:tc>
              </a:tr>
              <a:tr h="664650">
                <a:tc>
                  <a:txBody>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Arial"/>
                          <a:ea typeface="Arial"/>
                          <a:cs typeface="Arial"/>
                          <a:sym typeface="Arial"/>
                        </a:rPr>
                        <a:t>7. Form a medical or mental health provider can fill out as an alternative to a letter or report.</a:t>
                      </a:r>
                      <a:r>
                        <a:rPr b="0" i="0" lang="en" sz="1200" u="sng" cap="none" strike="noStrike">
                          <a:solidFill>
                            <a:schemeClr val="dk1"/>
                          </a:solidFill>
                          <a:latin typeface="Arial"/>
                          <a:ea typeface="Arial"/>
                          <a:cs typeface="Arial"/>
                          <a:sym typeface="Arial"/>
                          <a:hlinkClick r:id="rId10">
                            <a:extLst>
                              <a:ext uri="{A12FA001-AC4F-418D-AE19-62706E023703}">
                                <ahyp:hlinkClr val="tx"/>
                              </a:ext>
                            </a:extLst>
                          </a:hlinkClick>
                        </a:rPr>
                        <a:t> SAS Documentation Form for Medical or Mental Health Provider</a:t>
                      </a:r>
                      <a:endParaRPr sz="1200" u="none" cap="none" strike="noStrike">
                        <a:latin typeface="Arial"/>
                        <a:ea typeface="Arial"/>
                        <a:cs typeface="Arial"/>
                        <a:sym typeface="Arial"/>
                      </a:endParaRPr>
                    </a:p>
                  </a:txBody>
                  <a:tcPr marT="34300" marB="34300" marR="68600" marL="68600"/>
                </a:tc>
                <a:tc>
                  <a:txBody>
                    <a:bodyPr/>
                    <a:lstStyle/>
                    <a:p>
                      <a:pPr indent="0" lvl="0" marL="0" marR="0" rtl="0" algn="l">
                        <a:lnSpc>
                          <a:spcPct val="100000"/>
                        </a:lnSpc>
                        <a:spcBef>
                          <a:spcPts val="0"/>
                        </a:spcBef>
                        <a:spcAft>
                          <a:spcPts val="0"/>
                        </a:spcAft>
                        <a:buNone/>
                      </a:pPr>
                      <a:r>
                        <a:rPr b="0" i="0" lang="en" sz="900" u="sng" cap="none" strike="noStrike">
                          <a:solidFill>
                            <a:schemeClr val="dk1"/>
                          </a:solidFill>
                          <a:latin typeface="Arial"/>
                          <a:ea typeface="Arial"/>
                          <a:cs typeface="Arial"/>
                          <a:sym typeface="Arial"/>
                        </a:rPr>
                        <a:t>https://umaine.edu/studentaccessibility/wp-content/uploads/sites/194/2022/06/SAS-Documentation-Form-General.pdf</a:t>
                      </a:r>
                      <a:endParaRPr sz="900" u="none" cap="none" strike="noStrike">
                        <a:latin typeface="Arial"/>
                        <a:ea typeface="Arial"/>
                        <a:cs typeface="Arial"/>
                        <a:sym typeface="Arial"/>
                      </a:endParaRPr>
                    </a:p>
                  </a:txBody>
                  <a:tcPr marT="34300" marB="34300" marR="68600" marL="68600"/>
                </a:tc>
              </a:tr>
            </a:tbl>
          </a:graphicData>
        </a:graphic>
      </p:graphicFrame>
      <p:sp>
        <p:nvSpPr>
          <p:cNvPr id="120" name="Google Shape;120;p18"/>
          <p:cNvSpPr txBox="1"/>
          <p:nvPr/>
        </p:nvSpPr>
        <p:spPr>
          <a:xfrm>
            <a:off x="7106100" y="4323824"/>
            <a:ext cx="1474500" cy="3462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lang="en" sz="1800">
                <a:solidFill>
                  <a:srgbClr val="469BE6"/>
                </a:solidFill>
                <a:latin typeface="Play"/>
                <a:ea typeface="Play"/>
                <a:cs typeface="Play"/>
                <a:sym typeface="Play"/>
              </a:rPr>
              <a:t>Transition</a:t>
            </a:r>
            <a:endParaRPr sz="1100"/>
          </a:p>
        </p:txBody>
      </p:sp>
      <p:sp>
        <p:nvSpPr>
          <p:cNvPr id="121" name="Google Shape;121;p18"/>
          <p:cNvSpPr txBox="1"/>
          <p:nvPr/>
        </p:nvSpPr>
        <p:spPr>
          <a:xfrm>
            <a:off x="7170938" y="4956389"/>
            <a:ext cx="1973100" cy="1923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b="1" i="1" lang="en" sz="800">
                <a:solidFill>
                  <a:srgbClr val="FF0000"/>
                </a:solidFill>
                <a:latin typeface="Arial"/>
                <a:ea typeface="Arial"/>
                <a:cs typeface="Arial"/>
                <a:sym typeface="Arial"/>
              </a:rPr>
              <a:t>                 ..hosted by Titus O’Rourke</a:t>
            </a: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nvSpPr>
        <p:spPr>
          <a:xfrm>
            <a:off x="2546128" y="3748835"/>
            <a:ext cx="4194600" cy="484800"/>
          </a:xfrm>
          <a:prstGeom prst="rect">
            <a:avLst/>
          </a:prstGeom>
          <a:noFill/>
          <a:ln>
            <a:noFill/>
          </a:ln>
        </p:spPr>
        <p:txBody>
          <a:bodyPr anchorCtr="0" anchor="t" bIns="34275" lIns="68575" spcFirstLastPara="1" rIns="68575" wrap="square" tIns="34275">
            <a:spAutoFit/>
          </a:bodyPr>
          <a:lstStyle/>
          <a:p>
            <a:pPr indent="0" lvl="0" marL="0" marR="0" rtl="0" algn="ctr">
              <a:lnSpc>
                <a:spcPct val="150000"/>
              </a:lnSpc>
              <a:spcBef>
                <a:spcPts val="0"/>
              </a:spcBef>
              <a:spcAft>
                <a:spcPts val="0"/>
              </a:spcAft>
              <a:buNone/>
            </a:pPr>
            <a:r>
              <a:rPr lang="en" sz="2700">
                <a:solidFill>
                  <a:srgbClr val="FFC000"/>
                </a:solidFill>
                <a:latin typeface="Arial"/>
                <a:ea typeface="Arial"/>
                <a:cs typeface="Arial"/>
                <a:sym typeface="Arial"/>
              </a:rPr>
              <a:t>PCP Tools &amp; Resources</a:t>
            </a:r>
            <a:endParaRPr sz="1100"/>
          </a:p>
        </p:txBody>
      </p:sp>
      <p:graphicFrame>
        <p:nvGraphicFramePr>
          <p:cNvPr id="128" name="Google Shape;128;p19"/>
          <p:cNvGraphicFramePr/>
          <p:nvPr/>
        </p:nvGraphicFramePr>
        <p:xfrm>
          <a:off x="0" y="1"/>
          <a:ext cx="3000000" cy="3000000"/>
        </p:xfrm>
        <a:graphic>
          <a:graphicData uri="http://schemas.openxmlformats.org/drawingml/2006/table">
            <a:tbl>
              <a:tblPr bandRow="1" firstRow="1">
                <a:noFill/>
                <a:tableStyleId>{CA780272-4286-4F9D-8A8E-410B1DB9CEBC}</a:tableStyleId>
              </a:tblPr>
              <a:tblGrid>
                <a:gridCol w="4544750"/>
                <a:gridCol w="4599275"/>
              </a:tblGrid>
              <a:tr h="394225">
                <a:tc>
                  <a:txBody>
                    <a:bodyPr/>
                    <a:lstStyle/>
                    <a:p>
                      <a:pPr indent="0" lvl="0" marL="0" marR="0" rtl="0" algn="ctr">
                        <a:lnSpc>
                          <a:spcPct val="100000"/>
                        </a:lnSpc>
                        <a:spcBef>
                          <a:spcPts val="0"/>
                        </a:spcBef>
                        <a:spcAft>
                          <a:spcPts val="0"/>
                        </a:spcAft>
                        <a:buNone/>
                      </a:pPr>
                      <a:r>
                        <a:rPr lang="en" sz="1500" u="none" cap="none" strike="noStrike">
                          <a:solidFill>
                            <a:srgbClr val="FFC000"/>
                          </a:solidFill>
                          <a:latin typeface="Arial"/>
                          <a:ea typeface="Arial"/>
                          <a:cs typeface="Arial"/>
                          <a:sym typeface="Arial"/>
                        </a:rPr>
                        <a:t>Tool</a:t>
                      </a:r>
                      <a:r>
                        <a:rPr lang="en" sz="1500">
                          <a:solidFill>
                            <a:srgbClr val="FFC000"/>
                          </a:solidFill>
                        </a:rPr>
                        <a:t>s</a:t>
                      </a:r>
                      <a:endParaRPr sz="1100"/>
                    </a:p>
                  </a:txBody>
                  <a:tcPr marT="34300" marB="34300" marR="68600" marL="68600"/>
                </a:tc>
                <a:tc>
                  <a:txBody>
                    <a:bodyPr/>
                    <a:lstStyle/>
                    <a:p>
                      <a:pPr indent="0" lvl="0" marL="0" marR="0" rtl="0" algn="ctr">
                        <a:lnSpc>
                          <a:spcPct val="100000"/>
                        </a:lnSpc>
                        <a:spcBef>
                          <a:spcPts val="0"/>
                        </a:spcBef>
                        <a:spcAft>
                          <a:spcPts val="0"/>
                        </a:spcAft>
                        <a:buNone/>
                      </a:pPr>
                      <a:r>
                        <a:rPr lang="en" sz="1500" u="none" cap="none" strike="noStrike">
                          <a:solidFill>
                            <a:srgbClr val="FFC000"/>
                          </a:solidFill>
                          <a:latin typeface="Arial"/>
                          <a:ea typeface="Arial"/>
                          <a:cs typeface="Arial"/>
                          <a:sym typeface="Arial"/>
                        </a:rPr>
                        <a:t>Link to Resource </a:t>
                      </a:r>
                      <a:endParaRPr sz="1100"/>
                    </a:p>
                  </a:txBody>
                  <a:tcPr marT="34300" marB="34300" marR="68600" marL="68600"/>
                </a:tc>
              </a:tr>
              <a:tr h="116135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Arial"/>
                          <a:ea typeface="Arial"/>
                          <a:cs typeface="Arial"/>
                          <a:sym typeface="Arial"/>
                        </a:rPr>
                        <a:t>8. It is important to think about how  the healthcare needs will be met as you after graduating high school. </a:t>
                      </a:r>
                      <a:endParaRPr sz="1100"/>
                    </a:p>
                    <a:p>
                      <a:pPr indent="0" lvl="0" marL="0" marR="0" rtl="0" algn="l">
                        <a:lnSpc>
                          <a:spcPct val="100000"/>
                        </a:lnSpc>
                        <a:spcBef>
                          <a:spcPts val="0"/>
                        </a:spcBef>
                        <a:spcAft>
                          <a:spcPts val="0"/>
                        </a:spcAft>
                        <a:buClr>
                          <a:srgbClr val="000000"/>
                        </a:buClr>
                        <a:buSzPts val="1200"/>
                        <a:buFont typeface="Arial"/>
                        <a:buNone/>
                      </a:pPr>
                      <a:r>
                        <a:rPr b="0" lang="en" sz="1200" u="sng" cap="none" strike="noStrike">
                          <a:solidFill>
                            <a:schemeClr val="hlink"/>
                          </a:solidFill>
                          <a:latin typeface="Arial"/>
                          <a:ea typeface="Arial"/>
                          <a:cs typeface="Arial"/>
                          <a:sym typeface="Arial"/>
                          <a:hlinkClick r:id="rId3"/>
                        </a:rPr>
                        <a:t>Self-Care Assessment for Young Adults (PDF); </a:t>
                      </a:r>
                      <a:endParaRPr sz="1100"/>
                    </a:p>
                    <a:p>
                      <a:pPr indent="0" lvl="0" marL="0" marR="0" rtl="0" algn="l">
                        <a:lnSpc>
                          <a:spcPct val="100000"/>
                        </a:lnSpc>
                        <a:spcBef>
                          <a:spcPts val="0"/>
                        </a:spcBef>
                        <a:spcAft>
                          <a:spcPts val="0"/>
                        </a:spcAft>
                        <a:buClr>
                          <a:srgbClr val="000000"/>
                        </a:buClr>
                        <a:buSzPts val="1200"/>
                        <a:buFont typeface="Arial"/>
                        <a:buNone/>
                      </a:pPr>
                      <a:r>
                        <a:rPr b="0" lang="en" sz="1200" u="sng" cap="none" strike="noStrike">
                          <a:solidFill>
                            <a:schemeClr val="hlink"/>
                          </a:solidFill>
                          <a:latin typeface="Arial"/>
                          <a:ea typeface="Arial"/>
                          <a:cs typeface="Arial"/>
                          <a:sym typeface="Arial"/>
                          <a:hlinkClick r:id="rId4"/>
                        </a:rPr>
                        <a:t>Healthcare Transition Planning Guide </a:t>
                      </a:r>
                      <a:r>
                        <a:rPr b="0" lang="en" sz="1200" u="none" cap="none" strike="noStrike">
                          <a:latin typeface="Arial"/>
                          <a:ea typeface="Arial"/>
                          <a:cs typeface="Arial"/>
                          <a:sym typeface="Arial"/>
                        </a:rPr>
                        <a:t>or </a:t>
                      </a:r>
                      <a:endParaRPr sz="1100"/>
                    </a:p>
                    <a:p>
                      <a:pPr indent="0" lvl="0" marL="0" marR="0" rtl="0" algn="l">
                        <a:lnSpc>
                          <a:spcPct val="100000"/>
                        </a:lnSpc>
                        <a:spcBef>
                          <a:spcPts val="0"/>
                        </a:spcBef>
                        <a:spcAft>
                          <a:spcPts val="0"/>
                        </a:spcAft>
                        <a:buClr>
                          <a:srgbClr val="000000"/>
                        </a:buClr>
                        <a:buSzPts val="1200"/>
                        <a:buFont typeface="Arial"/>
                        <a:buNone/>
                      </a:pPr>
                      <a:r>
                        <a:rPr b="0" lang="en" sz="1200" u="sng" cap="none" strike="noStrike">
                          <a:solidFill>
                            <a:schemeClr val="hlink"/>
                          </a:solidFill>
                          <a:latin typeface="Arial"/>
                          <a:ea typeface="Arial"/>
                          <a:cs typeface="Arial"/>
                          <a:sym typeface="Arial"/>
                          <a:hlinkClick r:id="rId5"/>
                        </a:rPr>
                        <a:t>Welcome and Orientation of New Young Adults (PDF): </a:t>
                      </a:r>
                      <a:endParaRPr b="0" sz="12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 sz="1200" u="sng" cap="none" strike="noStrike">
                          <a:solidFill>
                            <a:schemeClr val="dk1"/>
                          </a:solidFill>
                          <a:latin typeface="Arial"/>
                          <a:ea typeface="Arial"/>
                          <a:cs typeface="Arial"/>
                          <a:sym typeface="Arial"/>
                          <a:hlinkClick r:id="rId6">
                            <a:extLst>
                              <a:ext uri="{A12FA001-AC4F-418D-AE19-62706E023703}">
                                <ahyp:hlinkClr val="tx"/>
                              </a:ext>
                            </a:extLst>
                          </a:hlinkClick>
                        </a:rPr>
                        <a:t>Postsecondary Education Transition Timeline</a:t>
                      </a:r>
                      <a:endParaRPr b="0" sz="1200" u="none" cap="none" strike="noStrike">
                        <a:latin typeface="Arial"/>
                        <a:ea typeface="Arial"/>
                        <a:cs typeface="Arial"/>
                        <a:sym typeface="Arial"/>
                      </a:endParaRPr>
                    </a:p>
                  </a:txBody>
                  <a:tcPr marT="34300" marB="34300" marR="68600" marL="68600"/>
                </a:tc>
                <a:tc>
                  <a:txBody>
                    <a:bodyPr/>
                    <a:lstStyle/>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7">
                            <a:extLst>
                              <a:ext uri="{A12FA001-AC4F-418D-AE19-62706E023703}">
                                <ahyp:hlinkClr val="tx"/>
                              </a:ext>
                            </a:extLst>
                          </a:hlinkClick>
                        </a:rPr>
                        <a:t>https://www.gottransition.org/6ce/?integrating-self-care-assessment</a:t>
                      </a:r>
                      <a:endParaRPr sz="900">
                        <a:solidFill>
                          <a:srgbClr val="1768B0"/>
                        </a:solidFill>
                      </a:endParaRPr>
                    </a:p>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8">
                            <a:extLst>
                              <a:ext uri="{A12FA001-AC4F-418D-AE19-62706E023703}">
                                <ahyp:hlinkClr val="tx"/>
                              </a:ext>
                            </a:extLst>
                          </a:hlinkClick>
                        </a:rPr>
                        <a:t>https://www.gottransition.org/6ce/?leaving-medical-summary-emergency-plan</a:t>
                      </a:r>
                      <a:endParaRPr sz="1000" u="none" cap="none" strike="noStrike">
                        <a:solidFill>
                          <a:srgbClr val="1768B0"/>
                        </a:solidFill>
                        <a:latin typeface="Arial"/>
                        <a:ea typeface="Arial"/>
                        <a:cs typeface="Arial"/>
                        <a:sym typeface="Arial"/>
                      </a:endParaRPr>
                    </a:p>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9">
                            <a:extLst>
                              <a:ext uri="{A12FA001-AC4F-418D-AE19-62706E023703}">
                                <ahyp:hlinkClr val="tx"/>
                              </a:ext>
                            </a:extLst>
                          </a:hlinkClick>
                        </a:rPr>
                        <a:t>https://docs.google.com/document/d/1y2bwDgKT2Iev5dzY4xkXaG-SnMqmg6HTDq4C0vRZd1c/edit?usp=sharing</a:t>
                      </a:r>
                      <a:r>
                        <a:rPr lang="en" sz="1000" u="none" cap="none" strike="noStrike">
                          <a:solidFill>
                            <a:srgbClr val="1768B0"/>
                          </a:solidFill>
                          <a:latin typeface="Arial"/>
                          <a:ea typeface="Arial"/>
                          <a:cs typeface="Arial"/>
                          <a:sym typeface="Arial"/>
                        </a:rPr>
                        <a:t>     </a:t>
                      </a:r>
                      <a:endParaRPr sz="900">
                        <a:solidFill>
                          <a:srgbClr val="1768B0"/>
                        </a:solidFill>
                      </a:endParaRPr>
                    </a:p>
                  </a:txBody>
                  <a:tcPr marT="34300" marB="34300" marR="68600" marL="68600"/>
                </a:tc>
              </a:tr>
              <a:tr h="618175">
                <a:tc>
                  <a:txBody>
                    <a:bodyPr/>
                    <a:lstStyle/>
                    <a:p>
                      <a:pPr indent="0" lvl="0" marL="0" marR="0" rtl="0" algn="l">
                        <a:lnSpc>
                          <a:spcPct val="100000"/>
                        </a:lnSpc>
                        <a:spcBef>
                          <a:spcPts val="0"/>
                        </a:spcBef>
                        <a:spcAft>
                          <a:spcPts val="0"/>
                        </a:spcAft>
                        <a:buNone/>
                      </a:pPr>
                      <a:r>
                        <a:rPr lang="en" sz="1200" u="none" cap="none" strike="noStrike">
                          <a:latin typeface="Arial"/>
                          <a:ea typeface="Arial"/>
                          <a:cs typeface="Arial"/>
                          <a:sym typeface="Arial"/>
                        </a:rPr>
                        <a:t>9. Tools to use when exploring life possibilities and planning for supports. </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10">
                            <a:extLst>
                              <a:ext uri="{A12FA001-AC4F-418D-AE19-62706E023703}">
                                <ahyp:hlinkClr val="tx"/>
                              </a:ext>
                            </a:extLst>
                          </a:hlinkClick>
                        </a:rPr>
                        <a:t>https://boggscenter.rwjms.rutgers.edu/documents/BOGGS/Publications/PlanningandVisioningAcrosstheLifeCourse/ExploringPossibilities-ENG.pdf</a:t>
                      </a:r>
                      <a:r>
                        <a:rPr lang="en" sz="1000" u="none" cap="none" strike="noStrike">
                          <a:solidFill>
                            <a:srgbClr val="1768B0"/>
                          </a:solidFill>
                          <a:latin typeface="Arial"/>
                          <a:ea typeface="Arial"/>
                          <a:cs typeface="Arial"/>
                          <a:sym typeface="Arial"/>
                        </a:rPr>
                        <a:t>     </a:t>
                      </a:r>
                      <a:endParaRPr sz="900">
                        <a:solidFill>
                          <a:srgbClr val="1768B0"/>
                        </a:solidFill>
                      </a:endParaRPr>
                    </a:p>
                  </a:txBody>
                  <a:tcPr marT="34300" marB="34300" marR="68600" marL="68600"/>
                </a:tc>
              </a:tr>
              <a:tr h="614825">
                <a:tc>
                  <a:txBody>
                    <a:bodyPr/>
                    <a:lstStyle/>
                    <a:p>
                      <a:pPr indent="0" lvl="0" marL="0" marR="0" rtl="0" algn="l">
                        <a:lnSpc>
                          <a:spcPct val="100000"/>
                        </a:lnSpc>
                        <a:spcBef>
                          <a:spcPts val="0"/>
                        </a:spcBef>
                        <a:spcAft>
                          <a:spcPts val="0"/>
                        </a:spcAft>
                        <a:buNone/>
                      </a:pPr>
                      <a:r>
                        <a:rPr lang="en" sz="1200" u="none" cap="none" strike="noStrike">
                          <a:latin typeface="Arial"/>
                          <a:ea typeface="Arial"/>
                          <a:cs typeface="Arial"/>
                          <a:sym typeface="Arial"/>
                        </a:rPr>
                        <a:t>10. Resources for Families and Individuals – Person Centered Thinking Planning &amp; Practices </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11">
                            <a:extLst>
                              <a:ext uri="{A12FA001-AC4F-418D-AE19-62706E023703}">
                                <ahyp:hlinkClr val="tx"/>
                              </a:ext>
                            </a:extLst>
                          </a:hlinkClick>
                        </a:rPr>
                        <a:t>https://www.tri-counties.org/wp-content/uploads/2020/11/Person-Centered-Thinking_Planning-Resources-Families-ENG-20201028.pdf</a:t>
                      </a:r>
                      <a:r>
                        <a:rPr lang="en" sz="1000" u="none" cap="none" strike="noStrike">
                          <a:solidFill>
                            <a:srgbClr val="1768B0"/>
                          </a:solidFill>
                          <a:latin typeface="Arial"/>
                          <a:ea typeface="Arial"/>
                          <a:cs typeface="Arial"/>
                          <a:sym typeface="Arial"/>
                        </a:rPr>
                        <a:t>      </a:t>
                      </a:r>
                      <a:endParaRPr sz="900">
                        <a:solidFill>
                          <a:srgbClr val="1768B0"/>
                        </a:solidFill>
                      </a:endParaRPr>
                    </a:p>
                  </a:txBody>
                  <a:tcPr marT="34300" marB="34300" marR="68600" marL="68600"/>
                </a:tc>
              </a:tr>
              <a:tr h="437875">
                <a:tc>
                  <a:txBody>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Arial"/>
                          <a:ea typeface="Arial"/>
                          <a:cs typeface="Arial"/>
                          <a:sym typeface="Arial"/>
                        </a:rPr>
                        <a:t>11. TRANSITION BEFORE AGE 18 CHECKLIST</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12">
                            <a:extLst>
                              <a:ext uri="{A12FA001-AC4F-418D-AE19-62706E023703}">
                                <ahyp:hlinkClr val="tx"/>
                              </a:ext>
                            </a:extLst>
                          </a:hlinkClick>
                        </a:rPr>
                        <a:t>https://www.tri-counties.org/what-we-do/transition-adult-services/transition-18-checklist/</a:t>
                      </a:r>
                      <a:r>
                        <a:rPr lang="en" sz="1000" u="none" cap="none" strike="noStrike">
                          <a:solidFill>
                            <a:srgbClr val="1768B0"/>
                          </a:solidFill>
                          <a:latin typeface="Arial"/>
                          <a:ea typeface="Arial"/>
                          <a:cs typeface="Arial"/>
                          <a:sym typeface="Arial"/>
                        </a:rPr>
                        <a:t>    </a:t>
                      </a:r>
                      <a:endParaRPr sz="900">
                        <a:solidFill>
                          <a:srgbClr val="1768B0"/>
                        </a:solidFill>
                      </a:endParaRPr>
                    </a:p>
                  </a:txBody>
                  <a:tcPr marT="34300" marB="34300" marR="68600" marL="68600"/>
                </a:tc>
              </a:tr>
              <a:tr h="515525">
                <a:tc>
                  <a:txBody>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Arial"/>
                          <a:ea typeface="Arial"/>
                          <a:cs typeface="Arial"/>
                          <a:sym typeface="Arial"/>
                        </a:rPr>
                        <a:t>12. AGE 18 AND OLDER TRANSITION CHECKLIST</a:t>
                      </a:r>
                      <a:endParaRPr sz="1100"/>
                    </a:p>
                  </a:txBody>
                  <a:tcPr marT="34300" marB="34300" marR="68600" marL="68600"/>
                </a:tc>
                <a:tc>
                  <a:txBody>
                    <a:bodyPr/>
                    <a:lstStyle/>
                    <a:p>
                      <a:pPr indent="0" lvl="0" marL="0" marR="0" rtl="0" algn="l">
                        <a:lnSpc>
                          <a:spcPct val="100000"/>
                        </a:lnSpc>
                        <a:spcBef>
                          <a:spcPts val="0"/>
                        </a:spcBef>
                        <a:spcAft>
                          <a:spcPts val="0"/>
                        </a:spcAft>
                        <a:buNone/>
                      </a:pPr>
                      <a:r>
                        <a:rPr lang="en" sz="1000" u="sng" cap="none" strike="noStrike">
                          <a:solidFill>
                            <a:srgbClr val="1768B0"/>
                          </a:solidFill>
                          <a:latin typeface="Arial"/>
                          <a:ea typeface="Arial"/>
                          <a:cs typeface="Arial"/>
                          <a:sym typeface="Arial"/>
                          <a:hlinkClick r:id="rId13">
                            <a:extLst>
                              <a:ext uri="{A12FA001-AC4F-418D-AE19-62706E023703}">
                                <ahyp:hlinkClr val="tx"/>
                              </a:ext>
                            </a:extLst>
                          </a:hlinkClick>
                        </a:rPr>
                        <a:t>https://www.tri-counties.org/what-we-do/transition-adult-services/age-18-older-transition-checklist/</a:t>
                      </a:r>
                      <a:r>
                        <a:rPr lang="en" sz="1000" u="none" cap="none" strike="noStrike">
                          <a:solidFill>
                            <a:srgbClr val="1768B0"/>
                          </a:solidFill>
                          <a:latin typeface="Arial"/>
                          <a:ea typeface="Arial"/>
                          <a:cs typeface="Arial"/>
                          <a:sym typeface="Arial"/>
                        </a:rPr>
                        <a:t>     </a:t>
                      </a:r>
                      <a:endParaRPr sz="900">
                        <a:solidFill>
                          <a:srgbClr val="1768B0"/>
                        </a:solidFill>
                      </a:endParaRPr>
                    </a:p>
                  </a:txBody>
                  <a:tcPr marT="34300" marB="34300" marR="68600" marL="68600"/>
                </a:tc>
              </a:tr>
            </a:tbl>
          </a:graphicData>
        </a:graphic>
      </p:graphicFrame>
      <p:pic>
        <p:nvPicPr>
          <p:cNvPr descr="Icon&#10;&#10;Description automatically generated with medium confidence" id="129" name="Google Shape;129;p19"/>
          <p:cNvPicPr preferRelativeResize="0"/>
          <p:nvPr/>
        </p:nvPicPr>
        <p:blipFill rotWithShape="1">
          <a:blip r:embed="rId14">
            <a:alphaModFix/>
          </a:blip>
          <a:srcRect b="0" l="0" r="0" t="0"/>
          <a:stretch/>
        </p:blipFill>
        <p:spPr>
          <a:xfrm>
            <a:off x="7901821" y="3875858"/>
            <a:ext cx="1242179" cy="1242179"/>
          </a:xfrm>
          <a:prstGeom prst="rect">
            <a:avLst/>
          </a:prstGeom>
          <a:noFill/>
          <a:ln>
            <a:noFill/>
          </a:ln>
        </p:spPr>
      </p:pic>
      <p:sp>
        <p:nvSpPr>
          <p:cNvPr id="130" name="Google Shape;130;p19"/>
          <p:cNvSpPr txBox="1"/>
          <p:nvPr/>
        </p:nvSpPr>
        <p:spPr>
          <a:xfrm>
            <a:off x="7106100" y="4323824"/>
            <a:ext cx="1474500" cy="3462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lang="en" sz="1800">
                <a:solidFill>
                  <a:srgbClr val="469BE6"/>
                </a:solidFill>
                <a:latin typeface="Play"/>
                <a:ea typeface="Play"/>
                <a:cs typeface="Play"/>
                <a:sym typeface="Play"/>
              </a:rPr>
              <a:t>Transition</a:t>
            </a:r>
            <a:endParaRPr sz="1100"/>
          </a:p>
        </p:txBody>
      </p:sp>
      <p:sp>
        <p:nvSpPr>
          <p:cNvPr id="131" name="Google Shape;131;p19"/>
          <p:cNvSpPr txBox="1"/>
          <p:nvPr/>
        </p:nvSpPr>
        <p:spPr>
          <a:xfrm>
            <a:off x="7170938" y="4956389"/>
            <a:ext cx="1973100" cy="1923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b="1" i="1" lang="en" sz="800">
                <a:solidFill>
                  <a:srgbClr val="FF0000"/>
                </a:solidFill>
                <a:latin typeface="Arial"/>
                <a:ea typeface="Arial"/>
                <a:cs typeface="Arial"/>
                <a:sym typeface="Arial"/>
              </a:rPr>
              <a:t>                 ..hosted by Titus O’Rourke</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0"/>
          <p:cNvSpPr txBox="1"/>
          <p:nvPr/>
        </p:nvSpPr>
        <p:spPr>
          <a:xfrm>
            <a:off x="792480" y="368385"/>
            <a:ext cx="77724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2400" u="none" cap="none" strike="noStrike">
                <a:solidFill>
                  <a:srgbClr val="1768B0"/>
                </a:solidFill>
                <a:latin typeface="Arial"/>
                <a:ea typeface="Arial"/>
                <a:cs typeface="Arial"/>
                <a:sym typeface="Arial"/>
              </a:rPr>
              <a:t>Transition ASSESSMENT R</a:t>
            </a:r>
            <a:r>
              <a:rPr b="1" i="0" lang="en" sz="2400" u="none" cap="none" strike="noStrike">
                <a:solidFill>
                  <a:srgbClr val="67220E"/>
                </a:solidFill>
                <a:latin typeface="Arial"/>
                <a:ea typeface="Arial"/>
                <a:cs typeface="Arial"/>
                <a:sym typeface="Arial"/>
              </a:rPr>
              <a:t>E</a:t>
            </a:r>
            <a:r>
              <a:rPr b="1" i="0" lang="en" sz="2400" u="none" cap="none" strike="noStrike">
                <a:solidFill>
                  <a:srgbClr val="4F6128"/>
                </a:solidFill>
                <a:latin typeface="Arial"/>
                <a:ea typeface="Arial"/>
                <a:cs typeface="Arial"/>
                <a:sym typeface="Arial"/>
              </a:rPr>
              <a:t>S</a:t>
            </a:r>
            <a:r>
              <a:rPr b="1" i="0" lang="en" sz="2400" u="none" cap="none" strike="noStrike">
                <a:solidFill>
                  <a:srgbClr val="5F497A"/>
                </a:solidFill>
                <a:latin typeface="Arial"/>
                <a:ea typeface="Arial"/>
                <a:cs typeface="Arial"/>
                <a:sym typeface="Arial"/>
              </a:rPr>
              <a:t>O</a:t>
            </a:r>
            <a:r>
              <a:rPr b="1" i="0" lang="en" sz="2400" u="none" cap="none" strike="noStrike">
                <a:solidFill>
                  <a:srgbClr val="E36C09"/>
                </a:solidFill>
                <a:latin typeface="Arial"/>
                <a:ea typeface="Arial"/>
                <a:cs typeface="Arial"/>
                <a:sym typeface="Arial"/>
              </a:rPr>
              <a:t>U</a:t>
            </a:r>
            <a:r>
              <a:rPr b="1" i="0" lang="en" sz="2400" u="none" cap="none" strike="noStrike">
                <a:solidFill>
                  <a:srgbClr val="C00000"/>
                </a:solidFill>
                <a:latin typeface="Arial"/>
                <a:ea typeface="Arial"/>
                <a:cs typeface="Arial"/>
                <a:sym typeface="Arial"/>
              </a:rPr>
              <a:t>R</a:t>
            </a:r>
            <a:r>
              <a:rPr b="1" i="0" lang="en" sz="2400" u="none" cap="none" strike="noStrike">
                <a:solidFill>
                  <a:srgbClr val="00B050"/>
                </a:solidFill>
                <a:latin typeface="Arial"/>
                <a:ea typeface="Arial"/>
                <a:cs typeface="Arial"/>
                <a:sym typeface="Arial"/>
              </a:rPr>
              <a:t>C</a:t>
            </a:r>
            <a:r>
              <a:rPr b="1" i="0" lang="en" sz="2400" u="none" cap="none" strike="noStrike">
                <a:solidFill>
                  <a:srgbClr val="FFC000"/>
                </a:solidFill>
                <a:latin typeface="Arial"/>
                <a:ea typeface="Arial"/>
                <a:cs typeface="Arial"/>
                <a:sym typeface="Arial"/>
              </a:rPr>
              <a:t>E</a:t>
            </a:r>
            <a:r>
              <a:rPr b="1" i="0" lang="en" sz="2400" u="none" cap="none" strike="noStrike">
                <a:solidFill>
                  <a:srgbClr val="AE1C92"/>
                </a:solidFill>
                <a:latin typeface="Arial"/>
                <a:ea typeface="Arial"/>
                <a:cs typeface="Arial"/>
                <a:sym typeface="Arial"/>
              </a:rPr>
              <a:t>S</a:t>
            </a:r>
            <a:endParaRPr/>
          </a:p>
        </p:txBody>
      </p:sp>
      <p:sp>
        <p:nvSpPr>
          <p:cNvPr id="137" name="Google Shape;137;p20"/>
          <p:cNvSpPr txBox="1"/>
          <p:nvPr/>
        </p:nvSpPr>
        <p:spPr>
          <a:xfrm>
            <a:off x="579120" y="890335"/>
            <a:ext cx="8442900" cy="3540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1400" u="none" cap="none" strike="noStrike">
                <a:solidFill>
                  <a:srgbClr val="8E0015"/>
                </a:solidFill>
                <a:latin typeface="Lato"/>
                <a:ea typeface="Lato"/>
                <a:cs typeface="Lato"/>
                <a:sym typeface="Lato"/>
              </a:rPr>
              <a:t>Web-Based Transition Assessment Resources</a:t>
            </a:r>
            <a:endParaRPr/>
          </a:p>
          <a:p>
            <a:pPr indent="0" lvl="0" marL="0" marR="0" rtl="0" algn="l">
              <a:lnSpc>
                <a:spcPct val="100000"/>
              </a:lnSpc>
              <a:spcBef>
                <a:spcPts val="0"/>
              </a:spcBef>
              <a:spcAft>
                <a:spcPts val="0"/>
              </a:spcAft>
              <a:buNone/>
            </a:pPr>
            <a:r>
              <a:t/>
            </a:r>
            <a:endParaRPr b="1" i="0" sz="1400" u="none" cap="none" strike="noStrike">
              <a:solidFill>
                <a:srgbClr val="8E0015"/>
              </a:solidFill>
              <a:latin typeface="Lato"/>
              <a:ea typeface="Lato"/>
              <a:cs typeface="Lato"/>
              <a:sym typeface="Lato"/>
            </a:endParaRPr>
          </a:p>
          <a:p>
            <a:pPr indent="0" lvl="0" marL="0" marR="0" rtl="0" algn="l">
              <a:lnSpc>
                <a:spcPct val="100000"/>
              </a:lnSpc>
              <a:spcBef>
                <a:spcPts val="0"/>
              </a:spcBef>
              <a:spcAft>
                <a:spcPts val="0"/>
              </a:spcAft>
              <a:buNone/>
            </a:pPr>
            <a:r>
              <a:rPr b="0" i="0" lang="en" sz="1400" u="sng" cap="none" strike="noStrike">
                <a:solidFill>
                  <a:srgbClr val="333333"/>
                </a:solidFill>
                <a:latin typeface="Lato"/>
                <a:ea typeface="Lato"/>
                <a:cs typeface="Lato"/>
                <a:sym typeface="Lato"/>
                <a:hlinkClick r:id="rId3">
                  <a:extLst>
                    <a:ext uri="{A12FA001-AC4F-418D-AE19-62706E023703}">
                      <ahyp:hlinkClr val="tx"/>
                    </a:ext>
                  </a:extLst>
                </a:hlinkClick>
              </a:rPr>
              <a:t>Career Tool</a:t>
            </a:r>
            <a:r>
              <a:rPr b="0" i="0" lang="en" sz="1400" u="none" cap="none" strike="noStrike">
                <a:solidFill>
                  <a:srgbClr val="000000"/>
                </a:solidFill>
                <a:latin typeface="Lato"/>
                <a:ea typeface="Lato"/>
                <a:cs typeface="Lato"/>
                <a:sym typeface="Lato"/>
              </a:rPr>
              <a:t> Search tool for information on occupations and colleges.</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4">
                  <a:extLst>
                    <a:ext uri="{A12FA001-AC4F-418D-AE19-62706E023703}">
                      <ahyp:hlinkClr val="tx"/>
                    </a:ext>
                  </a:extLst>
                </a:hlinkClick>
              </a:rPr>
              <a:t>Career Perfect</a:t>
            </a:r>
            <a:r>
              <a:rPr b="0" i="0" lang="en" sz="1400" u="none" cap="none" strike="noStrike">
                <a:solidFill>
                  <a:srgbClr val="000000"/>
                </a:solidFill>
                <a:latin typeface="Lato"/>
                <a:ea typeface="Lato"/>
                <a:cs typeface="Lato"/>
                <a:sym typeface="Lato"/>
              </a:rPr>
              <a:t> Survey to help determine work style preferences. Clarifies what you value in terms of work style to assist you in making more fulfilling and rewarding career and employment decisions.</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5">
                  <a:extLst>
                    <a:ext uri="{A12FA001-AC4F-418D-AE19-62706E023703}">
                      <ahyp:hlinkClr val="tx"/>
                    </a:ext>
                  </a:extLst>
                </a:hlinkClick>
              </a:rPr>
              <a:t>The Big Five Personality Test </a:t>
            </a:r>
            <a:r>
              <a:rPr b="0" i="0" lang="en" sz="1400" u="none" cap="none" strike="noStrike">
                <a:solidFill>
                  <a:srgbClr val="000000"/>
                </a:solidFill>
                <a:latin typeface="Lato"/>
                <a:ea typeface="Lato"/>
                <a:cs typeface="Lato"/>
                <a:sym typeface="Lato"/>
              </a:rPr>
              <a:t> While this personality assessment is not strictly career-oriented, it does provide insight that can be applied to careers. It ranks you on scales of closed-minded vs. open to new experiences; disorganized vs. conscientious; introverted vs. extraverted, disagreeable vs. agreeable, calm vs. high-strung.</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6">
                  <a:extLst>
                    <a:ext uri="{A12FA001-AC4F-418D-AE19-62706E023703}">
                      <ahyp:hlinkClr val="tx"/>
                    </a:ext>
                  </a:extLst>
                </a:hlinkClick>
              </a:rPr>
              <a:t>True Colors Personality Assessment</a:t>
            </a:r>
            <a:r>
              <a:rPr b="0" i="0" lang="en" sz="1400" u="none" cap="none" strike="noStrike">
                <a:solidFill>
                  <a:srgbClr val="000000"/>
                </a:solidFill>
                <a:latin typeface="Lato"/>
                <a:ea typeface="Lato"/>
                <a:cs typeface="Lato"/>
                <a:sym typeface="Lato"/>
              </a:rPr>
              <a:t> The results can help you define your skills and talents — and possibly direct you to various career paths.</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endParaRPr b="0" i="0" sz="1400" u="none" cap="none" strike="noStrike">
              <a:solidFill>
                <a:srgbClr val="000000"/>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1"/>
          <p:cNvSpPr txBox="1"/>
          <p:nvPr/>
        </p:nvSpPr>
        <p:spPr>
          <a:xfrm>
            <a:off x="548695" y="735090"/>
            <a:ext cx="8442900" cy="418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1400" u="none" cap="none" strike="noStrike">
                <a:solidFill>
                  <a:srgbClr val="8E0015"/>
                </a:solidFill>
                <a:latin typeface="Lato"/>
                <a:ea typeface="Lato"/>
                <a:cs typeface="Lato"/>
                <a:sym typeface="Lato"/>
              </a:rPr>
              <a:t>Web-Based Transition Assessment Resources</a:t>
            </a:r>
            <a:endParaRPr/>
          </a:p>
          <a:p>
            <a:pPr indent="0" lvl="0" marL="0" marR="0" rtl="0" algn="l">
              <a:lnSpc>
                <a:spcPct val="100000"/>
              </a:lnSpc>
              <a:spcBef>
                <a:spcPts val="0"/>
              </a:spcBef>
              <a:spcAft>
                <a:spcPts val="0"/>
              </a:spcAft>
              <a:buNone/>
            </a:pPr>
            <a:r>
              <a:rPr b="0" i="0" lang="en" sz="1400" u="sng" cap="none" strike="noStrike">
                <a:solidFill>
                  <a:srgbClr val="333333"/>
                </a:solidFill>
                <a:latin typeface="Lato"/>
                <a:ea typeface="Lato"/>
                <a:cs typeface="Lato"/>
                <a:sym typeface="Lato"/>
                <a:hlinkClick r:id="rId3">
                  <a:extLst>
                    <a:ext uri="{A12FA001-AC4F-418D-AE19-62706E023703}">
                      <ahyp:hlinkClr val="tx"/>
                    </a:ext>
                  </a:extLst>
                </a:hlinkClick>
              </a:rPr>
              <a:t>Career Zone-Target Your Interests</a:t>
            </a:r>
            <a:r>
              <a:rPr b="0" i="0" lang="en" sz="1400" u="none" cap="none" strike="noStrike">
                <a:solidFill>
                  <a:srgbClr val="000000"/>
                </a:solidFill>
                <a:latin typeface="Lato"/>
                <a:ea typeface="Lato"/>
                <a:cs typeface="Lato"/>
                <a:sym typeface="Lato"/>
              </a:rPr>
              <a:t> An extremely bare-bones, 3-question assessment.</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4">
                  <a:extLst>
                    <a:ext uri="{A12FA001-AC4F-418D-AE19-62706E023703}">
                      <ahyp:hlinkClr val="tx"/>
                    </a:ext>
                  </a:extLst>
                </a:hlinkClick>
              </a:rPr>
              <a:t>Personality Type</a:t>
            </a:r>
            <a:r>
              <a:rPr b="0" i="0" lang="en" sz="1400" u="none" cap="none" strike="noStrike">
                <a:solidFill>
                  <a:srgbClr val="000000"/>
                </a:solidFill>
                <a:latin typeface="Lato"/>
                <a:ea typeface="Lato"/>
                <a:cs typeface="Lato"/>
                <a:sym typeface="Lato"/>
              </a:rPr>
              <a:t> This 38-question assessment, a sample of the full RHETI which has 144 questions, looks at personality types.</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5">
                  <a:extLst>
                    <a:ext uri="{A12FA001-AC4F-418D-AE19-62706E023703}">
                      <ahyp:hlinkClr val="tx"/>
                    </a:ext>
                  </a:extLst>
                </a:hlinkClick>
              </a:rPr>
              <a:t>Suitable Careers</a:t>
            </a:r>
            <a:r>
              <a:rPr b="0" i="0" lang="en" sz="1400" u="none" cap="none" strike="noStrike">
                <a:solidFill>
                  <a:srgbClr val="000000"/>
                </a:solidFill>
                <a:latin typeface="Lato"/>
                <a:ea typeface="Lato"/>
                <a:cs typeface="Lato"/>
                <a:sym typeface="Lato"/>
              </a:rPr>
              <a:t> What will you be when you grow up?</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6">
                  <a:extLst>
                    <a:ext uri="{A12FA001-AC4F-418D-AE19-62706E023703}">
                      <ahyp:hlinkClr val="tx"/>
                    </a:ext>
                  </a:extLst>
                </a:hlinkClick>
              </a:rPr>
              <a:t>Work Style Assessment</a:t>
            </a:r>
            <a:r>
              <a:rPr b="0" i="0" lang="en" sz="1400" u="none" cap="none" strike="noStrike">
                <a:solidFill>
                  <a:srgbClr val="000000"/>
                </a:solidFill>
                <a:latin typeface="Lato"/>
                <a:ea typeface="Lato"/>
                <a:cs typeface="Lato"/>
                <a:sym typeface="Lato"/>
              </a:rPr>
              <a:t> After finishing the test, you will receive a full report with detailed, personalized interpretation of all your test scores, introduction, graphs, list of strengths and weaknesses and some practical advice. Click on different tabs to get the various results.</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7">
                  <a:extLst>
                    <a:ext uri="{A12FA001-AC4F-418D-AE19-62706E023703}">
                      <ahyp:hlinkClr val="tx"/>
                    </a:ext>
                  </a:extLst>
                </a:hlinkClick>
              </a:rPr>
              <a:t>Needs Assessment</a:t>
            </a:r>
            <a:r>
              <a:rPr b="0" i="0" lang="en" sz="1400" u="none" cap="none" strike="noStrike">
                <a:solidFill>
                  <a:srgbClr val="000000"/>
                </a:solidFill>
                <a:latin typeface="Lato"/>
                <a:ea typeface="Lato"/>
                <a:cs typeface="Lato"/>
                <a:sym typeface="Lato"/>
              </a:rPr>
              <a:t> This needs profile will help you know yourself better.</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8">
                  <a:extLst>
                    <a:ext uri="{A12FA001-AC4F-418D-AE19-62706E023703}">
                      <ahyp:hlinkClr val="tx"/>
                    </a:ext>
                  </a:extLst>
                </a:hlinkClick>
              </a:rPr>
              <a:t>Self-Esteem Test</a:t>
            </a:r>
            <a:r>
              <a:rPr b="0" i="0" lang="en" sz="1400" u="none" cap="none" strike="noStrike">
                <a:solidFill>
                  <a:srgbClr val="000000"/>
                </a:solidFill>
                <a:latin typeface="Lato"/>
                <a:ea typeface="Lato"/>
                <a:cs typeface="Lato"/>
                <a:sym typeface="Lato"/>
              </a:rPr>
              <a:t> Take the Self-esteem Test to find out your true sense of self.</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r>
              <a:rPr b="0" i="0" lang="en" sz="1400" u="sng" cap="none" strike="noStrike">
                <a:solidFill>
                  <a:srgbClr val="333333"/>
                </a:solidFill>
                <a:latin typeface="Lato"/>
                <a:ea typeface="Lato"/>
                <a:cs typeface="Lato"/>
                <a:sym typeface="Lato"/>
                <a:hlinkClick r:id="rId9">
                  <a:extLst>
                    <a:ext uri="{A12FA001-AC4F-418D-AE19-62706E023703}">
                      <ahyp:hlinkClr val="tx"/>
                    </a:ext>
                  </a:extLst>
                </a:hlinkClick>
              </a:rPr>
              <a:t>Index of Learning Styles</a:t>
            </a:r>
            <a:r>
              <a:rPr b="0" i="0" lang="en" sz="1400" u="none" cap="none" strike="noStrike">
                <a:solidFill>
                  <a:srgbClr val="000000"/>
                </a:solidFill>
                <a:latin typeface="Lato"/>
                <a:ea typeface="Lato"/>
                <a:cs typeface="Lato"/>
                <a:sym typeface="Lato"/>
              </a:rPr>
              <a:t> Learning styles inventory with a link to understand scores.</a:t>
            </a:r>
            <a:br>
              <a:rPr b="0" i="0" lang="en" sz="1400" u="none" cap="none" strike="noStrike">
                <a:solidFill>
                  <a:srgbClr val="000000"/>
                </a:solidFill>
                <a:latin typeface="Lato"/>
                <a:ea typeface="Lato"/>
                <a:cs typeface="Lato"/>
                <a:sym typeface="Lato"/>
              </a:rPr>
            </a:br>
            <a:br>
              <a:rPr b="0" i="0" lang="en" sz="1400" u="none" cap="none" strike="noStrike">
                <a:solidFill>
                  <a:srgbClr val="000000"/>
                </a:solidFill>
                <a:latin typeface="Lato"/>
                <a:ea typeface="Lato"/>
                <a:cs typeface="Lato"/>
                <a:sym typeface="Lato"/>
              </a:rPr>
            </a:br>
            <a:endParaRPr b="0" i="0" sz="1400" u="none" cap="none" strike="noStrike">
              <a:solidFill>
                <a:srgbClr val="000000"/>
              </a:solidFill>
              <a:latin typeface="Lato"/>
              <a:ea typeface="Lato"/>
              <a:cs typeface="Lato"/>
              <a:sym typeface="Lato"/>
            </a:endParaRPr>
          </a:p>
        </p:txBody>
      </p:sp>
      <p:sp>
        <p:nvSpPr>
          <p:cNvPr id="143" name="Google Shape;143;p21"/>
          <p:cNvSpPr txBox="1"/>
          <p:nvPr/>
        </p:nvSpPr>
        <p:spPr>
          <a:xfrm>
            <a:off x="426720" y="339015"/>
            <a:ext cx="77724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2400" u="none" cap="none" strike="noStrike">
                <a:solidFill>
                  <a:srgbClr val="1768B0"/>
                </a:solidFill>
                <a:latin typeface="Arial"/>
                <a:ea typeface="Arial"/>
                <a:cs typeface="Arial"/>
                <a:sym typeface="Arial"/>
              </a:rPr>
              <a:t>Transition ASSESSMENT R</a:t>
            </a:r>
            <a:r>
              <a:rPr b="1" i="0" lang="en" sz="2400" u="none" cap="none" strike="noStrike">
                <a:solidFill>
                  <a:srgbClr val="67220E"/>
                </a:solidFill>
                <a:latin typeface="Arial"/>
                <a:ea typeface="Arial"/>
                <a:cs typeface="Arial"/>
                <a:sym typeface="Arial"/>
              </a:rPr>
              <a:t>E</a:t>
            </a:r>
            <a:r>
              <a:rPr b="1" i="0" lang="en" sz="2400" u="none" cap="none" strike="noStrike">
                <a:solidFill>
                  <a:srgbClr val="4F6128"/>
                </a:solidFill>
                <a:latin typeface="Arial"/>
                <a:ea typeface="Arial"/>
                <a:cs typeface="Arial"/>
                <a:sym typeface="Arial"/>
              </a:rPr>
              <a:t>S</a:t>
            </a:r>
            <a:r>
              <a:rPr b="1" i="0" lang="en" sz="2400" u="none" cap="none" strike="noStrike">
                <a:solidFill>
                  <a:srgbClr val="5F497A"/>
                </a:solidFill>
                <a:latin typeface="Arial"/>
                <a:ea typeface="Arial"/>
                <a:cs typeface="Arial"/>
                <a:sym typeface="Arial"/>
              </a:rPr>
              <a:t>O</a:t>
            </a:r>
            <a:r>
              <a:rPr b="1" i="0" lang="en" sz="2400" u="none" cap="none" strike="noStrike">
                <a:solidFill>
                  <a:srgbClr val="E36C09"/>
                </a:solidFill>
                <a:latin typeface="Arial"/>
                <a:ea typeface="Arial"/>
                <a:cs typeface="Arial"/>
                <a:sym typeface="Arial"/>
              </a:rPr>
              <a:t>U</a:t>
            </a:r>
            <a:r>
              <a:rPr b="1" i="0" lang="en" sz="2400" u="none" cap="none" strike="noStrike">
                <a:solidFill>
                  <a:srgbClr val="C00000"/>
                </a:solidFill>
                <a:latin typeface="Arial"/>
                <a:ea typeface="Arial"/>
                <a:cs typeface="Arial"/>
                <a:sym typeface="Arial"/>
              </a:rPr>
              <a:t>R</a:t>
            </a:r>
            <a:r>
              <a:rPr b="1" i="0" lang="en" sz="2400" u="none" cap="none" strike="noStrike">
                <a:solidFill>
                  <a:srgbClr val="00B050"/>
                </a:solidFill>
                <a:latin typeface="Arial"/>
                <a:ea typeface="Arial"/>
                <a:cs typeface="Arial"/>
                <a:sym typeface="Arial"/>
              </a:rPr>
              <a:t>C</a:t>
            </a:r>
            <a:r>
              <a:rPr b="1" i="0" lang="en" sz="2400" u="none" cap="none" strike="noStrike">
                <a:solidFill>
                  <a:srgbClr val="FFC000"/>
                </a:solidFill>
                <a:latin typeface="Arial"/>
                <a:ea typeface="Arial"/>
                <a:cs typeface="Arial"/>
                <a:sym typeface="Arial"/>
              </a:rPr>
              <a:t>E</a:t>
            </a:r>
            <a:r>
              <a:rPr b="1" i="0" lang="en" sz="2400" u="none" cap="none" strike="noStrike">
                <a:solidFill>
                  <a:srgbClr val="AE1C92"/>
                </a:solidFill>
                <a:latin typeface="Arial"/>
                <a:ea typeface="Arial"/>
                <a:cs typeface="Arial"/>
                <a:sym typeface="Arial"/>
              </a:rPr>
              <a:t>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