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665" r:id="rId1"/>
  </p:sldMasterIdLst>
  <p:notesMasterIdLst>
    <p:notesMasterId r:id="rId46"/>
  </p:notesMasterIdLst>
  <p:handoutMasterIdLst>
    <p:handoutMasterId r:id="rId47"/>
  </p:handoutMasterIdLst>
  <p:sldIdLst>
    <p:sldId id="257" r:id="rId2"/>
    <p:sldId id="341" r:id="rId3"/>
    <p:sldId id="382" r:id="rId4"/>
    <p:sldId id="262" r:id="rId5"/>
    <p:sldId id="307" r:id="rId6"/>
    <p:sldId id="261" r:id="rId7"/>
    <p:sldId id="311" r:id="rId8"/>
    <p:sldId id="385" r:id="rId9"/>
    <p:sldId id="344" r:id="rId10"/>
    <p:sldId id="263" r:id="rId11"/>
    <p:sldId id="366" r:id="rId12"/>
    <p:sldId id="367" r:id="rId13"/>
    <p:sldId id="368" r:id="rId14"/>
    <p:sldId id="383" r:id="rId15"/>
    <p:sldId id="369" r:id="rId16"/>
    <p:sldId id="370" r:id="rId17"/>
    <p:sldId id="371" r:id="rId18"/>
    <p:sldId id="372" r:id="rId19"/>
    <p:sldId id="279" r:id="rId20"/>
    <p:sldId id="379" r:id="rId21"/>
    <p:sldId id="378" r:id="rId22"/>
    <p:sldId id="377" r:id="rId23"/>
    <p:sldId id="276" r:id="rId24"/>
    <p:sldId id="286" r:id="rId25"/>
    <p:sldId id="290" r:id="rId26"/>
    <p:sldId id="322" r:id="rId27"/>
    <p:sldId id="364" r:id="rId28"/>
    <p:sldId id="284" r:id="rId29"/>
    <p:sldId id="289" r:id="rId30"/>
    <p:sldId id="374" r:id="rId31"/>
    <p:sldId id="291" r:id="rId32"/>
    <p:sldId id="292" r:id="rId33"/>
    <p:sldId id="327" r:id="rId34"/>
    <p:sldId id="296" r:id="rId35"/>
    <p:sldId id="294" r:id="rId36"/>
    <p:sldId id="295" r:id="rId37"/>
    <p:sldId id="384" r:id="rId38"/>
    <p:sldId id="298" r:id="rId39"/>
    <p:sldId id="306" r:id="rId40"/>
    <p:sldId id="305" r:id="rId41"/>
    <p:sldId id="312" r:id="rId42"/>
    <p:sldId id="319" r:id="rId43"/>
    <p:sldId id="358" r:id="rId44"/>
    <p:sldId id="365" r:id="rId45"/>
  </p:sldIdLst>
  <p:sldSz cx="9144000" cy="6858000" type="screen4x3"/>
  <p:notesSz cx="6881813"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0" autoAdjust="0"/>
    <p:restoredTop sz="83514" autoAdjust="0"/>
  </p:normalViewPr>
  <p:slideViewPr>
    <p:cSldViewPr>
      <p:cViewPr varScale="1">
        <p:scale>
          <a:sx n="56" d="100"/>
          <a:sy n="56" d="100"/>
        </p:scale>
        <p:origin x="1524"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2451"/>
    </p:cViewPr>
  </p:sorterViewPr>
  <p:notesViewPr>
    <p:cSldViewPr>
      <p:cViewPr>
        <p:scale>
          <a:sx n="100" d="100"/>
          <a:sy n="100" d="100"/>
        </p:scale>
        <p:origin x="-1578" y="-78"/>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iagrams/_rels/data3.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E3972D-64A0-41B2-923C-0755482F8486}" type="doc">
      <dgm:prSet loTypeId="urn:microsoft.com/office/officeart/2005/8/layout/vList2" loCatId="list" qsTypeId="urn:microsoft.com/office/officeart/2005/8/quickstyle/simple1" qsCatId="simple" csTypeId="urn:microsoft.com/office/officeart/2005/8/colors/accent6_2" csCatId="accent6" phldr="1"/>
      <dgm:spPr/>
      <dgm:t>
        <a:bodyPr/>
        <a:lstStyle/>
        <a:p>
          <a:endParaRPr lang="en-US"/>
        </a:p>
      </dgm:t>
    </dgm:pt>
    <dgm:pt modelId="{9F9E3ED6-40B8-4D72-BC3B-70F4F9426ABF}">
      <dgm:prSet/>
      <dgm:spPr/>
      <dgm:t>
        <a:bodyPr/>
        <a:lstStyle/>
        <a:p>
          <a:pPr algn="ctr"/>
          <a:r>
            <a:rPr lang="en-US" b="1" i="1" u="sng" dirty="0"/>
            <a:t>YOU</a:t>
          </a:r>
          <a:r>
            <a:rPr lang="en-US" dirty="0"/>
            <a:t>, as the parent, are the only one authorized to consent to the following:</a:t>
          </a:r>
        </a:p>
      </dgm:t>
    </dgm:pt>
    <dgm:pt modelId="{FF2D1458-5556-4AD9-847E-CF6B204970ED}" type="parTrans" cxnId="{7A7480B0-77B5-49B3-9F7B-BE18CA58921F}">
      <dgm:prSet/>
      <dgm:spPr/>
      <dgm:t>
        <a:bodyPr/>
        <a:lstStyle/>
        <a:p>
          <a:endParaRPr lang="en-US"/>
        </a:p>
      </dgm:t>
    </dgm:pt>
    <dgm:pt modelId="{94B93658-CE9E-495F-9A2C-BC121490D3FF}" type="sibTrans" cxnId="{7A7480B0-77B5-49B3-9F7B-BE18CA58921F}">
      <dgm:prSet/>
      <dgm:spPr/>
      <dgm:t>
        <a:bodyPr/>
        <a:lstStyle/>
        <a:p>
          <a:endParaRPr lang="en-US"/>
        </a:p>
      </dgm:t>
    </dgm:pt>
    <dgm:pt modelId="{B7F70DD1-530F-4992-84E3-C9EB268F47CB}">
      <dgm:prSet/>
      <dgm:spPr/>
      <dgm:t>
        <a:bodyPr/>
        <a:lstStyle/>
        <a:p>
          <a:pPr marL="339725" indent="-222250"/>
          <a:r>
            <a:rPr lang="en-US" dirty="0"/>
            <a:t>Conduct any re-evaluation</a:t>
          </a:r>
        </a:p>
      </dgm:t>
    </dgm:pt>
    <dgm:pt modelId="{3827C0F0-B0A6-44DE-98D8-A94106F0E498}" type="parTrans" cxnId="{D85A7B77-DBCE-486C-AFC2-98F71D6139E7}">
      <dgm:prSet/>
      <dgm:spPr/>
      <dgm:t>
        <a:bodyPr/>
        <a:lstStyle/>
        <a:p>
          <a:endParaRPr lang="en-US"/>
        </a:p>
      </dgm:t>
    </dgm:pt>
    <dgm:pt modelId="{8F6F5EA8-BB1B-4BAD-88F6-9B24763404DA}" type="sibTrans" cxnId="{D85A7B77-DBCE-486C-AFC2-98F71D6139E7}">
      <dgm:prSet/>
      <dgm:spPr/>
      <dgm:t>
        <a:bodyPr/>
        <a:lstStyle/>
        <a:p>
          <a:endParaRPr lang="en-US"/>
        </a:p>
      </dgm:t>
    </dgm:pt>
    <dgm:pt modelId="{0709DDA3-E71C-41EA-B709-3832CD589656}">
      <dgm:prSet/>
      <dgm:spPr/>
      <dgm:t>
        <a:bodyPr/>
        <a:lstStyle/>
        <a:p>
          <a:pPr marL="339725" indent="-222250"/>
          <a:r>
            <a:rPr lang="en-US" dirty="0"/>
            <a:t>Consent for </a:t>
          </a:r>
          <a:r>
            <a:rPr lang="en-US" b="1" dirty="0"/>
            <a:t>initial</a:t>
          </a:r>
          <a:r>
            <a:rPr lang="en-US" dirty="0"/>
            <a:t> provision of special education and when appropriate, related services</a:t>
          </a:r>
        </a:p>
      </dgm:t>
    </dgm:pt>
    <dgm:pt modelId="{49E8F34C-A1BC-4CA1-8C19-9719B1848D3B}" type="parTrans" cxnId="{79EF0636-CC7D-4EAC-8DAC-563F8CA76242}">
      <dgm:prSet/>
      <dgm:spPr/>
      <dgm:t>
        <a:bodyPr/>
        <a:lstStyle/>
        <a:p>
          <a:endParaRPr lang="en-US"/>
        </a:p>
      </dgm:t>
    </dgm:pt>
    <dgm:pt modelId="{8FEBC835-2BA3-4F60-997A-C49EA7FC43E0}" type="sibTrans" cxnId="{79EF0636-CC7D-4EAC-8DAC-563F8CA76242}">
      <dgm:prSet/>
      <dgm:spPr/>
      <dgm:t>
        <a:bodyPr/>
        <a:lstStyle/>
        <a:p>
          <a:endParaRPr lang="en-US"/>
        </a:p>
      </dgm:t>
    </dgm:pt>
    <dgm:pt modelId="{28EAA966-147C-4736-A456-C70E0A2D39F7}">
      <dgm:prSet/>
      <dgm:spPr/>
      <dgm:t>
        <a:bodyPr/>
        <a:lstStyle/>
        <a:p>
          <a:pPr marL="339725" indent="-222250"/>
          <a:r>
            <a:rPr lang="en-US" dirty="0"/>
            <a:t>Change placement</a:t>
          </a:r>
        </a:p>
      </dgm:t>
    </dgm:pt>
    <dgm:pt modelId="{7FD6CBDB-C5CF-401E-BF5B-50C79356B769}" type="parTrans" cxnId="{073D32AD-3776-4B0B-A6B7-EF8BA081F1E6}">
      <dgm:prSet/>
      <dgm:spPr/>
      <dgm:t>
        <a:bodyPr/>
        <a:lstStyle/>
        <a:p>
          <a:endParaRPr lang="en-US"/>
        </a:p>
      </dgm:t>
    </dgm:pt>
    <dgm:pt modelId="{19D6DCAC-E6F3-4ED9-BC0B-FA54742186B4}" type="sibTrans" cxnId="{073D32AD-3776-4B0B-A6B7-EF8BA081F1E6}">
      <dgm:prSet/>
      <dgm:spPr/>
      <dgm:t>
        <a:bodyPr/>
        <a:lstStyle/>
        <a:p>
          <a:endParaRPr lang="en-US"/>
        </a:p>
      </dgm:t>
    </dgm:pt>
    <dgm:pt modelId="{B66BD62F-3E26-4525-957D-07EBE048CCE2}">
      <dgm:prSet/>
      <dgm:spPr/>
      <dgm:t>
        <a:bodyPr/>
        <a:lstStyle/>
        <a:p>
          <a:pPr marL="339725" indent="-222250"/>
          <a:r>
            <a:rPr lang="en-US" dirty="0"/>
            <a:t>Release educational records</a:t>
          </a:r>
        </a:p>
      </dgm:t>
    </dgm:pt>
    <dgm:pt modelId="{6F012D37-64B1-43EB-BE39-E762BA7F73EB}" type="parTrans" cxnId="{F620347B-0B7D-47C6-B81F-CB54AC74B523}">
      <dgm:prSet/>
      <dgm:spPr/>
      <dgm:t>
        <a:bodyPr/>
        <a:lstStyle/>
        <a:p>
          <a:endParaRPr lang="en-US"/>
        </a:p>
      </dgm:t>
    </dgm:pt>
    <dgm:pt modelId="{8BDB39DA-D9EC-4F17-BCF2-6153997E647F}" type="sibTrans" cxnId="{F620347B-0B7D-47C6-B81F-CB54AC74B523}">
      <dgm:prSet/>
      <dgm:spPr/>
      <dgm:t>
        <a:bodyPr/>
        <a:lstStyle/>
        <a:p>
          <a:endParaRPr lang="en-US"/>
        </a:p>
      </dgm:t>
    </dgm:pt>
    <dgm:pt modelId="{614FBA8C-8393-4CBC-A620-40C9A1623B20}">
      <dgm:prSet/>
      <dgm:spPr/>
      <dgm:t>
        <a:bodyPr/>
        <a:lstStyle/>
        <a:p>
          <a:pPr algn="ctr"/>
          <a:r>
            <a:rPr lang="en-US" dirty="0"/>
            <a:t>For those students that are in DHHS custody, the caseworker is NOT able to consent to these things.  </a:t>
          </a:r>
        </a:p>
      </dgm:t>
    </dgm:pt>
    <dgm:pt modelId="{08EE7945-4F84-425A-BB30-DEFFA3561271}" type="parTrans" cxnId="{CF9C905E-58B9-4559-9A12-679527311007}">
      <dgm:prSet/>
      <dgm:spPr/>
      <dgm:t>
        <a:bodyPr/>
        <a:lstStyle/>
        <a:p>
          <a:endParaRPr lang="en-US"/>
        </a:p>
      </dgm:t>
    </dgm:pt>
    <dgm:pt modelId="{CFB771A2-4A29-4EA5-96FC-23959BE43D82}" type="sibTrans" cxnId="{CF9C905E-58B9-4559-9A12-679527311007}">
      <dgm:prSet/>
      <dgm:spPr/>
      <dgm:t>
        <a:bodyPr/>
        <a:lstStyle/>
        <a:p>
          <a:endParaRPr lang="en-US"/>
        </a:p>
      </dgm:t>
    </dgm:pt>
    <dgm:pt modelId="{115A6140-FB71-4C68-B6A8-21E4E048AFF6}" type="pres">
      <dgm:prSet presAssocID="{7AE3972D-64A0-41B2-923C-0755482F8486}" presName="linear" presStyleCnt="0">
        <dgm:presLayoutVars>
          <dgm:animLvl val="lvl"/>
          <dgm:resizeHandles val="exact"/>
        </dgm:presLayoutVars>
      </dgm:prSet>
      <dgm:spPr/>
    </dgm:pt>
    <dgm:pt modelId="{53F29E02-47BB-4B0A-AAC7-47ABC1DBEC9A}" type="pres">
      <dgm:prSet presAssocID="{9F9E3ED6-40B8-4D72-BC3B-70F4F9426ABF}" presName="parentText" presStyleLbl="node1" presStyleIdx="0" presStyleCnt="2">
        <dgm:presLayoutVars>
          <dgm:chMax val="0"/>
          <dgm:bulletEnabled val="1"/>
        </dgm:presLayoutVars>
      </dgm:prSet>
      <dgm:spPr/>
    </dgm:pt>
    <dgm:pt modelId="{3BF3394C-B6CF-4A0E-B2CC-8B02793A5F2D}" type="pres">
      <dgm:prSet presAssocID="{9F9E3ED6-40B8-4D72-BC3B-70F4F9426ABF}" presName="childText" presStyleLbl="revTx" presStyleIdx="0" presStyleCnt="1">
        <dgm:presLayoutVars>
          <dgm:bulletEnabled val="1"/>
        </dgm:presLayoutVars>
      </dgm:prSet>
      <dgm:spPr/>
    </dgm:pt>
    <dgm:pt modelId="{0585238E-5190-4FFA-AB28-B33BED5966EF}" type="pres">
      <dgm:prSet presAssocID="{614FBA8C-8393-4CBC-A620-40C9A1623B20}" presName="parentText" presStyleLbl="node1" presStyleIdx="1" presStyleCnt="2">
        <dgm:presLayoutVars>
          <dgm:chMax val="0"/>
          <dgm:bulletEnabled val="1"/>
        </dgm:presLayoutVars>
      </dgm:prSet>
      <dgm:spPr/>
    </dgm:pt>
  </dgm:ptLst>
  <dgm:cxnLst>
    <dgm:cxn modelId="{CD8D251B-0866-4BD6-B80E-B1979B86FCE0}" type="presOf" srcId="{9F9E3ED6-40B8-4D72-BC3B-70F4F9426ABF}" destId="{53F29E02-47BB-4B0A-AAC7-47ABC1DBEC9A}" srcOrd="0" destOrd="0" presId="urn:microsoft.com/office/officeart/2005/8/layout/vList2"/>
    <dgm:cxn modelId="{0A2A972E-D2D1-4419-B3E0-51E33A9B07E6}" type="presOf" srcId="{7AE3972D-64A0-41B2-923C-0755482F8486}" destId="{115A6140-FB71-4C68-B6A8-21E4E048AFF6}" srcOrd="0" destOrd="0" presId="urn:microsoft.com/office/officeart/2005/8/layout/vList2"/>
    <dgm:cxn modelId="{79EF0636-CC7D-4EAC-8DAC-563F8CA76242}" srcId="{9F9E3ED6-40B8-4D72-BC3B-70F4F9426ABF}" destId="{0709DDA3-E71C-41EA-B709-3832CD589656}" srcOrd="1" destOrd="0" parTransId="{49E8F34C-A1BC-4CA1-8C19-9719B1848D3B}" sibTransId="{8FEBC835-2BA3-4F60-997A-C49EA7FC43E0}"/>
    <dgm:cxn modelId="{FCB9123E-1E14-4C56-96C7-90EF00023044}" type="presOf" srcId="{B66BD62F-3E26-4525-957D-07EBE048CCE2}" destId="{3BF3394C-B6CF-4A0E-B2CC-8B02793A5F2D}" srcOrd="0" destOrd="3" presId="urn:microsoft.com/office/officeart/2005/8/layout/vList2"/>
    <dgm:cxn modelId="{CF9C905E-58B9-4559-9A12-679527311007}" srcId="{7AE3972D-64A0-41B2-923C-0755482F8486}" destId="{614FBA8C-8393-4CBC-A620-40C9A1623B20}" srcOrd="1" destOrd="0" parTransId="{08EE7945-4F84-425A-BB30-DEFFA3561271}" sibTransId="{CFB771A2-4A29-4EA5-96FC-23959BE43D82}"/>
    <dgm:cxn modelId="{8E146B66-7AFD-4545-8AF9-39AF0485A736}" type="presOf" srcId="{B7F70DD1-530F-4992-84E3-C9EB268F47CB}" destId="{3BF3394C-B6CF-4A0E-B2CC-8B02793A5F2D}" srcOrd="0" destOrd="0" presId="urn:microsoft.com/office/officeart/2005/8/layout/vList2"/>
    <dgm:cxn modelId="{D85A7B77-DBCE-486C-AFC2-98F71D6139E7}" srcId="{9F9E3ED6-40B8-4D72-BC3B-70F4F9426ABF}" destId="{B7F70DD1-530F-4992-84E3-C9EB268F47CB}" srcOrd="0" destOrd="0" parTransId="{3827C0F0-B0A6-44DE-98D8-A94106F0E498}" sibTransId="{8F6F5EA8-BB1B-4BAD-88F6-9B24763404DA}"/>
    <dgm:cxn modelId="{F620347B-0B7D-47C6-B81F-CB54AC74B523}" srcId="{9F9E3ED6-40B8-4D72-BC3B-70F4F9426ABF}" destId="{B66BD62F-3E26-4525-957D-07EBE048CCE2}" srcOrd="3" destOrd="0" parTransId="{6F012D37-64B1-43EB-BE39-E762BA7F73EB}" sibTransId="{8BDB39DA-D9EC-4F17-BCF2-6153997E647F}"/>
    <dgm:cxn modelId="{BB0A8E98-8460-47C2-87C7-40A590C66AF3}" type="presOf" srcId="{614FBA8C-8393-4CBC-A620-40C9A1623B20}" destId="{0585238E-5190-4FFA-AB28-B33BED5966EF}" srcOrd="0" destOrd="0" presId="urn:microsoft.com/office/officeart/2005/8/layout/vList2"/>
    <dgm:cxn modelId="{AE8B4CA2-763C-43FB-8338-5DC1CF0E520B}" type="presOf" srcId="{0709DDA3-E71C-41EA-B709-3832CD589656}" destId="{3BF3394C-B6CF-4A0E-B2CC-8B02793A5F2D}" srcOrd="0" destOrd="1" presId="urn:microsoft.com/office/officeart/2005/8/layout/vList2"/>
    <dgm:cxn modelId="{073D32AD-3776-4B0B-A6B7-EF8BA081F1E6}" srcId="{9F9E3ED6-40B8-4D72-BC3B-70F4F9426ABF}" destId="{28EAA966-147C-4736-A456-C70E0A2D39F7}" srcOrd="2" destOrd="0" parTransId="{7FD6CBDB-C5CF-401E-BF5B-50C79356B769}" sibTransId="{19D6DCAC-E6F3-4ED9-BC0B-FA54742186B4}"/>
    <dgm:cxn modelId="{7A7480B0-77B5-49B3-9F7B-BE18CA58921F}" srcId="{7AE3972D-64A0-41B2-923C-0755482F8486}" destId="{9F9E3ED6-40B8-4D72-BC3B-70F4F9426ABF}" srcOrd="0" destOrd="0" parTransId="{FF2D1458-5556-4AD9-847E-CF6B204970ED}" sibTransId="{94B93658-CE9E-495F-9A2C-BC121490D3FF}"/>
    <dgm:cxn modelId="{997E58B8-5818-41DC-9E37-1696C5465C9D}" type="presOf" srcId="{28EAA966-147C-4736-A456-C70E0A2D39F7}" destId="{3BF3394C-B6CF-4A0E-B2CC-8B02793A5F2D}" srcOrd="0" destOrd="2" presId="urn:microsoft.com/office/officeart/2005/8/layout/vList2"/>
    <dgm:cxn modelId="{609FA0D5-B63A-4EEE-81FE-FFF8B06259C7}" type="presParOf" srcId="{115A6140-FB71-4C68-B6A8-21E4E048AFF6}" destId="{53F29E02-47BB-4B0A-AAC7-47ABC1DBEC9A}" srcOrd="0" destOrd="0" presId="urn:microsoft.com/office/officeart/2005/8/layout/vList2"/>
    <dgm:cxn modelId="{BD8AB43F-D76C-4BF7-810E-C1AD950F636E}" type="presParOf" srcId="{115A6140-FB71-4C68-B6A8-21E4E048AFF6}" destId="{3BF3394C-B6CF-4A0E-B2CC-8B02793A5F2D}" srcOrd="1" destOrd="0" presId="urn:microsoft.com/office/officeart/2005/8/layout/vList2"/>
    <dgm:cxn modelId="{00C5BAF7-6934-4608-B5F7-946A20124905}" type="presParOf" srcId="{115A6140-FB71-4C68-B6A8-21E4E048AFF6}" destId="{0585238E-5190-4FFA-AB28-B33BED5966EF}"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82224F4-2280-4DEE-AA91-BFABED1CDDDC}"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F58D7A49-923F-45D7-9A68-52A4BC8ED63D}">
      <dgm:prSet/>
      <dgm:spPr/>
      <dgm:t>
        <a:bodyPr/>
        <a:lstStyle/>
        <a:p>
          <a:r>
            <a:rPr lang="en-US"/>
            <a:t>The school district and its personnel have the responsibility to implement and follow the IEP as it is written.  </a:t>
          </a:r>
        </a:p>
      </dgm:t>
    </dgm:pt>
    <dgm:pt modelId="{75F58279-5BF1-4949-BE75-A41733FDA93D}" type="parTrans" cxnId="{71F7F226-2BE1-4748-8FE3-7D6A2DB523A2}">
      <dgm:prSet/>
      <dgm:spPr/>
      <dgm:t>
        <a:bodyPr/>
        <a:lstStyle/>
        <a:p>
          <a:endParaRPr lang="en-US"/>
        </a:p>
      </dgm:t>
    </dgm:pt>
    <dgm:pt modelId="{0AD81C31-4CF5-4F60-9AE2-BC0480B0A3E4}" type="sibTrans" cxnId="{71F7F226-2BE1-4748-8FE3-7D6A2DB523A2}">
      <dgm:prSet/>
      <dgm:spPr/>
      <dgm:t>
        <a:bodyPr/>
        <a:lstStyle/>
        <a:p>
          <a:endParaRPr lang="en-US"/>
        </a:p>
      </dgm:t>
    </dgm:pt>
    <dgm:pt modelId="{2D5FEF65-1822-41CF-97B8-0473DB9A16AC}">
      <dgm:prSet/>
      <dgm:spPr/>
      <dgm:t>
        <a:bodyPr/>
        <a:lstStyle/>
        <a:p>
          <a:r>
            <a:rPr lang="en-US"/>
            <a:t>If you have reason to suspect the IEP is not being properly implemented, express your concerns to the school.</a:t>
          </a:r>
        </a:p>
      </dgm:t>
    </dgm:pt>
    <dgm:pt modelId="{76CC5B50-2809-4C31-B9A4-25C05174D10C}" type="parTrans" cxnId="{416EA3E8-0F48-44C1-9351-5400AA53A671}">
      <dgm:prSet/>
      <dgm:spPr/>
      <dgm:t>
        <a:bodyPr/>
        <a:lstStyle/>
        <a:p>
          <a:endParaRPr lang="en-US"/>
        </a:p>
      </dgm:t>
    </dgm:pt>
    <dgm:pt modelId="{F6372490-3AF5-44B8-9BAA-0CB36A6282AC}" type="sibTrans" cxnId="{416EA3E8-0F48-44C1-9351-5400AA53A671}">
      <dgm:prSet/>
      <dgm:spPr/>
      <dgm:t>
        <a:bodyPr/>
        <a:lstStyle/>
        <a:p>
          <a:endParaRPr lang="en-US"/>
        </a:p>
      </dgm:t>
    </dgm:pt>
    <dgm:pt modelId="{873DB6C8-C19C-48FA-B0DB-712E899925BD}">
      <dgm:prSet/>
      <dgm:spPr/>
      <dgm:t>
        <a:bodyPr/>
        <a:lstStyle/>
        <a:p>
          <a:r>
            <a:rPr lang="en-US"/>
            <a:t>If your concerns are not addressed appropriately, review the Procedural Safeguards for more information.</a:t>
          </a:r>
        </a:p>
      </dgm:t>
    </dgm:pt>
    <dgm:pt modelId="{94722D88-B4C6-49EE-B738-F11BABC611AC}" type="parTrans" cxnId="{4942C181-2AAA-4CC0-928C-E52F8EE42B99}">
      <dgm:prSet/>
      <dgm:spPr/>
      <dgm:t>
        <a:bodyPr/>
        <a:lstStyle/>
        <a:p>
          <a:endParaRPr lang="en-US"/>
        </a:p>
      </dgm:t>
    </dgm:pt>
    <dgm:pt modelId="{68F16FFE-64E5-4280-B4FA-6856E6393B0A}" type="sibTrans" cxnId="{4942C181-2AAA-4CC0-928C-E52F8EE42B99}">
      <dgm:prSet/>
      <dgm:spPr/>
      <dgm:t>
        <a:bodyPr/>
        <a:lstStyle/>
        <a:p>
          <a:endParaRPr lang="en-US"/>
        </a:p>
      </dgm:t>
    </dgm:pt>
    <dgm:pt modelId="{869CDB7E-D84C-4A4C-AE7F-FD17191A3DCB}" type="pres">
      <dgm:prSet presAssocID="{B82224F4-2280-4DEE-AA91-BFABED1CDDDC}" presName="linear" presStyleCnt="0">
        <dgm:presLayoutVars>
          <dgm:animLvl val="lvl"/>
          <dgm:resizeHandles val="exact"/>
        </dgm:presLayoutVars>
      </dgm:prSet>
      <dgm:spPr/>
    </dgm:pt>
    <dgm:pt modelId="{B93F02B6-7CF3-4FA1-BB21-5684E7AF42EE}" type="pres">
      <dgm:prSet presAssocID="{F58D7A49-923F-45D7-9A68-52A4BC8ED63D}" presName="parentText" presStyleLbl="node1" presStyleIdx="0" presStyleCnt="3">
        <dgm:presLayoutVars>
          <dgm:chMax val="0"/>
          <dgm:bulletEnabled val="1"/>
        </dgm:presLayoutVars>
      </dgm:prSet>
      <dgm:spPr/>
    </dgm:pt>
    <dgm:pt modelId="{9F65D3D2-1D30-4694-872E-B46DFA26AABA}" type="pres">
      <dgm:prSet presAssocID="{0AD81C31-4CF5-4F60-9AE2-BC0480B0A3E4}" presName="spacer" presStyleCnt="0"/>
      <dgm:spPr/>
    </dgm:pt>
    <dgm:pt modelId="{B48E0573-76AF-45B3-BDDA-790BBACA2BF6}" type="pres">
      <dgm:prSet presAssocID="{2D5FEF65-1822-41CF-97B8-0473DB9A16AC}" presName="parentText" presStyleLbl="node1" presStyleIdx="1" presStyleCnt="3">
        <dgm:presLayoutVars>
          <dgm:chMax val="0"/>
          <dgm:bulletEnabled val="1"/>
        </dgm:presLayoutVars>
      </dgm:prSet>
      <dgm:spPr/>
    </dgm:pt>
    <dgm:pt modelId="{B57201D0-352A-4650-9752-150F9EA51361}" type="pres">
      <dgm:prSet presAssocID="{F6372490-3AF5-44B8-9BAA-0CB36A6282AC}" presName="spacer" presStyleCnt="0"/>
      <dgm:spPr/>
    </dgm:pt>
    <dgm:pt modelId="{758A7414-6F1A-4613-AA79-7701BE1F39E2}" type="pres">
      <dgm:prSet presAssocID="{873DB6C8-C19C-48FA-B0DB-712E899925BD}" presName="parentText" presStyleLbl="node1" presStyleIdx="2" presStyleCnt="3">
        <dgm:presLayoutVars>
          <dgm:chMax val="0"/>
          <dgm:bulletEnabled val="1"/>
        </dgm:presLayoutVars>
      </dgm:prSet>
      <dgm:spPr/>
    </dgm:pt>
  </dgm:ptLst>
  <dgm:cxnLst>
    <dgm:cxn modelId="{71F7F226-2BE1-4748-8FE3-7D6A2DB523A2}" srcId="{B82224F4-2280-4DEE-AA91-BFABED1CDDDC}" destId="{F58D7A49-923F-45D7-9A68-52A4BC8ED63D}" srcOrd="0" destOrd="0" parTransId="{75F58279-5BF1-4949-BE75-A41733FDA93D}" sibTransId="{0AD81C31-4CF5-4F60-9AE2-BC0480B0A3E4}"/>
    <dgm:cxn modelId="{4C413A38-E125-4D1D-A462-2274EDDC7B48}" type="presOf" srcId="{F58D7A49-923F-45D7-9A68-52A4BC8ED63D}" destId="{B93F02B6-7CF3-4FA1-BB21-5684E7AF42EE}" srcOrd="0" destOrd="0" presId="urn:microsoft.com/office/officeart/2005/8/layout/vList2"/>
    <dgm:cxn modelId="{7D004F3A-6E88-465F-9AE1-2053786BE9A3}" type="presOf" srcId="{2D5FEF65-1822-41CF-97B8-0473DB9A16AC}" destId="{B48E0573-76AF-45B3-BDDA-790BBACA2BF6}" srcOrd="0" destOrd="0" presId="urn:microsoft.com/office/officeart/2005/8/layout/vList2"/>
    <dgm:cxn modelId="{4942C181-2AAA-4CC0-928C-E52F8EE42B99}" srcId="{B82224F4-2280-4DEE-AA91-BFABED1CDDDC}" destId="{873DB6C8-C19C-48FA-B0DB-712E899925BD}" srcOrd="2" destOrd="0" parTransId="{94722D88-B4C6-49EE-B738-F11BABC611AC}" sibTransId="{68F16FFE-64E5-4280-B4FA-6856E6393B0A}"/>
    <dgm:cxn modelId="{61CF0BAE-909D-4454-B214-2FF9FBF9A462}" type="presOf" srcId="{873DB6C8-C19C-48FA-B0DB-712E899925BD}" destId="{758A7414-6F1A-4613-AA79-7701BE1F39E2}" srcOrd="0" destOrd="0" presId="urn:microsoft.com/office/officeart/2005/8/layout/vList2"/>
    <dgm:cxn modelId="{C6B507B4-D38D-4BE2-88C8-15B520AE0069}" type="presOf" srcId="{B82224F4-2280-4DEE-AA91-BFABED1CDDDC}" destId="{869CDB7E-D84C-4A4C-AE7F-FD17191A3DCB}" srcOrd="0" destOrd="0" presId="urn:microsoft.com/office/officeart/2005/8/layout/vList2"/>
    <dgm:cxn modelId="{416EA3E8-0F48-44C1-9351-5400AA53A671}" srcId="{B82224F4-2280-4DEE-AA91-BFABED1CDDDC}" destId="{2D5FEF65-1822-41CF-97B8-0473DB9A16AC}" srcOrd="1" destOrd="0" parTransId="{76CC5B50-2809-4C31-B9A4-25C05174D10C}" sibTransId="{F6372490-3AF5-44B8-9BAA-0CB36A6282AC}"/>
    <dgm:cxn modelId="{5B4A390F-5818-4B4A-934C-596C57656350}" type="presParOf" srcId="{869CDB7E-D84C-4A4C-AE7F-FD17191A3DCB}" destId="{B93F02B6-7CF3-4FA1-BB21-5684E7AF42EE}" srcOrd="0" destOrd="0" presId="urn:microsoft.com/office/officeart/2005/8/layout/vList2"/>
    <dgm:cxn modelId="{198BA752-51F9-4435-8513-23C3C8321568}" type="presParOf" srcId="{869CDB7E-D84C-4A4C-AE7F-FD17191A3DCB}" destId="{9F65D3D2-1D30-4694-872E-B46DFA26AABA}" srcOrd="1" destOrd="0" presId="urn:microsoft.com/office/officeart/2005/8/layout/vList2"/>
    <dgm:cxn modelId="{C79B0080-C3D5-49E7-BDFC-EE83A8D977A6}" type="presParOf" srcId="{869CDB7E-D84C-4A4C-AE7F-FD17191A3DCB}" destId="{B48E0573-76AF-45B3-BDDA-790BBACA2BF6}" srcOrd="2" destOrd="0" presId="urn:microsoft.com/office/officeart/2005/8/layout/vList2"/>
    <dgm:cxn modelId="{4D66EAF1-7D64-41D4-9249-77309141F40B}" type="presParOf" srcId="{869CDB7E-D84C-4A4C-AE7F-FD17191A3DCB}" destId="{B57201D0-352A-4650-9752-150F9EA51361}" srcOrd="3" destOrd="0" presId="urn:microsoft.com/office/officeart/2005/8/layout/vList2"/>
    <dgm:cxn modelId="{DE791B60-1755-4E14-BBE0-84520CE6CA2C}" type="presParOf" srcId="{869CDB7E-D84C-4A4C-AE7F-FD17191A3DCB}" destId="{758A7414-6F1A-4613-AA79-7701BE1F39E2}"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720F698-3528-48C9-AE24-244A1CE9078F}" type="doc">
      <dgm:prSet loTypeId="urn:microsoft.com/office/officeart/2016/7/layout/VerticalSolidActionList" loCatId="List" qsTypeId="urn:microsoft.com/office/officeart/2005/8/quickstyle/simple1" qsCatId="simple" csTypeId="urn:microsoft.com/office/officeart/2005/8/colors/colorful1" csCatId="colorful" phldr="1"/>
      <dgm:spPr/>
      <dgm:t>
        <a:bodyPr/>
        <a:lstStyle/>
        <a:p>
          <a:endParaRPr lang="en-US"/>
        </a:p>
      </dgm:t>
    </dgm:pt>
    <dgm:pt modelId="{1698EEE5-7659-4A18-A531-2D31F6F59CE3}">
      <dgm:prSet/>
      <dgm:spPr/>
      <dgm:t>
        <a:bodyPr/>
        <a:lstStyle/>
        <a:p>
          <a:r>
            <a:rPr lang="en-US"/>
            <a:t>Work</a:t>
          </a:r>
        </a:p>
      </dgm:t>
    </dgm:pt>
    <dgm:pt modelId="{AC822098-3353-4116-9921-2621B1245C47}" type="parTrans" cxnId="{2E25EA0D-2650-4A52-96EB-1A331429DB41}">
      <dgm:prSet/>
      <dgm:spPr/>
      <dgm:t>
        <a:bodyPr/>
        <a:lstStyle/>
        <a:p>
          <a:endParaRPr lang="en-US"/>
        </a:p>
      </dgm:t>
    </dgm:pt>
    <dgm:pt modelId="{7E34E68E-AA9D-4A1F-A491-A16B57F27F54}" type="sibTrans" cxnId="{2E25EA0D-2650-4A52-96EB-1A331429DB41}">
      <dgm:prSet/>
      <dgm:spPr/>
      <dgm:t>
        <a:bodyPr/>
        <a:lstStyle/>
        <a:p>
          <a:endParaRPr lang="en-US"/>
        </a:p>
      </dgm:t>
    </dgm:pt>
    <dgm:pt modelId="{DD8AC6A9-504A-4214-A17E-3CED16BC37CC}">
      <dgm:prSet/>
      <dgm:spPr/>
      <dgm:t>
        <a:bodyPr/>
        <a:lstStyle/>
        <a:p>
          <a:r>
            <a:rPr lang="en-US" dirty="0"/>
            <a:t>Work to create a plan that will help the student prepare for life as an adult.</a:t>
          </a:r>
        </a:p>
      </dgm:t>
    </dgm:pt>
    <dgm:pt modelId="{BB6EDDA6-6797-4945-A265-3B7A80FAFF74}" type="parTrans" cxnId="{EE303B02-20D5-4063-ACC5-7A53FDAE690B}">
      <dgm:prSet/>
      <dgm:spPr/>
      <dgm:t>
        <a:bodyPr/>
        <a:lstStyle/>
        <a:p>
          <a:endParaRPr lang="en-US"/>
        </a:p>
      </dgm:t>
    </dgm:pt>
    <dgm:pt modelId="{4681599E-3691-4502-A546-70B6AE169C62}" type="sibTrans" cxnId="{EE303B02-20D5-4063-ACC5-7A53FDAE690B}">
      <dgm:prSet/>
      <dgm:spPr/>
      <dgm:t>
        <a:bodyPr/>
        <a:lstStyle/>
        <a:p>
          <a:endParaRPr lang="en-US"/>
        </a:p>
      </dgm:t>
    </dgm:pt>
    <dgm:pt modelId="{8031D14D-3B5C-448A-8CD7-34717D24121D}">
      <dgm:prSet/>
      <dgm:spPr/>
      <dgm:t>
        <a:bodyPr/>
        <a:lstStyle/>
        <a:p>
          <a:r>
            <a:rPr lang="en-US"/>
            <a:t>Encourage</a:t>
          </a:r>
        </a:p>
      </dgm:t>
    </dgm:pt>
    <dgm:pt modelId="{AD113597-D088-44DA-A3BC-2F591FEBED5C}" type="parTrans" cxnId="{4EF44106-3859-4FB8-9467-480B8972007A}">
      <dgm:prSet/>
      <dgm:spPr/>
      <dgm:t>
        <a:bodyPr/>
        <a:lstStyle/>
        <a:p>
          <a:endParaRPr lang="en-US"/>
        </a:p>
      </dgm:t>
    </dgm:pt>
    <dgm:pt modelId="{584BB41B-2D8E-4C14-AAD4-0B5D21BFE9ED}" type="sibTrans" cxnId="{4EF44106-3859-4FB8-9467-480B8972007A}">
      <dgm:prSet/>
      <dgm:spPr/>
      <dgm:t>
        <a:bodyPr/>
        <a:lstStyle/>
        <a:p>
          <a:endParaRPr lang="en-US"/>
        </a:p>
      </dgm:t>
    </dgm:pt>
    <dgm:pt modelId="{C1E89EC6-5CF2-4835-B39A-827D9D85AD16}">
      <dgm:prSet/>
      <dgm:spPr/>
      <dgm:t>
        <a:bodyPr/>
        <a:lstStyle/>
        <a:p>
          <a:r>
            <a:rPr lang="en-US"/>
            <a:t>Encourage the student to actively participate.</a:t>
          </a:r>
        </a:p>
      </dgm:t>
    </dgm:pt>
    <dgm:pt modelId="{C4AD3A47-30DD-47EA-9BD4-334AA3363982}" type="parTrans" cxnId="{2E38E9CA-204A-4095-9082-DB6DAB5E3746}">
      <dgm:prSet/>
      <dgm:spPr/>
      <dgm:t>
        <a:bodyPr/>
        <a:lstStyle/>
        <a:p>
          <a:endParaRPr lang="en-US"/>
        </a:p>
      </dgm:t>
    </dgm:pt>
    <dgm:pt modelId="{FE15C8EE-CB97-4401-A77C-69829D6CA56A}" type="sibTrans" cxnId="{2E38E9CA-204A-4095-9082-DB6DAB5E3746}">
      <dgm:prSet/>
      <dgm:spPr/>
      <dgm:t>
        <a:bodyPr/>
        <a:lstStyle/>
        <a:p>
          <a:endParaRPr lang="en-US"/>
        </a:p>
      </dgm:t>
    </dgm:pt>
    <dgm:pt modelId="{1A92C224-DA27-4E28-8020-8B9C9879D72A}">
      <dgm:prSet/>
      <dgm:spPr/>
      <dgm:t>
        <a:bodyPr/>
        <a:lstStyle/>
        <a:p>
          <a:r>
            <a:rPr lang="en-US"/>
            <a:t>Help</a:t>
          </a:r>
        </a:p>
      </dgm:t>
    </dgm:pt>
    <dgm:pt modelId="{8071D881-E488-415E-B0D2-5D8730C278BB}" type="parTrans" cxnId="{09AB378A-F1D9-4C05-8171-07A3C5511FA5}">
      <dgm:prSet/>
      <dgm:spPr/>
      <dgm:t>
        <a:bodyPr/>
        <a:lstStyle/>
        <a:p>
          <a:endParaRPr lang="en-US"/>
        </a:p>
      </dgm:t>
    </dgm:pt>
    <dgm:pt modelId="{1ABF9632-411D-4F97-8829-080CFB999429}" type="sibTrans" cxnId="{09AB378A-F1D9-4C05-8171-07A3C5511FA5}">
      <dgm:prSet/>
      <dgm:spPr/>
      <dgm:t>
        <a:bodyPr/>
        <a:lstStyle/>
        <a:p>
          <a:endParaRPr lang="en-US"/>
        </a:p>
      </dgm:t>
    </dgm:pt>
    <dgm:pt modelId="{6543FC7B-AC4E-4CCA-B40B-269545DEC7E1}">
      <dgm:prSet/>
      <dgm:spPr/>
      <dgm:t>
        <a:bodyPr/>
        <a:lstStyle/>
        <a:p>
          <a:r>
            <a:rPr lang="en-US"/>
            <a:t>Help the student understand the importance of planning for life after high school.</a:t>
          </a:r>
        </a:p>
      </dgm:t>
    </dgm:pt>
    <dgm:pt modelId="{30638821-FB9E-4C70-980D-9B7AF8CBE796}" type="parTrans" cxnId="{BAC16568-B115-4BFD-B9E6-FB78AD8881F0}">
      <dgm:prSet/>
      <dgm:spPr/>
      <dgm:t>
        <a:bodyPr/>
        <a:lstStyle/>
        <a:p>
          <a:endParaRPr lang="en-US"/>
        </a:p>
      </dgm:t>
    </dgm:pt>
    <dgm:pt modelId="{86909839-7C6C-4B56-BFC6-CDED9D048D1A}" type="sibTrans" cxnId="{BAC16568-B115-4BFD-B9E6-FB78AD8881F0}">
      <dgm:prSet/>
      <dgm:spPr/>
      <dgm:t>
        <a:bodyPr/>
        <a:lstStyle/>
        <a:p>
          <a:endParaRPr lang="en-US"/>
        </a:p>
      </dgm:t>
    </dgm:pt>
    <dgm:pt modelId="{CBD24C32-4325-433F-94FE-C9049FEDEF8E}">
      <dgm:prSet/>
      <dgm:spPr/>
      <dgm:t>
        <a:bodyPr/>
        <a:lstStyle/>
        <a:p>
          <a:r>
            <a:rPr lang="en-US"/>
            <a:t>Ask</a:t>
          </a:r>
        </a:p>
      </dgm:t>
    </dgm:pt>
    <dgm:pt modelId="{F3E58097-BCEE-44BD-B92F-6AC356FBB1D6}" type="parTrans" cxnId="{CBF80D00-B5C3-4C74-B724-65D859AF89BF}">
      <dgm:prSet/>
      <dgm:spPr/>
      <dgm:t>
        <a:bodyPr/>
        <a:lstStyle/>
        <a:p>
          <a:endParaRPr lang="en-US"/>
        </a:p>
      </dgm:t>
    </dgm:pt>
    <dgm:pt modelId="{DF7349BF-AC8A-4807-80CE-A4B2EBF88A0B}" type="sibTrans" cxnId="{CBF80D00-B5C3-4C74-B724-65D859AF89BF}">
      <dgm:prSet/>
      <dgm:spPr/>
      <dgm:t>
        <a:bodyPr/>
        <a:lstStyle/>
        <a:p>
          <a:endParaRPr lang="en-US"/>
        </a:p>
      </dgm:t>
    </dgm:pt>
    <dgm:pt modelId="{AC07DCF1-EECD-4764-A9AA-FDF8F69C7090}">
      <dgm:prSet/>
      <dgm:spPr/>
      <dgm:t>
        <a:bodyPr/>
        <a:lstStyle/>
        <a:p>
          <a:r>
            <a:rPr lang="en-US"/>
            <a:t>Ask questions.</a:t>
          </a:r>
        </a:p>
      </dgm:t>
    </dgm:pt>
    <dgm:pt modelId="{79A169A4-5320-4E39-82A4-C049DD23E5E9}" type="parTrans" cxnId="{FB8F2170-B508-4CBC-A138-25F6927ED7D3}">
      <dgm:prSet/>
      <dgm:spPr/>
      <dgm:t>
        <a:bodyPr/>
        <a:lstStyle/>
        <a:p>
          <a:endParaRPr lang="en-US"/>
        </a:p>
      </dgm:t>
    </dgm:pt>
    <dgm:pt modelId="{FEB12B91-41F5-4B42-B20B-B499B010B4E0}" type="sibTrans" cxnId="{FB8F2170-B508-4CBC-A138-25F6927ED7D3}">
      <dgm:prSet/>
      <dgm:spPr/>
      <dgm:t>
        <a:bodyPr/>
        <a:lstStyle/>
        <a:p>
          <a:endParaRPr lang="en-US"/>
        </a:p>
      </dgm:t>
    </dgm:pt>
    <dgm:pt modelId="{C0558694-52C6-4293-A099-566ABF51049F}" type="pres">
      <dgm:prSet presAssocID="{9720F698-3528-48C9-AE24-244A1CE9078F}" presName="Name0" presStyleCnt="0">
        <dgm:presLayoutVars>
          <dgm:dir/>
          <dgm:animLvl val="lvl"/>
          <dgm:resizeHandles val="exact"/>
        </dgm:presLayoutVars>
      </dgm:prSet>
      <dgm:spPr/>
    </dgm:pt>
    <dgm:pt modelId="{CA024D15-B747-464A-8AF8-4411A78238A4}" type="pres">
      <dgm:prSet presAssocID="{1698EEE5-7659-4A18-A531-2D31F6F59CE3}" presName="linNode" presStyleCnt="0"/>
      <dgm:spPr/>
    </dgm:pt>
    <dgm:pt modelId="{D7D37251-EA04-4C44-B4CC-E00D087289EE}" type="pres">
      <dgm:prSet presAssocID="{1698EEE5-7659-4A18-A531-2D31F6F59CE3}" presName="parentText" presStyleLbl="alignNode1" presStyleIdx="0" presStyleCnt="4">
        <dgm:presLayoutVars>
          <dgm:chMax val="1"/>
          <dgm:bulletEnabled/>
        </dgm:presLayoutVars>
      </dgm:prSet>
      <dgm:spPr/>
    </dgm:pt>
    <dgm:pt modelId="{0DA51F30-B9A9-47B8-A4B4-89334B1E5652}" type="pres">
      <dgm:prSet presAssocID="{1698EEE5-7659-4A18-A531-2D31F6F59CE3}" presName="descendantText" presStyleLbl="alignAccFollowNode1" presStyleIdx="0" presStyleCnt="4">
        <dgm:presLayoutVars>
          <dgm:bulletEnabled/>
        </dgm:presLayoutVars>
      </dgm:prSet>
      <dgm:spPr/>
    </dgm:pt>
    <dgm:pt modelId="{5CDCE31C-1C42-495E-8733-A27FCC524CD3}" type="pres">
      <dgm:prSet presAssocID="{7E34E68E-AA9D-4A1F-A491-A16B57F27F54}" presName="sp" presStyleCnt="0"/>
      <dgm:spPr/>
    </dgm:pt>
    <dgm:pt modelId="{D78B0C12-A599-4A38-8E55-13C965585B22}" type="pres">
      <dgm:prSet presAssocID="{8031D14D-3B5C-448A-8CD7-34717D24121D}" presName="linNode" presStyleCnt="0"/>
      <dgm:spPr/>
    </dgm:pt>
    <dgm:pt modelId="{0602A9BC-CA1E-413B-B29B-2557167DF687}" type="pres">
      <dgm:prSet presAssocID="{8031D14D-3B5C-448A-8CD7-34717D24121D}" presName="parentText" presStyleLbl="alignNode1" presStyleIdx="1" presStyleCnt="4">
        <dgm:presLayoutVars>
          <dgm:chMax val="1"/>
          <dgm:bulletEnabled/>
        </dgm:presLayoutVars>
      </dgm:prSet>
      <dgm:spPr/>
    </dgm:pt>
    <dgm:pt modelId="{B091C86F-856F-47B2-9475-D67CF5057778}" type="pres">
      <dgm:prSet presAssocID="{8031D14D-3B5C-448A-8CD7-34717D24121D}" presName="descendantText" presStyleLbl="alignAccFollowNode1" presStyleIdx="1" presStyleCnt="4">
        <dgm:presLayoutVars>
          <dgm:bulletEnabled/>
        </dgm:presLayoutVars>
      </dgm:prSet>
      <dgm:spPr/>
    </dgm:pt>
    <dgm:pt modelId="{AF813303-34D6-4D96-B966-6943CCADF6A6}" type="pres">
      <dgm:prSet presAssocID="{584BB41B-2D8E-4C14-AAD4-0B5D21BFE9ED}" presName="sp" presStyleCnt="0"/>
      <dgm:spPr/>
    </dgm:pt>
    <dgm:pt modelId="{99011B08-D146-4B73-BB14-D85210633E62}" type="pres">
      <dgm:prSet presAssocID="{1A92C224-DA27-4E28-8020-8B9C9879D72A}" presName="linNode" presStyleCnt="0"/>
      <dgm:spPr/>
    </dgm:pt>
    <dgm:pt modelId="{0AE6D424-2E91-4B05-B82E-2CA44026652E}" type="pres">
      <dgm:prSet presAssocID="{1A92C224-DA27-4E28-8020-8B9C9879D72A}" presName="parentText" presStyleLbl="alignNode1" presStyleIdx="2" presStyleCnt="4">
        <dgm:presLayoutVars>
          <dgm:chMax val="1"/>
          <dgm:bulletEnabled/>
        </dgm:presLayoutVars>
      </dgm:prSet>
      <dgm:spPr/>
    </dgm:pt>
    <dgm:pt modelId="{5C4330F6-E420-44F1-99C6-1E9E4C7F4E65}" type="pres">
      <dgm:prSet presAssocID="{1A92C224-DA27-4E28-8020-8B9C9879D72A}" presName="descendantText" presStyleLbl="alignAccFollowNode1" presStyleIdx="2" presStyleCnt="4">
        <dgm:presLayoutVars>
          <dgm:bulletEnabled/>
        </dgm:presLayoutVars>
      </dgm:prSet>
      <dgm:spPr/>
    </dgm:pt>
    <dgm:pt modelId="{23CD2A87-D033-43D1-A053-757A1014A8A0}" type="pres">
      <dgm:prSet presAssocID="{1ABF9632-411D-4F97-8829-080CFB999429}" presName="sp" presStyleCnt="0"/>
      <dgm:spPr/>
    </dgm:pt>
    <dgm:pt modelId="{2D0E74D1-8F90-4F34-AEAC-7187CCBAB25A}" type="pres">
      <dgm:prSet presAssocID="{CBD24C32-4325-433F-94FE-C9049FEDEF8E}" presName="linNode" presStyleCnt="0"/>
      <dgm:spPr/>
    </dgm:pt>
    <dgm:pt modelId="{E7C75C35-16CB-4847-AD60-64CC08E6C782}" type="pres">
      <dgm:prSet presAssocID="{CBD24C32-4325-433F-94FE-C9049FEDEF8E}" presName="parentText" presStyleLbl="alignNode1" presStyleIdx="3" presStyleCnt="4">
        <dgm:presLayoutVars>
          <dgm:chMax val="1"/>
          <dgm:bulletEnabled/>
        </dgm:presLayoutVars>
      </dgm:prSet>
      <dgm:spPr/>
    </dgm:pt>
    <dgm:pt modelId="{4138CB13-2B6E-4BE7-A09F-4BB30F0555F7}" type="pres">
      <dgm:prSet presAssocID="{CBD24C32-4325-433F-94FE-C9049FEDEF8E}" presName="descendantText" presStyleLbl="alignAccFollowNode1" presStyleIdx="3" presStyleCnt="4">
        <dgm:presLayoutVars>
          <dgm:bulletEnabled/>
        </dgm:presLayoutVars>
      </dgm:prSet>
      <dgm:spPr/>
    </dgm:pt>
  </dgm:ptLst>
  <dgm:cxnLst>
    <dgm:cxn modelId="{CBF80D00-B5C3-4C74-B724-65D859AF89BF}" srcId="{9720F698-3528-48C9-AE24-244A1CE9078F}" destId="{CBD24C32-4325-433F-94FE-C9049FEDEF8E}" srcOrd="3" destOrd="0" parTransId="{F3E58097-BCEE-44BD-B92F-6AC356FBB1D6}" sibTransId="{DF7349BF-AC8A-4807-80CE-A4B2EBF88A0B}"/>
    <dgm:cxn modelId="{EE303B02-20D5-4063-ACC5-7A53FDAE690B}" srcId="{1698EEE5-7659-4A18-A531-2D31F6F59CE3}" destId="{DD8AC6A9-504A-4214-A17E-3CED16BC37CC}" srcOrd="0" destOrd="0" parTransId="{BB6EDDA6-6797-4945-A265-3B7A80FAFF74}" sibTransId="{4681599E-3691-4502-A546-70B6AE169C62}"/>
    <dgm:cxn modelId="{4EF44106-3859-4FB8-9467-480B8972007A}" srcId="{9720F698-3528-48C9-AE24-244A1CE9078F}" destId="{8031D14D-3B5C-448A-8CD7-34717D24121D}" srcOrd="1" destOrd="0" parTransId="{AD113597-D088-44DA-A3BC-2F591FEBED5C}" sibTransId="{584BB41B-2D8E-4C14-AAD4-0B5D21BFE9ED}"/>
    <dgm:cxn modelId="{AF96320C-9892-4019-87B0-E8281E9B7F4A}" type="presOf" srcId="{6543FC7B-AC4E-4CCA-B40B-269545DEC7E1}" destId="{5C4330F6-E420-44F1-99C6-1E9E4C7F4E65}" srcOrd="0" destOrd="0" presId="urn:microsoft.com/office/officeart/2016/7/layout/VerticalSolidActionList"/>
    <dgm:cxn modelId="{2E25EA0D-2650-4A52-96EB-1A331429DB41}" srcId="{9720F698-3528-48C9-AE24-244A1CE9078F}" destId="{1698EEE5-7659-4A18-A531-2D31F6F59CE3}" srcOrd="0" destOrd="0" parTransId="{AC822098-3353-4116-9921-2621B1245C47}" sibTransId="{7E34E68E-AA9D-4A1F-A491-A16B57F27F54}"/>
    <dgm:cxn modelId="{D43BE91F-DB86-4789-A63A-FC17AC03A577}" type="presOf" srcId="{CBD24C32-4325-433F-94FE-C9049FEDEF8E}" destId="{E7C75C35-16CB-4847-AD60-64CC08E6C782}" srcOrd="0" destOrd="0" presId="urn:microsoft.com/office/officeart/2016/7/layout/VerticalSolidActionList"/>
    <dgm:cxn modelId="{5FC1AC33-9FE6-4DB1-BFD3-67AE9C99254A}" type="presOf" srcId="{1A92C224-DA27-4E28-8020-8B9C9879D72A}" destId="{0AE6D424-2E91-4B05-B82E-2CA44026652E}" srcOrd="0" destOrd="0" presId="urn:microsoft.com/office/officeart/2016/7/layout/VerticalSolidActionList"/>
    <dgm:cxn modelId="{BAC16568-B115-4BFD-B9E6-FB78AD8881F0}" srcId="{1A92C224-DA27-4E28-8020-8B9C9879D72A}" destId="{6543FC7B-AC4E-4CCA-B40B-269545DEC7E1}" srcOrd="0" destOrd="0" parTransId="{30638821-FB9E-4C70-980D-9B7AF8CBE796}" sibTransId="{86909839-7C6C-4B56-BFC6-CDED9D048D1A}"/>
    <dgm:cxn modelId="{C487CA48-F97D-4D9F-8FD6-8225908383FA}" type="presOf" srcId="{8031D14D-3B5C-448A-8CD7-34717D24121D}" destId="{0602A9BC-CA1E-413B-B29B-2557167DF687}" srcOrd="0" destOrd="0" presId="urn:microsoft.com/office/officeart/2016/7/layout/VerticalSolidActionList"/>
    <dgm:cxn modelId="{FB8F2170-B508-4CBC-A138-25F6927ED7D3}" srcId="{CBD24C32-4325-433F-94FE-C9049FEDEF8E}" destId="{AC07DCF1-EECD-4764-A9AA-FDF8F69C7090}" srcOrd="0" destOrd="0" parTransId="{79A169A4-5320-4E39-82A4-C049DD23E5E9}" sibTransId="{FEB12B91-41F5-4B42-B20B-B499B010B4E0}"/>
    <dgm:cxn modelId="{F948D672-9507-49C7-9B46-EF777AC46676}" type="presOf" srcId="{9720F698-3528-48C9-AE24-244A1CE9078F}" destId="{C0558694-52C6-4293-A099-566ABF51049F}" srcOrd="0" destOrd="0" presId="urn:microsoft.com/office/officeart/2016/7/layout/VerticalSolidActionList"/>
    <dgm:cxn modelId="{7CA2FB81-1ECF-4334-AD3A-F65990380C4D}" type="presOf" srcId="{1698EEE5-7659-4A18-A531-2D31F6F59CE3}" destId="{D7D37251-EA04-4C44-B4CC-E00D087289EE}" srcOrd="0" destOrd="0" presId="urn:microsoft.com/office/officeart/2016/7/layout/VerticalSolidActionList"/>
    <dgm:cxn modelId="{B352C082-FA01-4ACC-A12E-6F645F1A0804}" type="presOf" srcId="{AC07DCF1-EECD-4764-A9AA-FDF8F69C7090}" destId="{4138CB13-2B6E-4BE7-A09F-4BB30F0555F7}" srcOrd="0" destOrd="0" presId="urn:microsoft.com/office/officeart/2016/7/layout/VerticalSolidActionList"/>
    <dgm:cxn modelId="{09AB378A-F1D9-4C05-8171-07A3C5511FA5}" srcId="{9720F698-3528-48C9-AE24-244A1CE9078F}" destId="{1A92C224-DA27-4E28-8020-8B9C9879D72A}" srcOrd="2" destOrd="0" parTransId="{8071D881-E488-415E-B0D2-5D8730C278BB}" sibTransId="{1ABF9632-411D-4F97-8829-080CFB999429}"/>
    <dgm:cxn modelId="{2E38E9CA-204A-4095-9082-DB6DAB5E3746}" srcId="{8031D14D-3B5C-448A-8CD7-34717D24121D}" destId="{C1E89EC6-5CF2-4835-B39A-827D9D85AD16}" srcOrd="0" destOrd="0" parTransId="{C4AD3A47-30DD-47EA-9BD4-334AA3363982}" sibTransId="{FE15C8EE-CB97-4401-A77C-69829D6CA56A}"/>
    <dgm:cxn modelId="{0DEBC3E0-4421-4F53-A057-3510BBE8033D}" type="presOf" srcId="{DD8AC6A9-504A-4214-A17E-3CED16BC37CC}" destId="{0DA51F30-B9A9-47B8-A4B4-89334B1E5652}" srcOrd="0" destOrd="0" presId="urn:microsoft.com/office/officeart/2016/7/layout/VerticalSolidActionList"/>
    <dgm:cxn modelId="{15DEB4EA-D752-4CE7-B432-2A0479593670}" type="presOf" srcId="{C1E89EC6-5CF2-4835-B39A-827D9D85AD16}" destId="{B091C86F-856F-47B2-9475-D67CF5057778}" srcOrd="0" destOrd="0" presId="urn:microsoft.com/office/officeart/2016/7/layout/VerticalSolidActionList"/>
    <dgm:cxn modelId="{5172DECF-DF6F-4492-A684-67A2FFE22C72}" type="presParOf" srcId="{C0558694-52C6-4293-A099-566ABF51049F}" destId="{CA024D15-B747-464A-8AF8-4411A78238A4}" srcOrd="0" destOrd="0" presId="urn:microsoft.com/office/officeart/2016/7/layout/VerticalSolidActionList"/>
    <dgm:cxn modelId="{4666D6B4-CBD3-4ADF-87E2-9F59731E5E01}" type="presParOf" srcId="{CA024D15-B747-464A-8AF8-4411A78238A4}" destId="{D7D37251-EA04-4C44-B4CC-E00D087289EE}" srcOrd="0" destOrd="0" presId="urn:microsoft.com/office/officeart/2016/7/layout/VerticalSolidActionList"/>
    <dgm:cxn modelId="{5243E62B-D7B7-4805-A1EF-78ECF05FF931}" type="presParOf" srcId="{CA024D15-B747-464A-8AF8-4411A78238A4}" destId="{0DA51F30-B9A9-47B8-A4B4-89334B1E5652}" srcOrd="1" destOrd="0" presId="urn:microsoft.com/office/officeart/2016/7/layout/VerticalSolidActionList"/>
    <dgm:cxn modelId="{9CFF1E36-0461-4C71-9472-3775FB7EFB6E}" type="presParOf" srcId="{C0558694-52C6-4293-A099-566ABF51049F}" destId="{5CDCE31C-1C42-495E-8733-A27FCC524CD3}" srcOrd="1" destOrd="0" presId="urn:microsoft.com/office/officeart/2016/7/layout/VerticalSolidActionList"/>
    <dgm:cxn modelId="{296A60A8-07FE-4419-8F64-68884C42A623}" type="presParOf" srcId="{C0558694-52C6-4293-A099-566ABF51049F}" destId="{D78B0C12-A599-4A38-8E55-13C965585B22}" srcOrd="2" destOrd="0" presId="urn:microsoft.com/office/officeart/2016/7/layout/VerticalSolidActionList"/>
    <dgm:cxn modelId="{58836A96-D97A-4CF8-8A30-7345866A0C87}" type="presParOf" srcId="{D78B0C12-A599-4A38-8E55-13C965585B22}" destId="{0602A9BC-CA1E-413B-B29B-2557167DF687}" srcOrd="0" destOrd="0" presId="urn:microsoft.com/office/officeart/2016/7/layout/VerticalSolidActionList"/>
    <dgm:cxn modelId="{F0C5307F-C454-4E31-9C40-F3315C1722E9}" type="presParOf" srcId="{D78B0C12-A599-4A38-8E55-13C965585B22}" destId="{B091C86F-856F-47B2-9475-D67CF5057778}" srcOrd="1" destOrd="0" presId="urn:microsoft.com/office/officeart/2016/7/layout/VerticalSolidActionList"/>
    <dgm:cxn modelId="{00B24408-591A-4270-AB9C-2EB0FF7C89B9}" type="presParOf" srcId="{C0558694-52C6-4293-A099-566ABF51049F}" destId="{AF813303-34D6-4D96-B966-6943CCADF6A6}" srcOrd="3" destOrd="0" presId="urn:microsoft.com/office/officeart/2016/7/layout/VerticalSolidActionList"/>
    <dgm:cxn modelId="{31CB182C-7F55-461D-BD6F-4228D7200D5F}" type="presParOf" srcId="{C0558694-52C6-4293-A099-566ABF51049F}" destId="{99011B08-D146-4B73-BB14-D85210633E62}" srcOrd="4" destOrd="0" presId="urn:microsoft.com/office/officeart/2016/7/layout/VerticalSolidActionList"/>
    <dgm:cxn modelId="{B7762710-2EC2-468C-BCAB-21EC388F7316}" type="presParOf" srcId="{99011B08-D146-4B73-BB14-D85210633E62}" destId="{0AE6D424-2E91-4B05-B82E-2CA44026652E}" srcOrd="0" destOrd="0" presId="urn:microsoft.com/office/officeart/2016/7/layout/VerticalSolidActionList"/>
    <dgm:cxn modelId="{7883F1A5-A99D-486D-A83E-768C8CED6CC4}" type="presParOf" srcId="{99011B08-D146-4B73-BB14-D85210633E62}" destId="{5C4330F6-E420-44F1-99C6-1E9E4C7F4E65}" srcOrd="1" destOrd="0" presId="urn:microsoft.com/office/officeart/2016/7/layout/VerticalSolidActionList"/>
    <dgm:cxn modelId="{814229A2-8DE3-4765-8134-CAC0ADAF7B5D}" type="presParOf" srcId="{C0558694-52C6-4293-A099-566ABF51049F}" destId="{23CD2A87-D033-43D1-A053-757A1014A8A0}" srcOrd="5" destOrd="0" presId="urn:microsoft.com/office/officeart/2016/7/layout/VerticalSolidActionList"/>
    <dgm:cxn modelId="{7E0255CA-3AEC-435E-A4ED-AE80B418DB63}" type="presParOf" srcId="{C0558694-52C6-4293-A099-566ABF51049F}" destId="{2D0E74D1-8F90-4F34-AEAC-7187CCBAB25A}" srcOrd="6" destOrd="0" presId="urn:microsoft.com/office/officeart/2016/7/layout/VerticalSolidActionList"/>
    <dgm:cxn modelId="{CD1B59CA-5599-456A-879A-7682F3C73D9B}" type="presParOf" srcId="{2D0E74D1-8F90-4F34-AEAC-7187CCBAB25A}" destId="{E7C75C35-16CB-4847-AD60-64CC08E6C782}" srcOrd="0" destOrd="0" presId="urn:microsoft.com/office/officeart/2016/7/layout/VerticalSolidActionList"/>
    <dgm:cxn modelId="{2E1335BD-A06F-4714-8882-D944C4F1FBFC}" type="presParOf" srcId="{2D0E74D1-8F90-4F34-AEAC-7187CCBAB25A}" destId="{4138CB13-2B6E-4BE7-A09F-4BB30F0555F7}" srcOrd="1" destOrd="0" presId="urn:microsoft.com/office/officeart/2016/7/layout/VerticalSolid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4B1FF9C-F6B4-49CA-A619-4A15B058DE3D}"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CC5674EB-C6C7-4A8E-9DC9-25A12F5B860A}">
      <dgm:prSet custT="1"/>
      <dgm:spPr/>
      <dgm:t>
        <a:bodyPr/>
        <a:lstStyle/>
        <a:p>
          <a:r>
            <a:rPr lang="en-US" sz="2800" b="1" dirty="0"/>
            <a:t>If the student is struggling…. </a:t>
          </a:r>
        </a:p>
        <a:p>
          <a:r>
            <a:rPr lang="en-US" sz="2800" dirty="0"/>
            <a:t>The school must: </a:t>
          </a:r>
        </a:p>
      </dgm:t>
    </dgm:pt>
    <dgm:pt modelId="{15CD8509-2DA4-4E74-A4A8-08903A26BDFD}" type="parTrans" cxnId="{8AB07806-092F-450D-AE5F-C5FDE05786DF}">
      <dgm:prSet/>
      <dgm:spPr/>
      <dgm:t>
        <a:bodyPr/>
        <a:lstStyle/>
        <a:p>
          <a:endParaRPr lang="en-US" sz="1600"/>
        </a:p>
      </dgm:t>
    </dgm:pt>
    <dgm:pt modelId="{EDE24DDF-DC25-4023-88A6-57BE36534B68}" type="sibTrans" cxnId="{8AB07806-092F-450D-AE5F-C5FDE05786DF}">
      <dgm:prSet/>
      <dgm:spPr/>
      <dgm:t>
        <a:bodyPr/>
        <a:lstStyle/>
        <a:p>
          <a:endParaRPr lang="en-US" sz="1600"/>
        </a:p>
      </dgm:t>
    </dgm:pt>
    <dgm:pt modelId="{0E7A44D5-481B-426D-9983-F208406F7983}">
      <dgm:prSet custT="1"/>
      <dgm:spPr/>
      <dgm:t>
        <a:bodyPr/>
        <a:lstStyle/>
        <a:p>
          <a:r>
            <a:rPr lang="en-US" sz="2000" dirty="0"/>
            <a:t>Provide Interventions – Response to Intervention (RTI), accommodations, other interventions to help the student make progress.</a:t>
          </a:r>
        </a:p>
      </dgm:t>
    </dgm:pt>
    <dgm:pt modelId="{D1091017-6D08-4936-AB7B-A6955584F8A3}" type="parTrans" cxnId="{9AFE62DC-5214-4B10-A0A2-2E66DB7762EB}">
      <dgm:prSet/>
      <dgm:spPr/>
      <dgm:t>
        <a:bodyPr/>
        <a:lstStyle/>
        <a:p>
          <a:endParaRPr lang="en-US" sz="1600"/>
        </a:p>
      </dgm:t>
    </dgm:pt>
    <dgm:pt modelId="{68F0C177-6E00-415C-A2F8-9D939ECA816F}" type="sibTrans" cxnId="{9AFE62DC-5214-4B10-A0A2-2E66DB7762EB}">
      <dgm:prSet/>
      <dgm:spPr/>
      <dgm:t>
        <a:bodyPr/>
        <a:lstStyle/>
        <a:p>
          <a:endParaRPr lang="en-US" sz="1600"/>
        </a:p>
      </dgm:t>
    </dgm:pt>
    <dgm:pt modelId="{A9A502E7-E3DB-42A9-88BF-90C2FEBAC16C}">
      <dgm:prSet custT="1"/>
      <dgm:spPr/>
      <dgm:t>
        <a:bodyPr/>
        <a:lstStyle/>
        <a:p>
          <a:r>
            <a:rPr lang="en-US" sz="2000" dirty="0"/>
            <a:t>If this isn’t successful, a referral for special education should be made. </a:t>
          </a:r>
        </a:p>
      </dgm:t>
    </dgm:pt>
    <dgm:pt modelId="{16395F37-3759-4D10-A018-AC037C71D73C}" type="parTrans" cxnId="{A8578E74-602B-4A5C-A238-88BBA5B54466}">
      <dgm:prSet/>
      <dgm:spPr/>
      <dgm:t>
        <a:bodyPr/>
        <a:lstStyle/>
        <a:p>
          <a:endParaRPr lang="en-US" sz="1600"/>
        </a:p>
      </dgm:t>
    </dgm:pt>
    <dgm:pt modelId="{63249D6E-BD39-4A6E-811B-8B25EB289F7F}" type="sibTrans" cxnId="{A8578E74-602B-4A5C-A238-88BBA5B54466}">
      <dgm:prSet/>
      <dgm:spPr/>
      <dgm:t>
        <a:bodyPr/>
        <a:lstStyle/>
        <a:p>
          <a:endParaRPr lang="en-US" sz="1600"/>
        </a:p>
      </dgm:t>
    </dgm:pt>
    <dgm:pt modelId="{D45BB007-0A40-4F53-8D47-2CFF8A7DF49C}">
      <dgm:prSet custT="1"/>
      <dgm:spPr/>
      <dgm:t>
        <a:bodyPr/>
        <a:lstStyle/>
        <a:p>
          <a:r>
            <a:rPr lang="en-US" sz="2000" dirty="0"/>
            <a:t>The student should have a series of evaluations.</a:t>
          </a:r>
        </a:p>
      </dgm:t>
    </dgm:pt>
    <dgm:pt modelId="{0F809BC3-4309-48C4-85AD-ADBEE342D4F8}" type="parTrans" cxnId="{DDC38192-EBD9-4F99-8CFD-678FDE4E2B42}">
      <dgm:prSet/>
      <dgm:spPr/>
      <dgm:t>
        <a:bodyPr/>
        <a:lstStyle/>
        <a:p>
          <a:endParaRPr lang="en-US" sz="1600"/>
        </a:p>
      </dgm:t>
    </dgm:pt>
    <dgm:pt modelId="{9B0F93CE-9776-4B3A-9E13-DCABFCE0906F}" type="sibTrans" cxnId="{DDC38192-EBD9-4F99-8CFD-678FDE4E2B42}">
      <dgm:prSet/>
      <dgm:spPr/>
      <dgm:t>
        <a:bodyPr/>
        <a:lstStyle/>
        <a:p>
          <a:endParaRPr lang="en-US" sz="1600"/>
        </a:p>
      </dgm:t>
    </dgm:pt>
    <dgm:pt modelId="{2A62201C-D130-4900-9152-4A595D309C25}">
      <dgm:prSet custT="1"/>
      <dgm:spPr/>
      <dgm:t>
        <a:bodyPr/>
        <a:lstStyle/>
        <a:p>
          <a:r>
            <a:rPr lang="en-US" sz="2000" dirty="0"/>
            <a:t>The IEP Team (which includes a parent or educational surrogate parent) meets and reviews the evaluation results to determine if the student is eligible based on educational needs.</a:t>
          </a:r>
        </a:p>
      </dgm:t>
    </dgm:pt>
    <dgm:pt modelId="{AC681328-60FC-403B-9499-E9E209CF38F6}" type="parTrans" cxnId="{3B4EC127-03D4-417C-BE62-CE12155FC48D}">
      <dgm:prSet/>
      <dgm:spPr/>
      <dgm:t>
        <a:bodyPr/>
        <a:lstStyle/>
        <a:p>
          <a:endParaRPr lang="en-US" sz="1600"/>
        </a:p>
      </dgm:t>
    </dgm:pt>
    <dgm:pt modelId="{80118909-68E3-4FA5-88BF-B8D3A86663B1}" type="sibTrans" cxnId="{3B4EC127-03D4-417C-BE62-CE12155FC48D}">
      <dgm:prSet/>
      <dgm:spPr/>
      <dgm:t>
        <a:bodyPr/>
        <a:lstStyle/>
        <a:p>
          <a:endParaRPr lang="en-US" sz="1600"/>
        </a:p>
      </dgm:t>
    </dgm:pt>
    <dgm:pt modelId="{BB7D340F-A561-4260-A32A-C8A6522DEEDA}" type="pres">
      <dgm:prSet presAssocID="{44B1FF9C-F6B4-49CA-A619-4A15B058DE3D}" presName="linear" presStyleCnt="0">
        <dgm:presLayoutVars>
          <dgm:animLvl val="lvl"/>
          <dgm:resizeHandles val="exact"/>
        </dgm:presLayoutVars>
      </dgm:prSet>
      <dgm:spPr/>
    </dgm:pt>
    <dgm:pt modelId="{18D0E710-CBA8-4226-996B-FF1D38040507}" type="pres">
      <dgm:prSet presAssocID="{CC5674EB-C6C7-4A8E-9DC9-25A12F5B860A}" presName="parentText" presStyleLbl="node1" presStyleIdx="0" presStyleCnt="1" custScaleX="98733" custScaleY="176048">
        <dgm:presLayoutVars>
          <dgm:chMax val="0"/>
          <dgm:bulletEnabled val="1"/>
        </dgm:presLayoutVars>
      </dgm:prSet>
      <dgm:spPr/>
    </dgm:pt>
    <dgm:pt modelId="{79C50A05-6D38-4949-AD85-18750AB87D4E}" type="pres">
      <dgm:prSet presAssocID="{CC5674EB-C6C7-4A8E-9DC9-25A12F5B860A}" presName="childText" presStyleLbl="revTx" presStyleIdx="0" presStyleCnt="1" custScaleX="98734" custScaleY="242823" custLinFactNeighborX="-633" custLinFactNeighborY="43938">
        <dgm:presLayoutVars>
          <dgm:bulletEnabled val="1"/>
        </dgm:presLayoutVars>
      </dgm:prSet>
      <dgm:spPr/>
    </dgm:pt>
  </dgm:ptLst>
  <dgm:cxnLst>
    <dgm:cxn modelId="{8AB07806-092F-450D-AE5F-C5FDE05786DF}" srcId="{44B1FF9C-F6B4-49CA-A619-4A15B058DE3D}" destId="{CC5674EB-C6C7-4A8E-9DC9-25A12F5B860A}" srcOrd="0" destOrd="0" parTransId="{15CD8509-2DA4-4E74-A4A8-08903A26BDFD}" sibTransId="{EDE24DDF-DC25-4023-88A6-57BE36534B68}"/>
    <dgm:cxn modelId="{481B4F18-6080-4273-8340-4D8F34D0E3A3}" type="presOf" srcId="{D45BB007-0A40-4F53-8D47-2CFF8A7DF49C}" destId="{79C50A05-6D38-4949-AD85-18750AB87D4E}" srcOrd="0" destOrd="2" presId="urn:microsoft.com/office/officeart/2005/8/layout/vList2"/>
    <dgm:cxn modelId="{3B4EC127-03D4-417C-BE62-CE12155FC48D}" srcId="{CC5674EB-C6C7-4A8E-9DC9-25A12F5B860A}" destId="{2A62201C-D130-4900-9152-4A595D309C25}" srcOrd="3" destOrd="0" parTransId="{AC681328-60FC-403B-9499-E9E209CF38F6}" sibTransId="{80118909-68E3-4FA5-88BF-B8D3A86663B1}"/>
    <dgm:cxn modelId="{A3E4A331-4A37-4032-9BBF-C3B9CD5DF17F}" type="presOf" srcId="{A9A502E7-E3DB-42A9-88BF-90C2FEBAC16C}" destId="{79C50A05-6D38-4949-AD85-18750AB87D4E}" srcOrd="0" destOrd="1" presId="urn:microsoft.com/office/officeart/2005/8/layout/vList2"/>
    <dgm:cxn modelId="{59D8995E-0DE8-4C78-8B4E-59E755FF1E76}" type="presOf" srcId="{CC5674EB-C6C7-4A8E-9DC9-25A12F5B860A}" destId="{18D0E710-CBA8-4226-996B-FF1D38040507}" srcOrd="0" destOrd="0" presId="urn:microsoft.com/office/officeart/2005/8/layout/vList2"/>
    <dgm:cxn modelId="{E5CC034C-9755-4343-9144-FE9A4390E617}" type="presOf" srcId="{0E7A44D5-481B-426D-9983-F208406F7983}" destId="{79C50A05-6D38-4949-AD85-18750AB87D4E}" srcOrd="0" destOrd="0" presId="urn:microsoft.com/office/officeart/2005/8/layout/vList2"/>
    <dgm:cxn modelId="{A8578E74-602B-4A5C-A238-88BBA5B54466}" srcId="{CC5674EB-C6C7-4A8E-9DC9-25A12F5B860A}" destId="{A9A502E7-E3DB-42A9-88BF-90C2FEBAC16C}" srcOrd="1" destOrd="0" parTransId="{16395F37-3759-4D10-A018-AC037C71D73C}" sibTransId="{63249D6E-BD39-4A6E-811B-8B25EB289F7F}"/>
    <dgm:cxn modelId="{C511E78F-3078-45F9-90B0-860D9C838EE2}" type="presOf" srcId="{44B1FF9C-F6B4-49CA-A619-4A15B058DE3D}" destId="{BB7D340F-A561-4260-A32A-C8A6522DEEDA}" srcOrd="0" destOrd="0" presId="urn:microsoft.com/office/officeart/2005/8/layout/vList2"/>
    <dgm:cxn modelId="{DDC38192-EBD9-4F99-8CFD-678FDE4E2B42}" srcId="{CC5674EB-C6C7-4A8E-9DC9-25A12F5B860A}" destId="{D45BB007-0A40-4F53-8D47-2CFF8A7DF49C}" srcOrd="2" destOrd="0" parTransId="{0F809BC3-4309-48C4-85AD-ADBEE342D4F8}" sibTransId="{9B0F93CE-9776-4B3A-9E13-DCABFCE0906F}"/>
    <dgm:cxn modelId="{DE89699E-9075-4C24-AB6E-62CEF89DBB20}" type="presOf" srcId="{2A62201C-D130-4900-9152-4A595D309C25}" destId="{79C50A05-6D38-4949-AD85-18750AB87D4E}" srcOrd="0" destOrd="3" presId="urn:microsoft.com/office/officeart/2005/8/layout/vList2"/>
    <dgm:cxn modelId="{9AFE62DC-5214-4B10-A0A2-2E66DB7762EB}" srcId="{CC5674EB-C6C7-4A8E-9DC9-25A12F5B860A}" destId="{0E7A44D5-481B-426D-9983-F208406F7983}" srcOrd="0" destOrd="0" parTransId="{D1091017-6D08-4936-AB7B-A6955584F8A3}" sibTransId="{68F0C177-6E00-415C-A2F8-9D939ECA816F}"/>
    <dgm:cxn modelId="{9A877426-BE1E-4385-AA18-4579BBA11986}" type="presParOf" srcId="{BB7D340F-A561-4260-A32A-C8A6522DEEDA}" destId="{18D0E710-CBA8-4226-996B-FF1D38040507}" srcOrd="0" destOrd="0" presId="urn:microsoft.com/office/officeart/2005/8/layout/vList2"/>
    <dgm:cxn modelId="{A5F22E8A-8561-4561-A152-F3B575C141EC}" type="presParOf" srcId="{BB7D340F-A561-4260-A32A-C8A6522DEEDA}" destId="{79C50A05-6D38-4949-AD85-18750AB87D4E}"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389B610-93E5-47A9-BB17-3B9FA9A05FCB}"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289A40CF-45BB-4F65-B83E-86BDAE515905}">
      <dgm:prSet/>
      <dgm:spPr/>
      <dgm:t>
        <a:bodyPr/>
        <a:lstStyle/>
        <a:p>
          <a:r>
            <a:rPr lang="en-US"/>
            <a:t>Ask questions.</a:t>
          </a:r>
        </a:p>
      </dgm:t>
    </dgm:pt>
    <dgm:pt modelId="{971C35EC-B178-4173-998F-CB3D82DCC01E}" type="parTrans" cxnId="{E767FD5E-5170-419B-8E15-C9066943CDF0}">
      <dgm:prSet/>
      <dgm:spPr/>
      <dgm:t>
        <a:bodyPr/>
        <a:lstStyle/>
        <a:p>
          <a:endParaRPr lang="en-US"/>
        </a:p>
      </dgm:t>
    </dgm:pt>
    <dgm:pt modelId="{B59A6DCF-4543-48CE-B38B-E88A9F50C6E2}" type="sibTrans" cxnId="{E767FD5E-5170-419B-8E15-C9066943CDF0}">
      <dgm:prSet/>
      <dgm:spPr/>
      <dgm:t>
        <a:bodyPr/>
        <a:lstStyle/>
        <a:p>
          <a:endParaRPr lang="en-US"/>
        </a:p>
      </dgm:t>
    </dgm:pt>
    <dgm:pt modelId="{EECDB059-43AF-4482-B6DE-D3BF0B7BDADC}">
      <dgm:prSet/>
      <dgm:spPr/>
      <dgm:t>
        <a:bodyPr/>
        <a:lstStyle/>
        <a:p>
          <a:r>
            <a:rPr lang="en-US"/>
            <a:t>Understand what the conclusions and recommendations are.</a:t>
          </a:r>
        </a:p>
      </dgm:t>
    </dgm:pt>
    <dgm:pt modelId="{6EB76294-8E19-4C10-9567-AE2FC8A85910}" type="parTrans" cxnId="{1A675E4E-7A6C-46FF-AA02-0B3E18302DAC}">
      <dgm:prSet/>
      <dgm:spPr/>
      <dgm:t>
        <a:bodyPr/>
        <a:lstStyle/>
        <a:p>
          <a:endParaRPr lang="en-US"/>
        </a:p>
      </dgm:t>
    </dgm:pt>
    <dgm:pt modelId="{AA13A33F-0A9A-47C1-9350-C4B5D9EFB615}" type="sibTrans" cxnId="{1A675E4E-7A6C-46FF-AA02-0B3E18302DAC}">
      <dgm:prSet/>
      <dgm:spPr/>
      <dgm:t>
        <a:bodyPr/>
        <a:lstStyle/>
        <a:p>
          <a:endParaRPr lang="en-US"/>
        </a:p>
      </dgm:t>
    </dgm:pt>
    <dgm:pt modelId="{8BA3BDE9-3CCB-4DAC-B255-B81A9D97F510}">
      <dgm:prSet/>
      <dgm:spPr/>
      <dgm:t>
        <a:bodyPr/>
        <a:lstStyle/>
        <a:p>
          <a:r>
            <a:rPr lang="en-US"/>
            <a:t>Understand why those conclusions and recommendations are being made.</a:t>
          </a:r>
        </a:p>
      </dgm:t>
    </dgm:pt>
    <dgm:pt modelId="{95C257AA-F386-4A82-8AC3-F760AC585E33}" type="parTrans" cxnId="{7A4F0D41-4653-46CE-95E6-ADC399F1F45B}">
      <dgm:prSet/>
      <dgm:spPr/>
      <dgm:t>
        <a:bodyPr/>
        <a:lstStyle/>
        <a:p>
          <a:endParaRPr lang="en-US"/>
        </a:p>
      </dgm:t>
    </dgm:pt>
    <dgm:pt modelId="{C0FDF2BA-6EE9-4135-A855-66BFD638F3E5}" type="sibTrans" cxnId="{7A4F0D41-4653-46CE-95E6-ADC399F1F45B}">
      <dgm:prSet/>
      <dgm:spPr/>
      <dgm:t>
        <a:bodyPr/>
        <a:lstStyle/>
        <a:p>
          <a:endParaRPr lang="en-US"/>
        </a:p>
      </dgm:t>
    </dgm:pt>
    <dgm:pt modelId="{79901A1F-945B-4819-A611-16BE504155D4}">
      <dgm:prSet/>
      <dgm:spPr/>
      <dgm:t>
        <a:bodyPr/>
        <a:lstStyle/>
        <a:p>
          <a:r>
            <a:rPr lang="en-US"/>
            <a:t>If you disagree with the school’s evaluation, you have the right to obtain an “Independent Educational Evaluation” (IEE).</a:t>
          </a:r>
        </a:p>
      </dgm:t>
    </dgm:pt>
    <dgm:pt modelId="{AFCF5628-8726-43C8-A6BF-CC450943FE0C}" type="parTrans" cxnId="{ED22DBFD-9E25-4323-A960-236450B39FD2}">
      <dgm:prSet/>
      <dgm:spPr/>
      <dgm:t>
        <a:bodyPr/>
        <a:lstStyle/>
        <a:p>
          <a:endParaRPr lang="en-US"/>
        </a:p>
      </dgm:t>
    </dgm:pt>
    <dgm:pt modelId="{B8FCFDBD-EAE0-4FB6-A990-8D3985BC486E}" type="sibTrans" cxnId="{ED22DBFD-9E25-4323-A960-236450B39FD2}">
      <dgm:prSet/>
      <dgm:spPr/>
      <dgm:t>
        <a:bodyPr/>
        <a:lstStyle/>
        <a:p>
          <a:endParaRPr lang="en-US"/>
        </a:p>
      </dgm:t>
    </dgm:pt>
    <dgm:pt modelId="{B86539FA-C50E-41EB-B9F6-E0B8DA68E3FC}" type="pres">
      <dgm:prSet presAssocID="{A389B610-93E5-47A9-BB17-3B9FA9A05FCB}" presName="root" presStyleCnt="0">
        <dgm:presLayoutVars>
          <dgm:dir/>
          <dgm:resizeHandles val="exact"/>
        </dgm:presLayoutVars>
      </dgm:prSet>
      <dgm:spPr/>
    </dgm:pt>
    <dgm:pt modelId="{5A6261C7-C3FF-47D5-A638-3D15E0F5D0C2}" type="pres">
      <dgm:prSet presAssocID="{289A40CF-45BB-4F65-B83E-86BDAE515905}" presName="compNode" presStyleCnt="0"/>
      <dgm:spPr/>
    </dgm:pt>
    <dgm:pt modelId="{57AEFA98-BE6E-4872-9C1E-B42ADFCD7AFE}" type="pres">
      <dgm:prSet presAssocID="{289A40CF-45BB-4F65-B83E-86BDAE515905}" presName="bgRect" presStyleLbl="bgShp" presStyleIdx="0" presStyleCnt="4"/>
      <dgm:spPr/>
    </dgm:pt>
    <dgm:pt modelId="{CD57D276-05C5-4E69-A7C6-71A8BE3B3CC7}" type="pres">
      <dgm:prSet presAssocID="{289A40CF-45BB-4F65-B83E-86BDAE515905}"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Question mark"/>
        </a:ext>
      </dgm:extLst>
    </dgm:pt>
    <dgm:pt modelId="{E1189C59-5D07-42D6-BF5A-F90226704617}" type="pres">
      <dgm:prSet presAssocID="{289A40CF-45BB-4F65-B83E-86BDAE515905}" presName="spaceRect" presStyleCnt="0"/>
      <dgm:spPr/>
    </dgm:pt>
    <dgm:pt modelId="{86F5C386-7C21-4C56-8E3C-0F6B20C059E5}" type="pres">
      <dgm:prSet presAssocID="{289A40CF-45BB-4F65-B83E-86BDAE515905}" presName="parTx" presStyleLbl="revTx" presStyleIdx="0" presStyleCnt="4">
        <dgm:presLayoutVars>
          <dgm:chMax val="0"/>
          <dgm:chPref val="0"/>
        </dgm:presLayoutVars>
      </dgm:prSet>
      <dgm:spPr/>
    </dgm:pt>
    <dgm:pt modelId="{AABC46D1-2E1D-4D60-9D4E-7B83FBFF6BD3}" type="pres">
      <dgm:prSet presAssocID="{B59A6DCF-4543-48CE-B38B-E88A9F50C6E2}" presName="sibTrans" presStyleCnt="0"/>
      <dgm:spPr/>
    </dgm:pt>
    <dgm:pt modelId="{9A48AA14-E585-4B50-8792-28F18B81943C}" type="pres">
      <dgm:prSet presAssocID="{EECDB059-43AF-4482-B6DE-D3BF0B7BDADC}" presName="compNode" presStyleCnt="0"/>
      <dgm:spPr/>
    </dgm:pt>
    <dgm:pt modelId="{ACE0F412-2A18-4C36-A825-6C34049F5A8C}" type="pres">
      <dgm:prSet presAssocID="{EECDB059-43AF-4482-B6DE-D3BF0B7BDADC}" presName="bgRect" presStyleLbl="bgShp" presStyleIdx="1" presStyleCnt="4"/>
      <dgm:spPr/>
    </dgm:pt>
    <dgm:pt modelId="{B88A125A-DECB-46FE-8802-65FF6E2E2207}" type="pres">
      <dgm:prSet presAssocID="{EECDB059-43AF-4482-B6DE-D3BF0B7BDADC}"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erson with Idea"/>
        </a:ext>
      </dgm:extLst>
    </dgm:pt>
    <dgm:pt modelId="{2AA59E9B-762E-43E1-9203-40A007E70D96}" type="pres">
      <dgm:prSet presAssocID="{EECDB059-43AF-4482-B6DE-D3BF0B7BDADC}" presName="spaceRect" presStyleCnt="0"/>
      <dgm:spPr/>
    </dgm:pt>
    <dgm:pt modelId="{F161D05B-426A-4412-BC12-122EC8C35580}" type="pres">
      <dgm:prSet presAssocID="{EECDB059-43AF-4482-B6DE-D3BF0B7BDADC}" presName="parTx" presStyleLbl="revTx" presStyleIdx="1" presStyleCnt="4">
        <dgm:presLayoutVars>
          <dgm:chMax val="0"/>
          <dgm:chPref val="0"/>
        </dgm:presLayoutVars>
      </dgm:prSet>
      <dgm:spPr/>
    </dgm:pt>
    <dgm:pt modelId="{FAF4AF44-C7FA-4770-91A1-5EF0F2A8F96C}" type="pres">
      <dgm:prSet presAssocID="{AA13A33F-0A9A-47C1-9350-C4B5D9EFB615}" presName="sibTrans" presStyleCnt="0"/>
      <dgm:spPr/>
    </dgm:pt>
    <dgm:pt modelId="{C0EEB215-CC34-41B7-ADF2-A2607F703BE2}" type="pres">
      <dgm:prSet presAssocID="{8BA3BDE9-3CCB-4DAC-B255-B81A9D97F510}" presName="compNode" presStyleCnt="0"/>
      <dgm:spPr/>
    </dgm:pt>
    <dgm:pt modelId="{67D51BD4-EC4A-44AB-BF80-1995D95DCE44}" type="pres">
      <dgm:prSet presAssocID="{8BA3BDE9-3CCB-4DAC-B255-B81A9D97F510}" presName="bgRect" presStyleLbl="bgShp" presStyleIdx="2" presStyleCnt="4"/>
      <dgm:spPr/>
    </dgm:pt>
    <dgm:pt modelId="{60489DDB-3F4B-4C78-A7EF-7314FA707D58}" type="pres">
      <dgm:prSet presAssocID="{8BA3BDE9-3CCB-4DAC-B255-B81A9D97F510}"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Light Bulb and Gear"/>
        </a:ext>
      </dgm:extLst>
    </dgm:pt>
    <dgm:pt modelId="{BF10F76E-CA53-4515-B381-1AD409AD57AA}" type="pres">
      <dgm:prSet presAssocID="{8BA3BDE9-3CCB-4DAC-B255-B81A9D97F510}" presName="spaceRect" presStyleCnt="0"/>
      <dgm:spPr/>
    </dgm:pt>
    <dgm:pt modelId="{3BDF0731-F12A-459F-B655-AAA198C7830F}" type="pres">
      <dgm:prSet presAssocID="{8BA3BDE9-3CCB-4DAC-B255-B81A9D97F510}" presName="parTx" presStyleLbl="revTx" presStyleIdx="2" presStyleCnt="4">
        <dgm:presLayoutVars>
          <dgm:chMax val="0"/>
          <dgm:chPref val="0"/>
        </dgm:presLayoutVars>
      </dgm:prSet>
      <dgm:spPr/>
    </dgm:pt>
    <dgm:pt modelId="{C49B2465-DE82-4629-9AB8-DE241E8509B8}" type="pres">
      <dgm:prSet presAssocID="{C0FDF2BA-6EE9-4135-A855-66BFD638F3E5}" presName="sibTrans" presStyleCnt="0"/>
      <dgm:spPr/>
    </dgm:pt>
    <dgm:pt modelId="{66312068-7A03-4469-A464-42C956CBCBE5}" type="pres">
      <dgm:prSet presAssocID="{79901A1F-945B-4819-A611-16BE504155D4}" presName="compNode" presStyleCnt="0"/>
      <dgm:spPr/>
    </dgm:pt>
    <dgm:pt modelId="{6C968AFD-3F0E-4084-A5E9-987C27C31BBA}" type="pres">
      <dgm:prSet presAssocID="{79901A1F-945B-4819-A611-16BE504155D4}" presName="bgRect" presStyleLbl="bgShp" presStyleIdx="3" presStyleCnt="4"/>
      <dgm:spPr/>
    </dgm:pt>
    <dgm:pt modelId="{DCD0B886-B0A7-4768-B643-BEFD801D7618}" type="pres">
      <dgm:prSet presAssocID="{79901A1F-945B-4819-A611-16BE504155D4}"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lassroom"/>
        </a:ext>
      </dgm:extLst>
    </dgm:pt>
    <dgm:pt modelId="{27A519FA-3267-4303-93DC-3DE54DFFB80E}" type="pres">
      <dgm:prSet presAssocID="{79901A1F-945B-4819-A611-16BE504155D4}" presName="spaceRect" presStyleCnt="0"/>
      <dgm:spPr/>
    </dgm:pt>
    <dgm:pt modelId="{5A156361-F613-47EA-B0B6-06DD330C3808}" type="pres">
      <dgm:prSet presAssocID="{79901A1F-945B-4819-A611-16BE504155D4}" presName="parTx" presStyleLbl="revTx" presStyleIdx="3" presStyleCnt="4">
        <dgm:presLayoutVars>
          <dgm:chMax val="0"/>
          <dgm:chPref val="0"/>
        </dgm:presLayoutVars>
      </dgm:prSet>
      <dgm:spPr/>
    </dgm:pt>
  </dgm:ptLst>
  <dgm:cxnLst>
    <dgm:cxn modelId="{2AB86221-1EFE-47AC-8B13-40CB9F8AB0C7}" type="presOf" srcId="{79901A1F-945B-4819-A611-16BE504155D4}" destId="{5A156361-F613-47EA-B0B6-06DD330C3808}" srcOrd="0" destOrd="0" presId="urn:microsoft.com/office/officeart/2018/2/layout/IconVerticalSolidList"/>
    <dgm:cxn modelId="{E767FD5E-5170-419B-8E15-C9066943CDF0}" srcId="{A389B610-93E5-47A9-BB17-3B9FA9A05FCB}" destId="{289A40CF-45BB-4F65-B83E-86BDAE515905}" srcOrd="0" destOrd="0" parTransId="{971C35EC-B178-4173-998F-CB3D82DCC01E}" sibTransId="{B59A6DCF-4543-48CE-B38B-E88A9F50C6E2}"/>
    <dgm:cxn modelId="{7A4F0D41-4653-46CE-95E6-ADC399F1F45B}" srcId="{A389B610-93E5-47A9-BB17-3B9FA9A05FCB}" destId="{8BA3BDE9-3CCB-4DAC-B255-B81A9D97F510}" srcOrd="2" destOrd="0" parTransId="{95C257AA-F386-4A82-8AC3-F760AC585E33}" sibTransId="{C0FDF2BA-6EE9-4135-A855-66BFD638F3E5}"/>
    <dgm:cxn modelId="{1A675E4E-7A6C-46FF-AA02-0B3E18302DAC}" srcId="{A389B610-93E5-47A9-BB17-3B9FA9A05FCB}" destId="{EECDB059-43AF-4482-B6DE-D3BF0B7BDADC}" srcOrd="1" destOrd="0" parTransId="{6EB76294-8E19-4C10-9567-AE2FC8A85910}" sibTransId="{AA13A33F-0A9A-47C1-9350-C4B5D9EFB615}"/>
    <dgm:cxn modelId="{EB5BDFA1-24B8-42C3-99E7-5992B515354E}" type="presOf" srcId="{A389B610-93E5-47A9-BB17-3B9FA9A05FCB}" destId="{B86539FA-C50E-41EB-B9F6-E0B8DA68E3FC}" srcOrd="0" destOrd="0" presId="urn:microsoft.com/office/officeart/2018/2/layout/IconVerticalSolidList"/>
    <dgm:cxn modelId="{73D050B6-CD25-47F7-ADD1-4B0905E1DC92}" type="presOf" srcId="{289A40CF-45BB-4F65-B83E-86BDAE515905}" destId="{86F5C386-7C21-4C56-8E3C-0F6B20C059E5}" srcOrd="0" destOrd="0" presId="urn:microsoft.com/office/officeart/2018/2/layout/IconVerticalSolidList"/>
    <dgm:cxn modelId="{EB9E51D9-7CF6-431E-A327-BC977CF9B6D9}" type="presOf" srcId="{8BA3BDE9-3CCB-4DAC-B255-B81A9D97F510}" destId="{3BDF0731-F12A-459F-B655-AAA198C7830F}" srcOrd="0" destOrd="0" presId="urn:microsoft.com/office/officeart/2018/2/layout/IconVerticalSolidList"/>
    <dgm:cxn modelId="{1EFF02DD-AA67-40E6-89A8-18915F5765A4}" type="presOf" srcId="{EECDB059-43AF-4482-B6DE-D3BF0B7BDADC}" destId="{F161D05B-426A-4412-BC12-122EC8C35580}" srcOrd="0" destOrd="0" presId="urn:microsoft.com/office/officeart/2018/2/layout/IconVerticalSolidList"/>
    <dgm:cxn modelId="{ED22DBFD-9E25-4323-A960-236450B39FD2}" srcId="{A389B610-93E5-47A9-BB17-3B9FA9A05FCB}" destId="{79901A1F-945B-4819-A611-16BE504155D4}" srcOrd="3" destOrd="0" parTransId="{AFCF5628-8726-43C8-A6BF-CC450943FE0C}" sibTransId="{B8FCFDBD-EAE0-4FB6-A990-8D3985BC486E}"/>
    <dgm:cxn modelId="{566E488F-D60D-47A1-A2CA-0AF123652D06}" type="presParOf" srcId="{B86539FA-C50E-41EB-B9F6-E0B8DA68E3FC}" destId="{5A6261C7-C3FF-47D5-A638-3D15E0F5D0C2}" srcOrd="0" destOrd="0" presId="urn:microsoft.com/office/officeart/2018/2/layout/IconVerticalSolidList"/>
    <dgm:cxn modelId="{0B49FE75-E092-447D-9739-B3C3C4921DA8}" type="presParOf" srcId="{5A6261C7-C3FF-47D5-A638-3D15E0F5D0C2}" destId="{57AEFA98-BE6E-4872-9C1E-B42ADFCD7AFE}" srcOrd="0" destOrd="0" presId="urn:microsoft.com/office/officeart/2018/2/layout/IconVerticalSolidList"/>
    <dgm:cxn modelId="{E8EFC7DA-B80C-49BC-9057-B9893D998BE1}" type="presParOf" srcId="{5A6261C7-C3FF-47D5-A638-3D15E0F5D0C2}" destId="{CD57D276-05C5-4E69-A7C6-71A8BE3B3CC7}" srcOrd="1" destOrd="0" presId="urn:microsoft.com/office/officeart/2018/2/layout/IconVerticalSolidList"/>
    <dgm:cxn modelId="{EEF656E9-232E-49DC-B0B9-C46526BFBF0B}" type="presParOf" srcId="{5A6261C7-C3FF-47D5-A638-3D15E0F5D0C2}" destId="{E1189C59-5D07-42D6-BF5A-F90226704617}" srcOrd="2" destOrd="0" presId="urn:microsoft.com/office/officeart/2018/2/layout/IconVerticalSolidList"/>
    <dgm:cxn modelId="{1B594D50-EE60-4E61-9783-2203F612E687}" type="presParOf" srcId="{5A6261C7-C3FF-47D5-A638-3D15E0F5D0C2}" destId="{86F5C386-7C21-4C56-8E3C-0F6B20C059E5}" srcOrd="3" destOrd="0" presId="urn:microsoft.com/office/officeart/2018/2/layout/IconVerticalSolidList"/>
    <dgm:cxn modelId="{4AD24586-E857-4075-BBB2-B949A635EC50}" type="presParOf" srcId="{B86539FA-C50E-41EB-B9F6-E0B8DA68E3FC}" destId="{AABC46D1-2E1D-4D60-9D4E-7B83FBFF6BD3}" srcOrd="1" destOrd="0" presId="urn:microsoft.com/office/officeart/2018/2/layout/IconVerticalSolidList"/>
    <dgm:cxn modelId="{90DAF4E2-916B-4126-9558-291988D2CFF8}" type="presParOf" srcId="{B86539FA-C50E-41EB-B9F6-E0B8DA68E3FC}" destId="{9A48AA14-E585-4B50-8792-28F18B81943C}" srcOrd="2" destOrd="0" presId="urn:microsoft.com/office/officeart/2018/2/layout/IconVerticalSolidList"/>
    <dgm:cxn modelId="{BABB2D09-1DDC-4151-90D6-09F068FCE58B}" type="presParOf" srcId="{9A48AA14-E585-4B50-8792-28F18B81943C}" destId="{ACE0F412-2A18-4C36-A825-6C34049F5A8C}" srcOrd="0" destOrd="0" presId="urn:microsoft.com/office/officeart/2018/2/layout/IconVerticalSolidList"/>
    <dgm:cxn modelId="{2849A3AB-F19E-43E1-9ED6-F73441D7B2B8}" type="presParOf" srcId="{9A48AA14-E585-4B50-8792-28F18B81943C}" destId="{B88A125A-DECB-46FE-8802-65FF6E2E2207}" srcOrd="1" destOrd="0" presId="urn:microsoft.com/office/officeart/2018/2/layout/IconVerticalSolidList"/>
    <dgm:cxn modelId="{22924DA7-1398-4ED0-942A-30EAED42397D}" type="presParOf" srcId="{9A48AA14-E585-4B50-8792-28F18B81943C}" destId="{2AA59E9B-762E-43E1-9203-40A007E70D96}" srcOrd="2" destOrd="0" presId="urn:microsoft.com/office/officeart/2018/2/layout/IconVerticalSolidList"/>
    <dgm:cxn modelId="{726324B5-6FF9-4EBB-89B5-EFAE3ECD1FF2}" type="presParOf" srcId="{9A48AA14-E585-4B50-8792-28F18B81943C}" destId="{F161D05B-426A-4412-BC12-122EC8C35580}" srcOrd="3" destOrd="0" presId="urn:microsoft.com/office/officeart/2018/2/layout/IconVerticalSolidList"/>
    <dgm:cxn modelId="{0E1B18C4-A4BA-4A95-9188-BA528542D42A}" type="presParOf" srcId="{B86539FA-C50E-41EB-B9F6-E0B8DA68E3FC}" destId="{FAF4AF44-C7FA-4770-91A1-5EF0F2A8F96C}" srcOrd="3" destOrd="0" presId="urn:microsoft.com/office/officeart/2018/2/layout/IconVerticalSolidList"/>
    <dgm:cxn modelId="{2F5D1DD2-E91A-4766-BE70-5D37BDCA7408}" type="presParOf" srcId="{B86539FA-C50E-41EB-B9F6-E0B8DA68E3FC}" destId="{C0EEB215-CC34-41B7-ADF2-A2607F703BE2}" srcOrd="4" destOrd="0" presId="urn:microsoft.com/office/officeart/2018/2/layout/IconVerticalSolidList"/>
    <dgm:cxn modelId="{D3FFFBB7-0E72-4F8D-B9C9-1F3F6A0B965A}" type="presParOf" srcId="{C0EEB215-CC34-41B7-ADF2-A2607F703BE2}" destId="{67D51BD4-EC4A-44AB-BF80-1995D95DCE44}" srcOrd="0" destOrd="0" presId="urn:microsoft.com/office/officeart/2018/2/layout/IconVerticalSolidList"/>
    <dgm:cxn modelId="{99454CCA-A54B-4692-96BA-CD9D6A29E498}" type="presParOf" srcId="{C0EEB215-CC34-41B7-ADF2-A2607F703BE2}" destId="{60489DDB-3F4B-4C78-A7EF-7314FA707D58}" srcOrd="1" destOrd="0" presId="urn:microsoft.com/office/officeart/2018/2/layout/IconVerticalSolidList"/>
    <dgm:cxn modelId="{C60418CC-5083-4775-94E2-C50B5852205C}" type="presParOf" srcId="{C0EEB215-CC34-41B7-ADF2-A2607F703BE2}" destId="{BF10F76E-CA53-4515-B381-1AD409AD57AA}" srcOrd="2" destOrd="0" presId="urn:microsoft.com/office/officeart/2018/2/layout/IconVerticalSolidList"/>
    <dgm:cxn modelId="{5DB2A7BF-F09F-43C1-BDE0-AB92634312B0}" type="presParOf" srcId="{C0EEB215-CC34-41B7-ADF2-A2607F703BE2}" destId="{3BDF0731-F12A-459F-B655-AAA198C7830F}" srcOrd="3" destOrd="0" presId="urn:microsoft.com/office/officeart/2018/2/layout/IconVerticalSolidList"/>
    <dgm:cxn modelId="{AF85C158-E31A-47F5-B2CE-D033D13F314B}" type="presParOf" srcId="{B86539FA-C50E-41EB-B9F6-E0B8DA68E3FC}" destId="{C49B2465-DE82-4629-9AB8-DE241E8509B8}" srcOrd="5" destOrd="0" presId="urn:microsoft.com/office/officeart/2018/2/layout/IconVerticalSolidList"/>
    <dgm:cxn modelId="{D209BF78-143E-4497-B5B1-ADAD5F1F18A5}" type="presParOf" srcId="{B86539FA-C50E-41EB-B9F6-E0B8DA68E3FC}" destId="{66312068-7A03-4469-A464-42C956CBCBE5}" srcOrd="6" destOrd="0" presId="urn:microsoft.com/office/officeart/2018/2/layout/IconVerticalSolidList"/>
    <dgm:cxn modelId="{DA7F2A4D-0F98-4586-AD9D-1A7B1EEF571C}" type="presParOf" srcId="{66312068-7A03-4469-A464-42C956CBCBE5}" destId="{6C968AFD-3F0E-4084-A5E9-987C27C31BBA}" srcOrd="0" destOrd="0" presId="urn:microsoft.com/office/officeart/2018/2/layout/IconVerticalSolidList"/>
    <dgm:cxn modelId="{1CEC4F5E-A781-4D70-BA12-59EEF53349E3}" type="presParOf" srcId="{66312068-7A03-4469-A464-42C956CBCBE5}" destId="{DCD0B886-B0A7-4768-B643-BEFD801D7618}" srcOrd="1" destOrd="0" presId="urn:microsoft.com/office/officeart/2018/2/layout/IconVerticalSolidList"/>
    <dgm:cxn modelId="{CC6BA6D1-D293-42FA-A9B1-E3976BCCFCCA}" type="presParOf" srcId="{66312068-7A03-4469-A464-42C956CBCBE5}" destId="{27A519FA-3267-4303-93DC-3DE54DFFB80E}" srcOrd="2" destOrd="0" presId="urn:microsoft.com/office/officeart/2018/2/layout/IconVerticalSolidList"/>
    <dgm:cxn modelId="{9D7D3CAF-0CEC-4FDC-822A-22F3779DC815}" type="presParOf" srcId="{66312068-7A03-4469-A464-42C956CBCBE5}" destId="{5A156361-F613-47EA-B0B6-06DD330C3808}"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19CAD38-4DA9-42D6-8EA4-6F0F508F2069}"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D8C8DAF8-404F-4C7F-B2A3-D68220E40CE8}">
      <dgm:prSet/>
      <dgm:spPr/>
      <dgm:t>
        <a:bodyPr/>
        <a:lstStyle/>
        <a:p>
          <a:r>
            <a:rPr lang="en-US" dirty="0"/>
            <a:t>Upon completion of the evaluation, and if the student is found to be a student with a disability,  you will be asked to give consent for special education services and placement.</a:t>
          </a:r>
        </a:p>
      </dgm:t>
    </dgm:pt>
    <dgm:pt modelId="{67B860D6-3E56-4D4F-8716-CBC773947F1E}" type="parTrans" cxnId="{1C4CA1EA-8040-41DE-BC7C-EB93A41F0522}">
      <dgm:prSet/>
      <dgm:spPr/>
      <dgm:t>
        <a:bodyPr/>
        <a:lstStyle/>
        <a:p>
          <a:endParaRPr lang="en-US"/>
        </a:p>
      </dgm:t>
    </dgm:pt>
    <dgm:pt modelId="{9085A7FC-401A-4751-9649-E77800197E34}" type="sibTrans" cxnId="{1C4CA1EA-8040-41DE-BC7C-EB93A41F0522}">
      <dgm:prSet/>
      <dgm:spPr/>
      <dgm:t>
        <a:bodyPr/>
        <a:lstStyle/>
        <a:p>
          <a:endParaRPr lang="en-US"/>
        </a:p>
      </dgm:t>
    </dgm:pt>
    <dgm:pt modelId="{B428A47A-214B-4419-8F1B-6B3065BBCFDF}">
      <dgm:prSet/>
      <dgm:spPr/>
      <dgm:t>
        <a:bodyPr/>
        <a:lstStyle/>
        <a:p>
          <a:r>
            <a:rPr lang="en-US" dirty="0"/>
            <a:t>If you refuse to consent to services, the local education agency shall not provide special education and related services to the student.</a:t>
          </a:r>
        </a:p>
      </dgm:t>
    </dgm:pt>
    <dgm:pt modelId="{57B89797-64E0-4935-B814-84AC392A139D}" type="parTrans" cxnId="{E6E0B494-BEC1-45AE-9634-719F3E917128}">
      <dgm:prSet/>
      <dgm:spPr/>
      <dgm:t>
        <a:bodyPr/>
        <a:lstStyle/>
        <a:p>
          <a:endParaRPr lang="en-US"/>
        </a:p>
      </dgm:t>
    </dgm:pt>
    <dgm:pt modelId="{6EEBA054-4C7E-4A02-AE67-2ED9A9C7C47B}" type="sibTrans" cxnId="{E6E0B494-BEC1-45AE-9634-719F3E917128}">
      <dgm:prSet/>
      <dgm:spPr/>
      <dgm:t>
        <a:bodyPr/>
        <a:lstStyle/>
        <a:p>
          <a:endParaRPr lang="en-US"/>
        </a:p>
      </dgm:t>
    </dgm:pt>
    <dgm:pt modelId="{47500A26-0049-4CC1-AD12-A6C5D5B9D2D9}" type="pres">
      <dgm:prSet presAssocID="{219CAD38-4DA9-42D6-8EA4-6F0F508F2069}" presName="linear" presStyleCnt="0">
        <dgm:presLayoutVars>
          <dgm:animLvl val="lvl"/>
          <dgm:resizeHandles val="exact"/>
        </dgm:presLayoutVars>
      </dgm:prSet>
      <dgm:spPr/>
    </dgm:pt>
    <dgm:pt modelId="{02EE2C90-73AB-4A37-9EA0-0FBC27464AF4}" type="pres">
      <dgm:prSet presAssocID="{D8C8DAF8-404F-4C7F-B2A3-D68220E40CE8}" presName="parentText" presStyleLbl="node1" presStyleIdx="0" presStyleCnt="2">
        <dgm:presLayoutVars>
          <dgm:chMax val="0"/>
          <dgm:bulletEnabled val="1"/>
        </dgm:presLayoutVars>
      </dgm:prSet>
      <dgm:spPr/>
    </dgm:pt>
    <dgm:pt modelId="{EC595AB0-740D-45D3-B4BD-BBA49ACCCBB5}" type="pres">
      <dgm:prSet presAssocID="{9085A7FC-401A-4751-9649-E77800197E34}" presName="spacer" presStyleCnt="0"/>
      <dgm:spPr/>
    </dgm:pt>
    <dgm:pt modelId="{72C4434A-D5C5-41A2-831B-7772E13E67F9}" type="pres">
      <dgm:prSet presAssocID="{B428A47A-214B-4419-8F1B-6B3065BBCFDF}" presName="parentText" presStyleLbl="node1" presStyleIdx="1" presStyleCnt="2">
        <dgm:presLayoutVars>
          <dgm:chMax val="0"/>
          <dgm:bulletEnabled val="1"/>
        </dgm:presLayoutVars>
      </dgm:prSet>
      <dgm:spPr/>
    </dgm:pt>
  </dgm:ptLst>
  <dgm:cxnLst>
    <dgm:cxn modelId="{AA33B740-80CB-4466-B30E-803206030884}" type="presOf" srcId="{D8C8DAF8-404F-4C7F-B2A3-D68220E40CE8}" destId="{02EE2C90-73AB-4A37-9EA0-0FBC27464AF4}" srcOrd="0" destOrd="0" presId="urn:microsoft.com/office/officeart/2005/8/layout/vList2"/>
    <dgm:cxn modelId="{E6E0B494-BEC1-45AE-9634-719F3E917128}" srcId="{219CAD38-4DA9-42D6-8EA4-6F0F508F2069}" destId="{B428A47A-214B-4419-8F1B-6B3065BBCFDF}" srcOrd="1" destOrd="0" parTransId="{57B89797-64E0-4935-B814-84AC392A139D}" sibTransId="{6EEBA054-4C7E-4A02-AE67-2ED9A9C7C47B}"/>
    <dgm:cxn modelId="{7FE6B2D0-557E-4C06-8A10-33298B4B95EE}" type="presOf" srcId="{219CAD38-4DA9-42D6-8EA4-6F0F508F2069}" destId="{47500A26-0049-4CC1-AD12-A6C5D5B9D2D9}" srcOrd="0" destOrd="0" presId="urn:microsoft.com/office/officeart/2005/8/layout/vList2"/>
    <dgm:cxn modelId="{1C4CA1EA-8040-41DE-BC7C-EB93A41F0522}" srcId="{219CAD38-4DA9-42D6-8EA4-6F0F508F2069}" destId="{D8C8DAF8-404F-4C7F-B2A3-D68220E40CE8}" srcOrd="0" destOrd="0" parTransId="{67B860D6-3E56-4D4F-8716-CBC773947F1E}" sibTransId="{9085A7FC-401A-4751-9649-E77800197E34}"/>
    <dgm:cxn modelId="{D2680DF0-385D-4732-BAEE-6BA85BC6D8E9}" type="presOf" srcId="{B428A47A-214B-4419-8F1B-6B3065BBCFDF}" destId="{72C4434A-D5C5-41A2-831B-7772E13E67F9}" srcOrd="0" destOrd="0" presId="urn:microsoft.com/office/officeart/2005/8/layout/vList2"/>
    <dgm:cxn modelId="{E026468D-E3C4-430B-A391-60E7EB6341AA}" type="presParOf" srcId="{47500A26-0049-4CC1-AD12-A6C5D5B9D2D9}" destId="{02EE2C90-73AB-4A37-9EA0-0FBC27464AF4}" srcOrd="0" destOrd="0" presId="urn:microsoft.com/office/officeart/2005/8/layout/vList2"/>
    <dgm:cxn modelId="{E4864B30-7083-49C5-AB9C-6C37FDE373C4}" type="presParOf" srcId="{47500A26-0049-4CC1-AD12-A6C5D5B9D2D9}" destId="{EC595AB0-740D-45D3-B4BD-BBA49ACCCBB5}" srcOrd="1" destOrd="0" presId="urn:microsoft.com/office/officeart/2005/8/layout/vList2"/>
    <dgm:cxn modelId="{F156D2B7-9B8E-4135-AEE9-87C7926D8E75}" type="presParOf" srcId="{47500A26-0049-4CC1-AD12-A6C5D5B9D2D9}" destId="{72C4434A-D5C5-41A2-831B-7772E13E67F9}"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161F806-0CCA-4F94-B5B8-B6C50C2BBA8C}" type="doc">
      <dgm:prSet loTypeId="urn:microsoft.com/office/officeart/2005/8/layout/vList2" loCatId="list" qsTypeId="urn:microsoft.com/office/officeart/2005/8/quickstyle/simple2" qsCatId="simple" csTypeId="urn:microsoft.com/office/officeart/2005/8/colors/colorful1" csCatId="colorful" phldr="1"/>
      <dgm:spPr/>
      <dgm:t>
        <a:bodyPr/>
        <a:lstStyle/>
        <a:p>
          <a:endParaRPr lang="en-US"/>
        </a:p>
      </dgm:t>
    </dgm:pt>
    <dgm:pt modelId="{CE09FA85-8B1A-498D-BB11-F1F9D425BB5D}" type="pres">
      <dgm:prSet presAssocID="{4161F806-0CCA-4F94-B5B8-B6C50C2BBA8C}" presName="linear" presStyleCnt="0">
        <dgm:presLayoutVars>
          <dgm:animLvl val="lvl"/>
          <dgm:resizeHandles val="exact"/>
        </dgm:presLayoutVars>
      </dgm:prSet>
      <dgm:spPr/>
    </dgm:pt>
  </dgm:ptLst>
  <dgm:cxnLst>
    <dgm:cxn modelId="{BC01D0E9-5EA2-40CA-ADBA-1F4F83C19717}" type="presOf" srcId="{4161F806-0CCA-4F94-B5B8-B6C50C2BBA8C}" destId="{CE09FA85-8B1A-498D-BB11-F1F9D425BB5D}"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B894695-A129-4C95-B2BD-524964456DA5}"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F010E215-D0F5-48B5-B169-034AA6B3DFBC}">
      <dgm:prSet/>
      <dgm:spPr/>
      <dgm:t>
        <a:bodyPr/>
        <a:lstStyle/>
        <a:p>
          <a:r>
            <a:rPr lang="en-US" dirty="0"/>
            <a:t>The IEP team determines a student’s eligibility to receive special education services and develops the individualized education program (IEP) of the student.</a:t>
          </a:r>
        </a:p>
      </dgm:t>
    </dgm:pt>
    <dgm:pt modelId="{3C0AC4AF-6EB0-4C13-9F5E-115B23C33CEA}" type="parTrans" cxnId="{9A8E79B3-7452-4F54-BB98-E398BF9E354D}">
      <dgm:prSet/>
      <dgm:spPr/>
      <dgm:t>
        <a:bodyPr/>
        <a:lstStyle/>
        <a:p>
          <a:endParaRPr lang="en-US"/>
        </a:p>
      </dgm:t>
    </dgm:pt>
    <dgm:pt modelId="{AC3056E6-31DF-4620-BEC4-0B18187B02AF}" type="sibTrans" cxnId="{9A8E79B3-7452-4F54-BB98-E398BF9E354D}">
      <dgm:prSet/>
      <dgm:spPr/>
      <dgm:t>
        <a:bodyPr/>
        <a:lstStyle/>
        <a:p>
          <a:endParaRPr lang="en-US"/>
        </a:p>
      </dgm:t>
    </dgm:pt>
    <dgm:pt modelId="{AB0DB9C7-17B5-44ED-8A45-942248D3A8F9}">
      <dgm:prSet/>
      <dgm:spPr/>
      <dgm:t>
        <a:bodyPr/>
        <a:lstStyle/>
        <a:p>
          <a:r>
            <a:rPr lang="en-US" dirty="0"/>
            <a:t>IEP team meets at least once a year to review the student’s IEP and determine whether the annual goals are being met and to determine what goals, accommodations and modifications will be needed for the coming year. </a:t>
          </a:r>
        </a:p>
      </dgm:t>
    </dgm:pt>
    <dgm:pt modelId="{5C9FF238-2005-4B21-A916-37F044789702}" type="parTrans" cxnId="{06D30F39-6569-4E07-B9DB-9C462FCCBACF}">
      <dgm:prSet/>
      <dgm:spPr/>
      <dgm:t>
        <a:bodyPr/>
        <a:lstStyle/>
        <a:p>
          <a:endParaRPr lang="en-US"/>
        </a:p>
      </dgm:t>
    </dgm:pt>
    <dgm:pt modelId="{0C7936B1-4410-4B34-83E2-04B0EABECD22}" type="sibTrans" cxnId="{06D30F39-6569-4E07-B9DB-9C462FCCBACF}">
      <dgm:prSet/>
      <dgm:spPr/>
      <dgm:t>
        <a:bodyPr/>
        <a:lstStyle/>
        <a:p>
          <a:endParaRPr lang="en-US"/>
        </a:p>
      </dgm:t>
    </dgm:pt>
    <dgm:pt modelId="{18758E02-59E1-43A9-BC16-30049F9CA449}">
      <dgm:prSet custT="1"/>
      <dgm:spPr/>
      <dgm:t>
        <a:bodyPr/>
        <a:lstStyle/>
        <a:p>
          <a:r>
            <a:rPr lang="en-US" sz="1800" dirty="0"/>
            <a:t>Each student has their own IEP team.</a:t>
          </a:r>
        </a:p>
      </dgm:t>
    </dgm:pt>
    <dgm:pt modelId="{78C4B244-80FD-46DC-B89B-605D9578DDA6}" type="parTrans" cxnId="{649D897F-275F-4CFE-9CFC-E4EEB2319B59}">
      <dgm:prSet/>
      <dgm:spPr/>
      <dgm:t>
        <a:bodyPr/>
        <a:lstStyle/>
        <a:p>
          <a:endParaRPr lang="en-US"/>
        </a:p>
      </dgm:t>
    </dgm:pt>
    <dgm:pt modelId="{4CF7AD2F-718D-4C71-A64C-C2FC19B85EE5}" type="sibTrans" cxnId="{649D897F-275F-4CFE-9CFC-E4EEB2319B59}">
      <dgm:prSet/>
      <dgm:spPr/>
      <dgm:t>
        <a:bodyPr/>
        <a:lstStyle/>
        <a:p>
          <a:endParaRPr lang="en-US"/>
        </a:p>
      </dgm:t>
    </dgm:pt>
    <dgm:pt modelId="{771AA631-0887-4691-B662-11293FC25963}">
      <dgm:prSet custT="1"/>
      <dgm:spPr/>
      <dgm:t>
        <a:bodyPr/>
        <a:lstStyle/>
        <a:p>
          <a:r>
            <a:rPr lang="en-US" sz="1800" dirty="0"/>
            <a:t>Develops, reviews, revises the student’s Individualized Education Program (IEP).</a:t>
          </a:r>
        </a:p>
      </dgm:t>
    </dgm:pt>
    <dgm:pt modelId="{160A0C7E-48C1-492A-936A-2A69DE33E0AC}" type="parTrans" cxnId="{4EE9E754-56B0-448B-913B-C182FC60A903}">
      <dgm:prSet/>
      <dgm:spPr/>
      <dgm:t>
        <a:bodyPr/>
        <a:lstStyle/>
        <a:p>
          <a:endParaRPr lang="en-US"/>
        </a:p>
      </dgm:t>
    </dgm:pt>
    <dgm:pt modelId="{0D6F5190-B40E-4EEE-B800-286C83DE4073}" type="sibTrans" cxnId="{4EE9E754-56B0-448B-913B-C182FC60A903}">
      <dgm:prSet/>
      <dgm:spPr/>
      <dgm:t>
        <a:bodyPr/>
        <a:lstStyle/>
        <a:p>
          <a:endParaRPr lang="en-US"/>
        </a:p>
      </dgm:t>
    </dgm:pt>
    <dgm:pt modelId="{691055AB-48DB-4756-B3B1-A9A234BF5CDB}">
      <dgm:prSet custT="1"/>
      <dgm:spPr/>
      <dgm:t>
        <a:bodyPr/>
        <a:lstStyle/>
        <a:p>
          <a:r>
            <a:rPr lang="en-US" sz="1800" dirty="0"/>
            <a:t>Develops annual goals and objectives for the student and determines least restrictive environment</a:t>
          </a:r>
          <a:r>
            <a:rPr lang="en-US" sz="1600" dirty="0"/>
            <a:t>.</a:t>
          </a:r>
        </a:p>
      </dgm:t>
    </dgm:pt>
    <dgm:pt modelId="{0C226984-CD11-4F46-BAF4-4540F2DA2E80}" type="parTrans" cxnId="{D10225ED-7A97-4E15-83F0-0F68625B52AD}">
      <dgm:prSet/>
      <dgm:spPr/>
      <dgm:t>
        <a:bodyPr/>
        <a:lstStyle/>
        <a:p>
          <a:endParaRPr lang="en-US"/>
        </a:p>
      </dgm:t>
    </dgm:pt>
    <dgm:pt modelId="{5AB0D218-251D-4B91-B2B0-3FFDEF1DE14B}" type="sibTrans" cxnId="{D10225ED-7A97-4E15-83F0-0F68625B52AD}">
      <dgm:prSet/>
      <dgm:spPr/>
      <dgm:t>
        <a:bodyPr/>
        <a:lstStyle/>
        <a:p>
          <a:endParaRPr lang="en-US"/>
        </a:p>
      </dgm:t>
    </dgm:pt>
    <dgm:pt modelId="{A728A373-CB79-409F-A66F-C452D230BF2E}" type="pres">
      <dgm:prSet presAssocID="{7B894695-A129-4C95-B2BD-524964456DA5}" presName="linear" presStyleCnt="0">
        <dgm:presLayoutVars>
          <dgm:animLvl val="lvl"/>
          <dgm:resizeHandles val="exact"/>
        </dgm:presLayoutVars>
      </dgm:prSet>
      <dgm:spPr/>
    </dgm:pt>
    <dgm:pt modelId="{F65CED4A-E6E5-4EB8-ABCD-1CA2AC5987BD}" type="pres">
      <dgm:prSet presAssocID="{F010E215-D0F5-48B5-B169-034AA6B3DFBC}" presName="parentText" presStyleLbl="node1" presStyleIdx="0" presStyleCnt="5">
        <dgm:presLayoutVars>
          <dgm:chMax val="0"/>
          <dgm:bulletEnabled val="1"/>
        </dgm:presLayoutVars>
      </dgm:prSet>
      <dgm:spPr/>
    </dgm:pt>
    <dgm:pt modelId="{B0BE5A8A-1561-4A88-AF8B-A693697AC73C}" type="pres">
      <dgm:prSet presAssocID="{AC3056E6-31DF-4620-BEC4-0B18187B02AF}" presName="spacer" presStyleCnt="0"/>
      <dgm:spPr/>
    </dgm:pt>
    <dgm:pt modelId="{291F911D-7D16-4DBA-822A-A79161AD88A5}" type="pres">
      <dgm:prSet presAssocID="{AB0DB9C7-17B5-44ED-8A45-942248D3A8F9}" presName="parentText" presStyleLbl="node1" presStyleIdx="1" presStyleCnt="5">
        <dgm:presLayoutVars>
          <dgm:chMax val="0"/>
          <dgm:bulletEnabled val="1"/>
        </dgm:presLayoutVars>
      </dgm:prSet>
      <dgm:spPr/>
    </dgm:pt>
    <dgm:pt modelId="{87188CAD-B65F-4130-A404-E53E2DEEF7B2}" type="pres">
      <dgm:prSet presAssocID="{0C7936B1-4410-4B34-83E2-04B0EABECD22}" presName="spacer" presStyleCnt="0"/>
      <dgm:spPr/>
    </dgm:pt>
    <dgm:pt modelId="{8DCE1515-691F-43E9-8882-643F4FC51614}" type="pres">
      <dgm:prSet presAssocID="{18758E02-59E1-43A9-BC16-30049F9CA449}" presName="parentText" presStyleLbl="node1" presStyleIdx="2" presStyleCnt="5" custLinFactY="2985" custLinFactNeighborX="-337" custLinFactNeighborY="100000">
        <dgm:presLayoutVars>
          <dgm:chMax val="0"/>
          <dgm:bulletEnabled val="1"/>
        </dgm:presLayoutVars>
      </dgm:prSet>
      <dgm:spPr/>
    </dgm:pt>
    <dgm:pt modelId="{86A83675-95B7-470B-854C-1CE36C0EBAE7}" type="pres">
      <dgm:prSet presAssocID="{4CF7AD2F-718D-4C71-A64C-C2FC19B85EE5}" presName="spacer" presStyleCnt="0"/>
      <dgm:spPr/>
    </dgm:pt>
    <dgm:pt modelId="{17A3577F-776D-4A6B-B076-C37BE66B0FBF}" type="pres">
      <dgm:prSet presAssocID="{771AA631-0887-4691-B662-11293FC25963}" presName="parentText" presStyleLbl="node1" presStyleIdx="3" presStyleCnt="5">
        <dgm:presLayoutVars>
          <dgm:chMax val="0"/>
          <dgm:bulletEnabled val="1"/>
        </dgm:presLayoutVars>
      </dgm:prSet>
      <dgm:spPr/>
    </dgm:pt>
    <dgm:pt modelId="{D9657771-76F0-4BB0-A23C-76E0A759574D}" type="pres">
      <dgm:prSet presAssocID="{0D6F5190-B40E-4EEE-B800-286C83DE4073}" presName="spacer" presStyleCnt="0"/>
      <dgm:spPr/>
    </dgm:pt>
    <dgm:pt modelId="{434E7686-150D-4B8F-85A7-6AEF56861659}" type="pres">
      <dgm:prSet presAssocID="{691055AB-48DB-4756-B3B1-A9A234BF5CDB}" presName="parentText" presStyleLbl="node1" presStyleIdx="4" presStyleCnt="5">
        <dgm:presLayoutVars>
          <dgm:chMax val="0"/>
          <dgm:bulletEnabled val="1"/>
        </dgm:presLayoutVars>
      </dgm:prSet>
      <dgm:spPr/>
    </dgm:pt>
  </dgm:ptLst>
  <dgm:cxnLst>
    <dgm:cxn modelId="{A8BD892C-82EB-4B1C-874E-57AF2CF2E29F}" type="presOf" srcId="{18758E02-59E1-43A9-BC16-30049F9CA449}" destId="{8DCE1515-691F-43E9-8882-643F4FC51614}" srcOrd="0" destOrd="0" presId="urn:microsoft.com/office/officeart/2005/8/layout/vList2"/>
    <dgm:cxn modelId="{06D30F39-6569-4E07-B9DB-9C462FCCBACF}" srcId="{7B894695-A129-4C95-B2BD-524964456DA5}" destId="{AB0DB9C7-17B5-44ED-8A45-942248D3A8F9}" srcOrd="1" destOrd="0" parTransId="{5C9FF238-2005-4B21-A916-37F044789702}" sibTransId="{0C7936B1-4410-4B34-83E2-04B0EABECD22}"/>
    <dgm:cxn modelId="{58AB4B5B-6150-48C5-8F04-AF055F58ADFA}" type="presOf" srcId="{F010E215-D0F5-48B5-B169-034AA6B3DFBC}" destId="{F65CED4A-E6E5-4EB8-ABCD-1CA2AC5987BD}" srcOrd="0" destOrd="0" presId="urn:microsoft.com/office/officeart/2005/8/layout/vList2"/>
    <dgm:cxn modelId="{D134634D-0D7B-4BEF-845A-04C54422E3CA}" type="presOf" srcId="{7B894695-A129-4C95-B2BD-524964456DA5}" destId="{A728A373-CB79-409F-A66F-C452D230BF2E}" srcOrd="0" destOrd="0" presId="urn:microsoft.com/office/officeart/2005/8/layout/vList2"/>
    <dgm:cxn modelId="{CCB1EB4E-6CD6-433D-AA2B-5E88D76C99E4}" type="presOf" srcId="{771AA631-0887-4691-B662-11293FC25963}" destId="{17A3577F-776D-4A6B-B076-C37BE66B0FBF}" srcOrd="0" destOrd="0" presId="urn:microsoft.com/office/officeart/2005/8/layout/vList2"/>
    <dgm:cxn modelId="{4EE9E754-56B0-448B-913B-C182FC60A903}" srcId="{7B894695-A129-4C95-B2BD-524964456DA5}" destId="{771AA631-0887-4691-B662-11293FC25963}" srcOrd="3" destOrd="0" parTransId="{160A0C7E-48C1-492A-936A-2A69DE33E0AC}" sibTransId="{0D6F5190-B40E-4EEE-B800-286C83DE4073}"/>
    <dgm:cxn modelId="{649D897F-275F-4CFE-9CFC-E4EEB2319B59}" srcId="{7B894695-A129-4C95-B2BD-524964456DA5}" destId="{18758E02-59E1-43A9-BC16-30049F9CA449}" srcOrd="2" destOrd="0" parTransId="{78C4B244-80FD-46DC-B89B-605D9578DDA6}" sibTransId="{4CF7AD2F-718D-4C71-A64C-C2FC19B85EE5}"/>
    <dgm:cxn modelId="{9A8E79B3-7452-4F54-BB98-E398BF9E354D}" srcId="{7B894695-A129-4C95-B2BD-524964456DA5}" destId="{F010E215-D0F5-48B5-B169-034AA6B3DFBC}" srcOrd="0" destOrd="0" parTransId="{3C0AC4AF-6EB0-4C13-9F5E-115B23C33CEA}" sibTransId="{AC3056E6-31DF-4620-BEC4-0B18187B02AF}"/>
    <dgm:cxn modelId="{7BCC40DA-4CB9-48A3-A840-4C6CB78325B3}" type="presOf" srcId="{AB0DB9C7-17B5-44ED-8A45-942248D3A8F9}" destId="{291F911D-7D16-4DBA-822A-A79161AD88A5}" srcOrd="0" destOrd="0" presId="urn:microsoft.com/office/officeart/2005/8/layout/vList2"/>
    <dgm:cxn modelId="{C4CD81DF-8D1D-464C-B570-0E82444A5692}" type="presOf" srcId="{691055AB-48DB-4756-B3B1-A9A234BF5CDB}" destId="{434E7686-150D-4B8F-85A7-6AEF56861659}" srcOrd="0" destOrd="0" presId="urn:microsoft.com/office/officeart/2005/8/layout/vList2"/>
    <dgm:cxn modelId="{D10225ED-7A97-4E15-83F0-0F68625B52AD}" srcId="{7B894695-A129-4C95-B2BD-524964456DA5}" destId="{691055AB-48DB-4756-B3B1-A9A234BF5CDB}" srcOrd="4" destOrd="0" parTransId="{0C226984-CD11-4F46-BAF4-4540F2DA2E80}" sibTransId="{5AB0D218-251D-4B91-B2B0-3FFDEF1DE14B}"/>
    <dgm:cxn modelId="{3D72C7AD-3022-4103-A21A-AF89C33C7509}" type="presParOf" srcId="{A728A373-CB79-409F-A66F-C452D230BF2E}" destId="{F65CED4A-E6E5-4EB8-ABCD-1CA2AC5987BD}" srcOrd="0" destOrd="0" presId="urn:microsoft.com/office/officeart/2005/8/layout/vList2"/>
    <dgm:cxn modelId="{3D6EA7AF-CAF4-419E-9D65-585866FE6768}" type="presParOf" srcId="{A728A373-CB79-409F-A66F-C452D230BF2E}" destId="{B0BE5A8A-1561-4A88-AF8B-A693697AC73C}" srcOrd="1" destOrd="0" presId="urn:microsoft.com/office/officeart/2005/8/layout/vList2"/>
    <dgm:cxn modelId="{DE0738B5-CE42-4994-9174-6A1C4E2B84AB}" type="presParOf" srcId="{A728A373-CB79-409F-A66F-C452D230BF2E}" destId="{291F911D-7D16-4DBA-822A-A79161AD88A5}" srcOrd="2" destOrd="0" presId="urn:microsoft.com/office/officeart/2005/8/layout/vList2"/>
    <dgm:cxn modelId="{CEED06C1-3A5A-4DBF-8169-B110FCD0EC34}" type="presParOf" srcId="{A728A373-CB79-409F-A66F-C452D230BF2E}" destId="{87188CAD-B65F-4130-A404-E53E2DEEF7B2}" srcOrd="3" destOrd="0" presId="urn:microsoft.com/office/officeart/2005/8/layout/vList2"/>
    <dgm:cxn modelId="{2EBA4F63-DD80-46E7-BD39-DD5B2E50C900}" type="presParOf" srcId="{A728A373-CB79-409F-A66F-C452D230BF2E}" destId="{8DCE1515-691F-43E9-8882-643F4FC51614}" srcOrd="4" destOrd="0" presId="urn:microsoft.com/office/officeart/2005/8/layout/vList2"/>
    <dgm:cxn modelId="{7A36FC4E-3F84-43E2-881B-32AAD19FD97A}" type="presParOf" srcId="{A728A373-CB79-409F-A66F-C452D230BF2E}" destId="{86A83675-95B7-470B-854C-1CE36C0EBAE7}" srcOrd="5" destOrd="0" presId="urn:microsoft.com/office/officeart/2005/8/layout/vList2"/>
    <dgm:cxn modelId="{0D8F1026-4900-4722-9DB1-550E3A6A0753}" type="presParOf" srcId="{A728A373-CB79-409F-A66F-C452D230BF2E}" destId="{17A3577F-776D-4A6B-B076-C37BE66B0FBF}" srcOrd="6" destOrd="0" presId="urn:microsoft.com/office/officeart/2005/8/layout/vList2"/>
    <dgm:cxn modelId="{51991166-CD57-4D21-A339-D01995BCDC06}" type="presParOf" srcId="{A728A373-CB79-409F-A66F-C452D230BF2E}" destId="{D9657771-76F0-4BB0-A23C-76E0A759574D}" srcOrd="7" destOrd="0" presId="urn:microsoft.com/office/officeart/2005/8/layout/vList2"/>
    <dgm:cxn modelId="{8D2463BF-069A-4827-B9ED-7CE63C178A2E}" type="presParOf" srcId="{A728A373-CB79-409F-A66F-C452D230BF2E}" destId="{434E7686-150D-4B8F-85A7-6AEF56861659}" srcOrd="8"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161F806-0CCA-4F94-B5B8-B6C50C2BBA8C}"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C73F17D6-9E0D-46BF-9604-AE553DF5BD47}">
      <dgm:prSet custT="1"/>
      <dgm:spPr/>
      <dgm:t>
        <a:bodyPr/>
        <a:lstStyle/>
        <a:p>
          <a:r>
            <a:rPr lang="en-US" sz="1700" dirty="0"/>
            <a:t>Selects appropriate accommodations or curriculum modifications for the student.</a:t>
          </a:r>
        </a:p>
      </dgm:t>
    </dgm:pt>
    <dgm:pt modelId="{32A24393-A587-4ED1-8A4C-6E74A5D7B580}" type="parTrans" cxnId="{B7714322-7A8A-41CA-B9BE-E44175CF5C50}">
      <dgm:prSet/>
      <dgm:spPr/>
      <dgm:t>
        <a:bodyPr/>
        <a:lstStyle/>
        <a:p>
          <a:endParaRPr lang="en-US" sz="1800"/>
        </a:p>
      </dgm:t>
    </dgm:pt>
    <dgm:pt modelId="{7F066CCD-E22B-4E52-A7A3-90EC57430775}" type="sibTrans" cxnId="{B7714322-7A8A-41CA-B9BE-E44175CF5C50}">
      <dgm:prSet/>
      <dgm:spPr/>
      <dgm:t>
        <a:bodyPr/>
        <a:lstStyle/>
        <a:p>
          <a:endParaRPr lang="en-US" sz="1800"/>
        </a:p>
      </dgm:t>
    </dgm:pt>
    <dgm:pt modelId="{1E9421C4-921D-4B38-A19D-91D6F3763671}">
      <dgm:prSet custT="1"/>
      <dgm:spPr/>
      <dgm:t>
        <a:bodyPr/>
        <a:lstStyle/>
        <a:p>
          <a:r>
            <a:rPr lang="en-US" sz="1700"/>
            <a:t>Determines the student’s placement.</a:t>
          </a:r>
        </a:p>
      </dgm:t>
    </dgm:pt>
    <dgm:pt modelId="{E258AA25-8CA9-480F-9DC3-5E6952C4625D}" type="parTrans" cxnId="{37BCF2AF-1427-486D-BD4F-845FA71AB4C6}">
      <dgm:prSet/>
      <dgm:spPr/>
      <dgm:t>
        <a:bodyPr/>
        <a:lstStyle/>
        <a:p>
          <a:endParaRPr lang="en-US" sz="1800"/>
        </a:p>
      </dgm:t>
    </dgm:pt>
    <dgm:pt modelId="{3859AE40-67D8-4F6F-8548-E64992CA6B47}" type="sibTrans" cxnId="{37BCF2AF-1427-486D-BD4F-845FA71AB4C6}">
      <dgm:prSet/>
      <dgm:spPr/>
      <dgm:t>
        <a:bodyPr/>
        <a:lstStyle/>
        <a:p>
          <a:endParaRPr lang="en-US" sz="1800"/>
        </a:p>
      </dgm:t>
    </dgm:pt>
    <dgm:pt modelId="{E4C80E34-7084-4BEE-B61D-66CFBA299336}">
      <dgm:prSet custT="1"/>
      <dgm:spPr/>
      <dgm:t>
        <a:bodyPr/>
        <a:lstStyle/>
        <a:p>
          <a:r>
            <a:rPr lang="en-US" sz="1700" dirty="0"/>
            <a:t>Determines the appropriate state assessment for the student. </a:t>
          </a:r>
        </a:p>
      </dgm:t>
    </dgm:pt>
    <dgm:pt modelId="{698A3DB2-4E17-46FD-B90D-FBAA3BBC8106}" type="parTrans" cxnId="{191B21AC-DB6B-424C-BB71-258D69991E23}">
      <dgm:prSet/>
      <dgm:spPr/>
      <dgm:t>
        <a:bodyPr/>
        <a:lstStyle/>
        <a:p>
          <a:endParaRPr lang="en-US" sz="1800"/>
        </a:p>
      </dgm:t>
    </dgm:pt>
    <dgm:pt modelId="{DAFB372C-6905-4D06-95AA-0988BBC9B4F8}" type="sibTrans" cxnId="{191B21AC-DB6B-424C-BB71-258D69991E23}">
      <dgm:prSet/>
      <dgm:spPr/>
      <dgm:t>
        <a:bodyPr/>
        <a:lstStyle/>
        <a:p>
          <a:endParaRPr lang="en-US" sz="1800"/>
        </a:p>
      </dgm:t>
    </dgm:pt>
    <dgm:pt modelId="{9F9D0B99-0AA1-48AF-BCBE-A58FCC7B2ADB}">
      <dgm:prSet custT="1"/>
      <dgm:spPr/>
      <dgm:t>
        <a:bodyPr/>
        <a:lstStyle/>
        <a:p>
          <a:r>
            <a:rPr lang="en-US" sz="1700"/>
            <a:t>Determines the specific services the student needs.</a:t>
          </a:r>
        </a:p>
      </dgm:t>
    </dgm:pt>
    <dgm:pt modelId="{A3D95824-2195-47C2-A6C9-BF294A329FC6}" type="parTrans" cxnId="{51C7ACD9-A080-4836-91CB-68517576B28A}">
      <dgm:prSet/>
      <dgm:spPr/>
      <dgm:t>
        <a:bodyPr/>
        <a:lstStyle/>
        <a:p>
          <a:endParaRPr lang="en-US" sz="1800"/>
        </a:p>
      </dgm:t>
    </dgm:pt>
    <dgm:pt modelId="{0B4C1D9E-7BDD-496B-A63E-03606BBC493A}" type="sibTrans" cxnId="{51C7ACD9-A080-4836-91CB-68517576B28A}">
      <dgm:prSet/>
      <dgm:spPr/>
      <dgm:t>
        <a:bodyPr/>
        <a:lstStyle/>
        <a:p>
          <a:endParaRPr lang="en-US" sz="1800"/>
        </a:p>
      </dgm:t>
    </dgm:pt>
    <dgm:pt modelId="{2EAC5907-D658-45BF-88D6-BECB2C94BB2E}">
      <dgm:prSet custT="1"/>
      <dgm:spPr/>
      <dgm:t>
        <a:bodyPr/>
        <a:lstStyle/>
        <a:p>
          <a:r>
            <a:rPr lang="en-US" sz="1700" dirty="0"/>
            <a:t>Changes to a student’s IEP, after the annual IEP meeting may be made without convening an IEP meeting if you agree.  The school will amend the current IEP and provided you a copy of the amended IEP. </a:t>
          </a:r>
        </a:p>
      </dgm:t>
    </dgm:pt>
    <dgm:pt modelId="{2808028A-6E0D-4FF4-AAD8-D867110751FF}" type="parTrans" cxnId="{FDB24956-EFDC-4857-BE74-53FEE877FC42}">
      <dgm:prSet/>
      <dgm:spPr/>
      <dgm:t>
        <a:bodyPr/>
        <a:lstStyle/>
        <a:p>
          <a:endParaRPr lang="en-US" sz="1800"/>
        </a:p>
      </dgm:t>
    </dgm:pt>
    <dgm:pt modelId="{61DCA118-56A5-47FB-BFD3-6FAC03C88B1C}" type="sibTrans" cxnId="{FDB24956-EFDC-4857-BE74-53FEE877FC42}">
      <dgm:prSet/>
      <dgm:spPr/>
      <dgm:t>
        <a:bodyPr/>
        <a:lstStyle/>
        <a:p>
          <a:endParaRPr lang="en-US" sz="1800"/>
        </a:p>
      </dgm:t>
    </dgm:pt>
    <dgm:pt modelId="{CE09FA85-8B1A-498D-BB11-F1F9D425BB5D}" type="pres">
      <dgm:prSet presAssocID="{4161F806-0CCA-4F94-B5B8-B6C50C2BBA8C}" presName="linear" presStyleCnt="0">
        <dgm:presLayoutVars>
          <dgm:animLvl val="lvl"/>
          <dgm:resizeHandles val="exact"/>
        </dgm:presLayoutVars>
      </dgm:prSet>
      <dgm:spPr/>
    </dgm:pt>
    <dgm:pt modelId="{4B5C23FB-80CE-4EB8-B116-DE0DE6E7C3D8}" type="pres">
      <dgm:prSet presAssocID="{C73F17D6-9E0D-46BF-9604-AE553DF5BD47}" presName="parentText" presStyleLbl="node1" presStyleIdx="0" presStyleCnt="5">
        <dgm:presLayoutVars>
          <dgm:chMax val="0"/>
          <dgm:bulletEnabled val="1"/>
        </dgm:presLayoutVars>
      </dgm:prSet>
      <dgm:spPr/>
    </dgm:pt>
    <dgm:pt modelId="{2304C910-4A07-4E52-8D6F-5B1D88FD694D}" type="pres">
      <dgm:prSet presAssocID="{7F066CCD-E22B-4E52-A7A3-90EC57430775}" presName="spacer" presStyleCnt="0"/>
      <dgm:spPr/>
    </dgm:pt>
    <dgm:pt modelId="{89EAA261-4CCD-4BB6-ABC3-B19FB9F0A90F}" type="pres">
      <dgm:prSet presAssocID="{1E9421C4-921D-4B38-A19D-91D6F3763671}" presName="parentText" presStyleLbl="node1" presStyleIdx="1" presStyleCnt="5">
        <dgm:presLayoutVars>
          <dgm:chMax val="0"/>
          <dgm:bulletEnabled val="1"/>
        </dgm:presLayoutVars>
      </dgm:prSet>
      <dgm:spPr/>
    </dgm:pt>
    <dgm:pt modelId="{3DFE6412-C5AE-437D-BBEB-A386881EFF5A}" type="pres">
      <dgm:prSet presAssocID="{3859AE40-67D8-4F6F-8548-E64992CA6B47}" presName="spacer" presStyleCnt="0"/>
      <dgm:spPr/>
    </dgm:pt>
    <dgm:pt modelId="{1532FD74-5141-4D7B-B82A-319D5BD75E93}" type="pres">
      <dgm:prSet presAssocID="{E4C80E34-7084-4BEE-B61D-66CFBA299336}" presName="parentText" presStyleLbl="node1" presStyleIdx="2" presStyleCnt="5">
        <dgm:presLayoutVars>
          <dgm:chMax val="0"/>
          <dgm:bulletEnabled val="1"/>
        </dgm:presLayoutVars>
      </dgm:prSet>
      <dgm:spPr/>
    </dgm:pt>
    <dgm:pt modelId="{473D66D4-B580-4374-B574-B46DB9380C80}" type="pres">
      <dgm:prSet presAssocID="{DAFB372C-6905-4D06-95AA-0988BBC9B4F8}" presName="spacer" presStyleCnt="0"/>
      <dgm:spPr/>
    </dgm:pt>
    <dgm:pt modelId="{376A723C-8A03-4B87-A461-8625E8C2ACC0}" type="pres">
      <dgm:prSet presAssocID="{9F9D0B99-0AA1-48AF-BCBE-A58FCC7B2ADB}" presName="parentText" presStyleLbl="node1" presStyleIdx="3" presStyleCnt="5">
        <dgm:presLayoutVars>
          <dgm:chMax val="0"/>
          <dgm:bulletEnabled val="1"/>
        </dgm:presLayoutVars>
      </dgm:prSet>
      <dgm:spPr/>
    </dgm:pt>
    <dgm:pt modelId="{9717C4E0-1439-4FCF-B778-4E04E08432AD}" type="pres">
      <dgm:prSet presAssocID="{0B4C1D9E-7BDD-496B-A63E-03606BBC493A}" presName="spacer" presStyleCnt="0"/>
      <dgm:spPr/>
    </dgm:pt>
    <dgm:pt modelId="{03CD93D4-93AA-497C-B9B1-09C9B80233A8}" type="pres">
      <dgm:prSet presAssocID="{2EAC5907-D658-45BF-88D6-BECB2C94BB2E}" presName="parentText" presStyleLbl="node1" presStyleIdx="4" presStyleCnt="5">
        <dgm:presLayoutVars>
          <dgm:chMax val="0"/>
          <dgm:bulletEnabled val="1"/>
        </dgm:presLayoutVars>
      </dgm:prSet>
      <dgm:spPr/>
    </dgm:pt>
  </dgm:ptLst>
  <dgm:cxnLst>
    <dgm:cxn modelId="{B7714322-7A8A-41CA-B9BE-E44175CF5C50}" srcId="{4161F806-0CCA-4F94-B5B8-B6C50C2BBA8C}" destId="{C73F17D6-9E0D-46BF-9604-AE553DF5BD47}" srcOrd="0" destOrd="0" parTransId="{32A24393-A587-4ED1-8A4C-6E74A5D7B580}" sibTransId="{7F066CCD-E22B-4E52-A7A3-90EC57430775}"/>
    <dgm:cxn modelId="{6E55E02E-F3FB-4855-9091-0C92B6BD1328}" type="presOf" srcId="{9F9D0B99-0AA1-48AF-BCBE-A58FCC7B2ADB}" destId="{376A723C-8A03-4B87-A461-8625E8C2ACC0}" srcOrd="0" destOrd="0" presId="urn:microsoft.com/office/officeart/2005/8/layout/vList2"/>
    <dgm:cxn modelId="{FDB24956-EFDC-4857-BE74-53FEE877FC42}" srcId="{4161F806-0CCA-4F94-B5B8-B6C50C2BBA8C}" destId="{2EAC5907-D658-45BF-88D6-BECB2C94BB2E}" srcOrd="4" destOrd="0" parTransId="{2808028A-6E0D-4FF4-AAD8-D867110751FF}" sibTransId="{61DCA118-56A5-47FB-BFD3-6FAC03C88B1C}"/>
    <dgm:cxn modelId="{758A6C99-1CFF-4626-A20A-BB15CE5644C5}" type="presOf" srcId="{1E9421C4-921D-4B38-A19D-91D6F3763671}" destId="{89EAA261-4CCD-4BB6-ABC3-B19FB9F0A90F}" srcOrd="0" destOrd="0" presId="urn:microsoft.com/office/officeart/2005/8/layout/vList2"/>
    <dgm:cxn modelId="{191B21AC-DB6B-424C-BB71-258D69991E23}" srcId="{4161F806-0CCA-4F94-B5B8-B6C50C2BBA8C}" destId="{E4C80E34-7084-4BEE-B61D-66CFBA299336}" srcOrd="2" destOrd="0" parTransId="{698A3DB2-4E17-46FD-B90D-FBAA3BBC8106}" sibTransId="{DAFB372C-6905-4D06-95AA-0988BBC9B4F8}"/>
    <dgm:cxn modelId="{37BCF2AF-1427-486D-BD4F-845FA71AB4C6}" srcId="{4161F806-0CCA-4F94-B5B8-B6C50C2BBA8C}" destId="{1E9421C4-921D-4B38-A19D-91D6F3763671}" srcOrd="1" destOrd="0" parTransId="{E258AA25-8CA9-480F-9DC3-5E6952C4625D}" sibTransId="{3859AE40-67D8-4F6F-8548-E64992CA6B47}"/>
    <dgm:cxn modelId="{E7BA8EC3-1E50-4D80-8DFB-8A8344A5E2E6}" type="presOf" srcId="{E4C80E34-7084-4BEE-B61D-66CFBA299336}" destId="{1532FD74-5141-4D7B-B82A-319D5BD75E93}" srcOrd="0" destOrd="0" presId="urn:microsoft.com/office/officeart/2005/8/layout/vList2"/>
    <dgm:cxn modelId="{38F89CC6-A04F-4626-89A3-3A21626A56BD}" type="presOf" srcId="{C73F17D6-9E0D-46BF-9604-AE553DF5BD47}" destId="{4B5C23FB-80CE-4EB8-B116-DE0DE6E7C3D8}" srcOrd="0" destOrd="0" presId="urn:microsoft.com/office/officeart/2005/8/layout/vList2"/>
    <dgm:cxn modelId="{51C7ACD9-A080-4836-91CB-68517576B28A}" srcId="{4161F806-0CCA-4F94-B5B8-B6C50C2BBA8C}" destId="{9F9D0B99-0AA1-48AF-BCBE-A58FCC7B2ADB}" srcOrd="3" destOrd="0" parTransId="{A3D95824-2195-47C2-A6C9-BF294A329FC6}" sibTransId="{0B4C1D9E-7BDD-496B-A63E-03606BBC493A}"/>
    <dgm:cxn modelId="{BC01D0E9-5EA2-40CA-ADBA-1F4F83C19717}" type="presOf" srcId="{4161F806-0CCA-4F94-B5B8-B6C50C2BBA8C}" destId="{CE09FA85-8B1A-498D-BB11-F1F9D425BB5D}" srcOrd="0" destOrd="0" presId="urn:microsoft.com/office/officeart/2005/8/layout/vList2"/>
    <dgm:cxn modelId="{8DF0CEEF-AD67-4228-BAEC-4C32B7DC68A3}" type="presOf" srcId="{2EAC5907-D658-45BF-88D6-BECB2C94BB2E}" destId="{03CD93D4-93AA-497C-B9B1-09C9B80233A8}" srcOrd="0" destOrd="0" presId="urn:microsoft.com/office/officeart/2005/8/layout/vList2"/>
    <dgm:cxn modelId="{BD7DCBE0-A871-4981-A902-6320B4ACD481}" type="presParOf" srcId="{CE09FA85-8B1A-498D-BB11-F1F9D425BB5D}" destId="{4B5C23FB-80CE-4EB8-B116-DE0DE6E7C3D8}" srcOrd="0" destOrd="0" presId="urn:microsoft.com/office/officeart/2005/8/layout/vList2"/>
    <dgm:cxn modelId="{0A274435-B606-4D3A-8940-C8A9C40370FC}" type="presParOf" srcId="{CE09FA85-8B1A-498D-BB11-F1F9D425BB5D}" destId="{2304C910-4A07-4E52-8D6F-5B1D88FD694D}" srcOrd="1" destOrd="0" presId="urn:microsoft.com/office/officeart/2005/8/layout/vList2"/>
    <dgm:cxn modelId="{4D91393D-BE9B-4664-BF67-CB62B627941B}" type="presParOf" srcId="{CE09FA85-8B1A-498D-BB11-F1F9D425BB5D}" destId="{89EAA261-4CCD-4BB6-ABC3-B19FB9F0A90F}" srcOrd="2" destOrd="0" presId="urn:microsoft.com/office/officeart/2005/8/layout/vList2"/>
    <dgm:cxn modelId="{92FEB3FD-E856-4BA0-A487-58B27FF71F4E}" type="presParOf" srcId="{CE09FA85-8B1A-498D-BB11-F1F9D425BB5D}" destId="{3DFE6412-C5AE-437D-BBEB-A386881EFF5A}" srcOrd="3" destOrd="0" presId="urn:microsoft.com/office/officeart/2005/8/layout/vList2"/>
    <dgm:cxn modelId="{6F5EBBA9-74A8-4639-B205-5D7B0FC4D69E}" type="presParOf" srcId="{CE09FA85-8B1A-498D-BB11-F1F9D425BB5D}" destId="{1532FD74-5141-4D7B-B82A-319D5BD75E93}" srcOrd="4" destOrd="0" presId="urn:microsoft.com/office/officeart/2005/8/layout/vList2"/>
    <dgm:cxn modelId="{11A96C13-4772-4E6A-85DB-A23F813F5995}" type="presParOf" srcId="{CE09FA85-8B1A-498D-BB11-F1F9D425BB5D}" destId="{473D66D4-B580-4374-B574-B46DB9380C80}" srcOrd="5" destOrd="0" presId="urn:microsoft.com/office/officeart/2005/8/layout/vList2"/>
    <dgm:cxn modelId="{6B8196D7-C120-4C8C-B6AA-4C72E04512BE}" type="presParOf" srcId="{CE09FA85-8B1A-498D-BB11-F1F9D425BB5D}" destId="{376A723C-8A03-4B87-A461-8625E8C2ACC0}" srcOrd="6" destOrd="0" presId="urn:microsoft.com/office/officeart/2005/8/layout/vList2"/>
    <dgm:cxn modelId="{DE6CB95B-4299-45D4-95B2-2E9762EFB20B}" type="presParOf" srcId="{CE09FA85-8B1A-498D-BB11-F1F9D425BB5D}" destId="{9717C4E0-1439-4FCF-B778-4E04E08432AD}" srcOrd="7" destOrd="0" presId="urn:microsoft.com/office/officeart/2005/8/layout/vList2"/>
    <dgm:cxn modelId="{442F5202-2BCF-4BBF-9CC0-D873D666C81A}" type="presParOf" srcId="{CE09FA85-8B1A-498D-BB11-F1F9D425BB5D}" destId="{03CD93D4-93AA-497C-B9B1-09C9B80233A8}"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E03D9A9-FBD7-434C-A90E-E9B114CECDA5}"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7C937DD2-5FFF-4CB3-9E85-1785E9ACC5C1}">
      <dgm:prSet custT="1"/>
      <dgm:spPr/>
      <dgm:t>
        <a:bodyPr/>
        <a:lstStyle/>
        <a:p>
          <a:pPr>
            <a:defRPr cap="all"/>
          </a:pPr>
          <a:r>
            <a:rPr lang="en-US" sz="2000" dirty="0"/>
            <a:t>The meeting is to be held at a time and place mutually agreeable to you and school officials.</a:t>
          </a:r>
        </a:p>
      </dgm:t>
    </dgm:pt>
    <dgm:pt modelId="{4F97F859-48C9-443D-98B6-909C6DE79616}" type="parTrans" cxnId="{5D998B8B-FC94-4041-BE13-2C4F8B3E0F80}">
      <dgm:prSet/>
      <dgm:spPr/>
      <dgm:t>
        <a:bodyPr/>
        <a:lstStyle/>
        <a:p>
          <a:endParaRPr lang="en-US"/>
        </a:p>
      </dgm:t>
    </dgm:pt>
    <dgm:pt modelId="{DB11DE9A-72B4-4180-B397-F14FE7CF7D62}" type="sibTrans" cxnId="{5D998B8B-FC94-4041-BE13-2C4F8B3E0F80}">
      <dgm:prSet/>
      <dgm:spPr/>
      <dgm:t>
        <a:bodyPr/>
        <a:lstStyle/>
        <a:p>
          <a:endParaRPr lang="en-US"/>
        </a:p>
      </dgm:t>
    </dgm:pt>
    <dgm:pt modelId="{99DFF783-B453-4C86-B05D-D6D0D41A19B1}">
      <dgm:prSet custT="1"/>
      <dgm:spPr/>
      <dgm:t>
        <a:bodyPr/>
        <a:lstStyle/>
        <a:p>
          <a:pPr>
            <a:defRPr cap="all"/>
          </a:pPr>
          <a:r>
            <a:rPr lang="en-US" sz="2000" dirty="0"/>
            <a:t>The school must give you notice of an IEP meeting at least seven school days before the meeting. And may hold a meeting without a parent  </a:t>
          </a:r>
        </a:p>
      </dgm:t>
    </dgm:pt>
    <dgm:pt modelId="{0C82EB68-76C0-49CB-87C9-15427886AADE}" type="parTrans" cxnId="{50913238-2B55-41CC-A484-C36D9E37ECF9}">
      <dgm:prSet/>
      <dgm:spPr/>
      <dgm:t>
        <a:bodyPr/>
        <a:lstStyle/>
        <a:p>
          <a:endParaRPr lang="en-US"/>
        </a:p>
      </dgm:t>
    </dgm:pt>
    <dgm:pt modelId="{104D3F4F-FCDE-445D-99FA-5CF1DDAA6EA7}" type="sibTrans" cxnId="{50913238-2B55-41CC-A484-C36D9E37ECF9}">
      <dgm:prSet/>
      <dgm:spPr/>
      <dgm:t>
        <a:bodyPr/>
        <a:lstStyle/>
        <a:p>
          <a:endParaRPr lang="en-US"/>
        </a:p>
      </dgm:t>
    </dgm:pt>
    <dgm:pt modelId="{97E0F675-93FB-4480-A2B2-3FBD522DC803}">
      <dgm:prSet custT="1"/>
      <dgm:spPr/>
      <dgm:t>
        <a:bodyPr/>
        <a:lstStyle/>
        <a:p>
          <a:pPr>
            <a:defRPr cap="all"/>
          </a:pPr>
          <a:r>
            <a:rPr lang="en-US" sz="2000" dirty="0"/>
            <a:t>You can ask for an IEP meeting whenever you believe it is needed. Remember, that many problems or concerns can be handled outside of the IEP process (e.g., in a parent conference.)</a:t>
          </a:r>
        </a:p>
      </dgm:t>
    </dgm:pt>
    <dgm:pt modelId="{C3FFDA62-7F9F-4FF3-AEFF-16EE2E2699A7}" type="parTrans" cxnId="{721D56A9-31DD-4A97-8DF0-E8C42857CDC4}">
      <dgm:prSet/>
      <dgm:spPr/>
      <dgm:t>
        <a:bodyPr/>
        <a:lstStyle/>
        <a:p>
          <a:endParaRPr lang="en-US"/>
        </a:p>
      </dgm:t>
    </dgm:pt>
    <dgm:pt modelId="{6B06B31A-39F2-479A-9AEE-CB46B5AD507A}" type="sibTrans" cxnId="{721D56A9-31DD-4A97-8DF0-E8C42857CDC4}">
      <dgm:prSet/>
      <dgm:spPr/>
      <dgm:t>
        <a:bodyPr/>
        <a:lstStyle/>
        <a:p>
          <a:endParaRPr lang="en-US"/>
        </a:p>
      </dgm:t>
    </dgm:pt>
    <dgm:pt modelId="{EAF4EF2F-8D3F-4921-A1C4-EDD89DBCAF01}" type="pres">
      <dgm:prSet presAssocID="{DE03D9A9-FBD7-434C-A90E-E9B114CECDA5}" presName="root" presStyleCnt="0">
        <dgm:presLayoutVars>
          <dgm:dir/>
          <dgm:resizeHandles val="exact"/>
        </dgm:presLayoutVars>
      </dgm:prSet>
      <dgm:spPr/>
    </dgm:pt>
    <dgm:pt modelId="{5CD20D5F-25F8-4DCF-81E6-5798220E50D5}" type="pres">
      <dgm:prSet presAssocID="{7C937DD2-5FFF-4CB3-9E85-1785E9ACC5C1}" presName="compNode" presStyleCnt="0"/>
      <dgm:spPr/>
    </dgm:pt>
    <dgm:pt modelId="{BEA12F8A-8A34-4EC7-BDC0-0E4620CD15EA}" type="pres">
      <dgm:prSet presAssocID="{7C937DD2-5FFF-4CB3-9E85-1785E9ACC5C1}" presName="iconBgRect" presStyleLbl="bgShp" presStyleIdx="0" presStyleCnt="3"/>
      <dgm:spPr/>
    </dgm:pt>
    <dgm:pt modelId="{DA00745B-CFF4-4071-981C-EF12830BA1EE}" type="pres">
      <dgm:prSet presAssocID="{7C937DD2-5FFF-4CB3-9E85-1785E9ACC5C1}"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choolhouse"/>
        </a:ext>
      </dgm:extLst>
    </dgm:pt>
    <dgm:pt modelId="{02EBB7C0-A64A-44BB-86FA-665BFFFE82B3}" type="pres">
      <dgm:prSet presAssocID="{7C937DD2-5FFF-4CB3-9E85-1785E9ACC5C1}" presName="spaceRect" presStyleCnt="0"/>
      <dgm:spPr/>
    </dgm:pt>
    <dgm:pt modelId="{A016FC16-A05C-4002-9E4D-4935E5C505B8}" type="pres">
      <dgm:prSet presAssocID="{7C937DD2-5FFF-4CB3-9E85-1785E9ACC5C1}" presName="textRect" presStyleLbl="revTx" presStyleIdx="0" presStyleCnt="3" custScaleX="123015" custLinFactNeighborX="-1203" custLinFactNeighborY="671">
        <dgm:presLayoutVars>
          <dgm:chMax val="1"/>
          <dgm:chPref val="1"/>
        </dgm:presLayoutVars>
      </dgm:prSet>
      <dgm:spPr/>
    </dgm:pt>
    <dgm:pt modelId="{0C492034-C84D-486E-B702-82E03A5DCA29}" type="pres">
      <dgm:prSet presAssocID="{DB11DE9A-72B4-4180-B397-F14FE7CF7D62}" presName="sibTrans" presStyleCnt="0"/>
      <dgm:spPr/>
    </dgm:pt>
    <dgm:pt modelId="{64602006-9C5A-4B03-9343-52B6FD67D3C2}" type="pres">
      <dgm:prSet presAssocID="{99DFF783-B453-4C86-B05D-D6D0D41A19B1}" presName="compNode" presStyleCnt="0"/>
      <dgm:spPr/>
    </dgm:pt>
    <dgm:pt modelId="{BA5566BE-39BE-4B10-9CDE-58737F5196B7}" type="pres">
      <dgm:prSet presAssocID="{99DFF783-B453-4C86-B05D-D6D0D41A19B1}" presName="iconBgRect" presStyleLbl="bgShp" presStyleIdx="1" presStyleCnt="3"/>
      <dgm:spPr/>
    </dgm:pt>
    <dgm:pt modelId="{EAAF9DE1-DE04-4358-A237-4081237AF2DC}" type="pres">
      <dgm:prSet presAssocID="{99DFF783-B453-4C86-B05D-D6D0D41A19B1}"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oks"/>
        </a:ext>
      </dgm:extLst>
    </dgm:pt>
    <dgm:pt modelId="{1A46BEFF-33F3-467B-970C-1D2116D24243}" type="pres">
      <dgm:prSet presAssocID="{99DFF783-B453-4C86-B05D-D6D0D41A19B1}" presName="spaceRect" presStyleCnt="0"/>
      <dgm:spPr/>
    </dgm:pt>
    <dgm:pt modelId="{287AF09F-1489-4480-83DE-2177856494D6}" type="pres">
      <dgm:prSet presAssocID="{99DFF783-B453-4C86-B05D-D6D0D41A19B1}" presName="textRect" presStyleLbl="revTx" presStyleIdx="1" presStyleCnt="3" custScaleX="121751">
        <dgm:presLayoutVars>
          <dgm:chMax val="1"/>
          <dgm:chPref val="1"/>
        </dgm:presLayoutVars>
      </dgm:prSet>
      <dgm:spPr/>
    </dgm:pt>
    <dgm:pt modelId="{7FEBF4D7-06DB-44A8-982E-2971BEF1AD62}" type="pres">
      <dgm:prSet presAssocID="{104D3F4F-FCDE-445D-99FA-5CF1DDAA6EA7}" presName="sibTrans" presStyleCnt="0"/>
      <dgm:spPr/>
    </dgm:pt>
    <dgm:pt modelId="{E168657B-FAE6-4F6B-82F9-EA2ADC0A52B6}" type="pres">
      <dgm:prSet presAssocID="{97E0F675-93FB-4480-A2B2-3FBD522DC803}" presName="compNode" presStyleCnt="0"/>
      <dgm:spPr/>
    </dgm:pt>
    <dgm:pt modelId="{C2EE871C-B32C-47AA-9B75-1407EDFD9449}" type="pres">
      <dgm:prSet presAssocID="{97E0F675-93FB-4480-A2B2-3FBD522DC803}" presName="iconBgRect" presStyleLbl="bgShp" presStyleIdx="2" presStyleCnt="3"/>
      <dgm:spPr/>
    </dgm:pt>
    <dgm:pt modelId="{B45CD0C8-4BEB-4139-8C70-012A1CADEFA4}" type="pres">
      <dgm:prSet presAssocID="{97E0F675-93FB-4480-A2B2-3FBD522DC803}"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12B84BBA-5DC2-4FD7-BD98-4BF62072225F}" type="pres">
      <dgm:prSet presAssocID="{97E0F675-93FB-4480-A2B2-3FBD522DC803}" presName="spaceRect" presStyleCnt="0"/>
      <dgm:spPr/>
    </dgm:pt>
    <dgm:pt modelId="{F337771B-71ED-414D-98E0-F12A48ECF1A6}" type="pres">
      <dgm:prSet presAssocID="{97E0F675-93FB-4480-A2B2-3FBD522DC803}" presName="textRect" presStyleLbl="revTx" presStyleIdx="2" presStyleCnt="3" custScaleX="130274" custScaleY="109949" custLinFactNeighborX="-2593" custLinFactNeighborY="12053">
        <dgm:presLayoutVars>
          <dgm:chMax val="1"/>
          <dgm:chPref val="1"/>
        </dgm:presLayoutVars>
      </dgm:prSet>
      <dgm:spPr/>
    </dgm:pt>
  </dgm:ptLst>
  <dgm:cxnLst>
    <dgm:cxn modelId="{8B19DA30-3387-465D-8305-7990EAA8FB00}" type="presOf" srcId="{99DFF783-B453-4C86-B05D-D6D0D41A19B1}" destId="{287AF09F-1489-4480-83DE-2177856494D6}" srcOrd="0" destOrd="0" presId="urn:microsoft.com/office/officeart/2018/5/layout/IconCircleLabelList"/>
    <dgm:cxn modelId="{C84B8C34-335B-411B-935C-5C74A169BA1C}" type="presOf" srcId="{7C937DD2-5FFF-4CB3-9E85-1785E9ACC5C1}" destId="{A016FC16-A05C-4002-9E4D-4935E5C505B8}" srcOrd="0" destOrd="0" presId="urn:microsoft.com/office/officeart/2018/5/layout/IconCircleLabelList"/>
    <dgm:cxn modelId="{50913238-2B55-41CC-A484-C36D9E37ECF9}" srcId="{DE03D9A9-FBD7-434C-A90E-E9B114CECDA5}" destId="{99DFF783-B453-4C86-B05D-D6D0D41A19B1}" srcOrd="1" destOrd="0" parTransId="{0C82EB68-76C0-49CB-87C9-15427886AADE}" sibTransId="{104D3F4F-FCDE-445D-99FA-5CF1DDAA6EA7}"/>
    <dgm:cxn modelId="{7C84E28A-A0CE-4EA6-B04A-7F0F29BBC23E}" type="presOf" srcId="{97E0F675-93FB-4480-A2B2-3FBD522DC803}" destId="{F337771B-71ED-414D-98E0-F12A48ECF1A6}" srcOrd="0" destOrd="0" presId="urn:microsoft.com/office/officeart/2018/5/layout/IconCircleLabelList"/>
    <dgm:cxn modelId="{5D998B8B-FC94-4041-BE13-2C4F8B3E0F80}" srcId="{DE03D9A9-FBD7-434C-A90E-E9B114CECDA5}" destId="{7C937DD2-5FFF-4CB3-9E85-1785E9ACC5C1}" srcOrd="0" destOrd="0" parTransId="{4F97F859-48C9-443D-98B6-909C6DE79616}" sibTransId="{DB11DE9A-72B4-4180-B397-F14FE7CF7D62}"/>
    <dgm:cxn modelId="{721D56A9-31DD-4A97-8DF0-E8C42857CDC4}" srcId="{DE03D9A9-FBD7-434C-A90E-E9B114CECDA5}" destId="{97E0F675-93FB-4480-A2B2-3FBD522DC803}" srcOrd="2" destOrd="0" parTransId="{C3FFDA62-7F9F-4FF3-AEFF-16EE2E2699A7}" sibTransId="{6B06B31A-39F2-479A-9AEE-CB46B5AD507A}"/>
    <dgm:cxn modelId="{53C760F8-272F-46C9-906D-6EDF6B278828}" type="presOf" srcId="{DE03D9A9-FBD7-434C-A90E-E9B114CECDA5}" destId="{EAF4EF2F-8D3F-4921-A1C4-EDD89DBCAF01}" srcOrd="0" destOrd="0" presId="urn:microsoft.com/office/officeart/2018/5/layout/IconCircleLabelList"/>
    <dgm:cxn modelId="{F654F632-F4D7-490F-B426-CF171D824C48}" type="presParOf" srcId="{EAF4EF2F-8D3F-4921-A1C4-EDD89DBCAF01}" destId="{5CD20D5F-25F8-4DCF-81E6-5798220E50D5}" srcOrd="0" destOrd="0" presId="urn:microsoft.com/office/officeart/2018/5/layout/IconCircleLabelList"/>
    <dgm:cxn modelId="{89F9AD4C-7D47-4C8B-893E-FFAF9565820A}" type="presParOf" srcId="{5CD20D5F-25F8-4DCF-81E6-5798220E50D5}" destId="{BEA12F8A-8A34-4EC7-BDC0-0E4620CD15EA}" srcOrd="0" destOrd="0" presId="urn:microsoft.com/office/officeart/2018/5/layout/IconCircleLabelList"/>
    <dgm:cxn modelId="{A22B5021-D023-4821-B93D-76BC4E2400D0}" type="presParOf" srcId="{5CD20D5F-25F8-4DCF-81E6-5798220E50D5}" destId="{DA00745B-CFF4-4071-981C-EF12830BA1EE}" srcOrd="1" destOrd="0" presId="urn:microsoft.com/office/officeart/2018/5/layout/IconCircleLabelList"/>
    <dgm:cxn modelId="{9086B8FA-7278-47FD-A6D1-E94D6FF3E77D}" type="presParOf" srcId="{5CD20D5F-25F8-4DCF-81E6-5798220E50D5}" destId="{02EBB7C0-A64A-44BB-86FA-665BFFFE82B3}" srcOrd="2" destOrd="0" presId="urn:microsoft.com/office/officeart/2018/5/layout/IconCircleLabelList"/>
    <dgm:cxn modelId="{7B3C24F5-5C3B-4379-9C2E-2311EB3B5400}" type="presParOf" srcId="{5CD20D5F-25F8-4DCF-81E6-5798220E50D5}" destId="{A016FC16-A05C-4002-9E4D-4935E5C505B8}" srcOrd="3" destOrd="0" presId="urn:microsoft.com/office/officeart/2018/5/layout/IconCircleLabelList"/>
    <dgm:cxn modelId="{114645FA-5E56-4D20-8EB4-C5B4D9CB4266}" type="presParOf" srcId="{EAF4EF2F-8D3F-4921-A1C4-EDD89DBCAF01}" destId="{0C492034-C84D-486E-B702-82E03A5DCA29}" srcOrd="1" destOrd="0" presId="urn:microsoft.com/office/officeart/2018/5/layout/IconCircleLabelList"/>
    <dgm:cxn modelId="{C8246890-E3D8-4CE0-A90D-F2B50854368C}" type="presParOf" srcId="{EAF4EF2F-8D3F-4921-A1C4-EDD89DBCAF01}" destId="{64602006-9C5A-4B03-9343-52B6FD67D3C2}" srcOrd="2" destOrd="0" presId="urn:microsoft.com/office/officeart/2018/5/layout/IconCircleLabelList"/>
    <dgm:cxn modelId="{79953C87-606B-4CA3-89EF-C8FBDEF1A24B}" type="presParOf" srcId="{64602006-9C5A-4B03-9343-52B6FD67D3C2}" destId="{BA5566BE-39BE-4B10-9CDE-58737F5196B7}" srcOrd="0" destOrd="0" presId="urn:microsoft.com/office/officeart/2018/5/layout/IconCircleLabelList"/>
    <dgm:cxn modelId="{8F8885C6-3808-4945-BB5A-12C55BA432F0}" type="presParOf" srcId="{64602006-9C5A-4B03-9343-52B6FD67D3C2}" destId="{EAAF9DE1-DE04-4358-A237-4081237AF2DC}" srcOrd="1" destOrd="0" presId="urn:microsoft.com/office/officeart/2018/5/layout/IconCircleLabelList"/>
    <dgm:cxn modelId="{8DC35ED0-D1E3-487C-AD90-8AA96D971A30}" type="presParOf" srcId="{64602006-9C5A-4B03-9343-52B6FD67D3C2}" destId="{1A46BEFF-33F3-467B-970C-1D2116D24243}" srcOrd="2" destOrd="0" presId="urn:microsoft.com/office/officeart/2018/5/layout/IconCircleLabelList"/>
    <dgm:cxn modelId="{6A3A5B97-5F1D-4A3E-B925-4DB5218D3CE8}" type="presParOf" srcId="{64602006-9C5A-4B03-9343-52B6FD67D3C2}" destId="{287AF09F-1489-4480-83DE-2177856494D6}" srcOrd="3" destOrd="0" presId="urn:microsoft.com/office/officeart/2018/5/layout/IconCircleLabelList"/>
    <dgm:cxn modelId="{78CD39FB-29A5-4DDD-A7F7-89D3309C85CC}" type="presParOf" srcId="{EAF4EF2F-8D3F-4921-A1C4-EDD89DBCAF01}" destId="{7FEBF4D7-06DB-44A8-982E-2971BEF1AD62}" srcOrd="3" destOrd="0" presId="urn:microsoft.com/office/officeart/2018/5/layout/IconCircleLabelList"/>
    <dgm:cxn modelId="{6767DD5E-AB01-43B2-AA9E-3CED223AEAD8}" type="presParOf" srcId="{EAF4EF2F-8D3F-4921-A1C4-EDD89DBCAF01}" destId="{E168657B-FAE6-4F6B-82F9-EA2ADC0A52B6}" srcOrd="4" destOrd="0" presId="urn:microsoft.com/office/officeart/2018/5/layout/IconCircleLabelList"/>
    <dgm:cxn modelId="{D5EF6F5F-A564-4286-B1DA-454C0B68B259}" type="presParOf" srcId="{E168657B-FAE6-4F6B-82F9-EA2ADC0A52B6}" destId="{C2EE871C-B32C-47AA-9B75-1407EDFD9449}" srcOrd="0" destOrd="0" presId="urn:microsoft.com/office/officeart/2018/5/layout/IconCircleLabelList"/>
    <dgm:cxn modelId="{2ADADD13-BC75-46A6-9CDE-A4E818DCC6C9}" type="presParOf" srcId="{E168657B-FAE6-4F6B-82F9-EA2ADC0A52B6}" destId="{B45CD0C8-4BEB-4139-8C70-012A1CADEFA4}" srcOrd="1" destOrd="0" presId="urn:microsoft.com/office/officeart/2018/5/layout/IconCircleLabelList"/>
    <dgm:cxn modelId="{137AB5A3-B5A5-4040-B4B1-4F630E41131C}" type="presParOf" srcId="{E168657B-FAE6-4F6B-82F9-EA2ADC0A52B6}" destId="{12B84BBA-5DC2-4FD7-BD98-4BF62072225F}" srcOrd="2" destOrd="0" presId="urn:microsoft.com/office/officeart/2018/5/layout/IconCircleLabelList"/>
    <dgm:cxn modelId="{F134209B-F4CF-4D23-A13D-6A82BEAE3F10}" type="presParOf" srcId="{E168657B-FAE6-4F6B-82F9-EA2ADC0A52B6}" destId="{F337771B-71ED-414D-98E0-F12A48ECF1A6}"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5B40F56-96B5-47B8-BD81-5ED1FD710E60}" type="doc">
      <dgm:prSet loTypeId="urn:microsoft.com/office/officeart/2011/layout/TabList" loCatId="list" qsTypeId="urn:microsoft.com/office/officeart/2005/8/quickstyle/simple1" qsCatId="simple" csTypeId="urn:microsoft.com/office/officeart/2005/8/colors/colorful1" csCatId="colorful" phldr="1"/>
      <dgm:spPr/>
      <dgm:t>
        <a:bodyPr/>
        <a:lstStyle/>
        <a:p>
          <a:endParaRPr lang="en-US"/>
        </a:p>
      </dgm:t>
    </dgm:pt>
    <dgm:pt modelId="{F1F34C03-7AA7-4582-9063-E1F3B57FBFF4}">
      <dgm:prSet/>
      <dgm:spPr/>
      <dgm:t>
        <a:bodyPr/>
        <a:lstStyle/>
        <a:p>
          <a:r>
            <a:rPr lang="en-US"/>
            <a:t>YOU are an </a:t>
          </a:r>
          <a:r>
            <a:rPr lang="en-US" b="1" i="1" u="sng"/>
            <a:t>active</a:t>
          </a:r>
          <a:r>
            <a:rPr lang="en-US"/>
            <a:t> part of the team.  </a:t>
          </a:r>
        </a:p>
      </dgm:t>
    </dgm:pt>
    <dgm:pt modelId="{85037305-AA30-48C9-8065-32D80E4BA492}" type="parTrans" cxnId="{B8368371-0189-4AF1-BB32-819AB66091D7}">
      <dgm:prSet/>
      <dgm:spPr/>
      <dgm:t>
        <a:bodyPr/>
        <a:lstStyle/>
        <a:p>
          <a:endParaRPr lang="en-US"/>
        </a:p>
      </dgm:t>
    </dgm:pt>
    <dgm:pt modelId="{E418C4F5-4999-46E7-BCC9-0248D399AAC3}" type="sibTrans" cxnId="{B8368371-0189-4AF1-BB32-819AB66091D7}">
      <dgm:prSet/>
      <dgm:spPr/>
      <dgm:t>
        <a:bodyPr/>
        <a:lstStyle/>
        <a:p>
          <a:endParaRPr lang="en-US"/>
        </a:p>
      </dgm:t>
    </dgm:pt>
    <dgm:pt modelId="{E8E794CF-283F-48A7-8284-6535373977CA}">
      <dgm:prSet/>
      <dgm:spPr/>
      <dgm:t>
        <a:bodyPr/>
        <a:lstStyle/>
        <a:p>
          <a:r>
            <a:rPr lang="en-US" i="0" u="none" dirty="0"/>
            <a:t>You should be ready to:</a:t>
          </a:r>
        </a:p>
      </dgm:t>
    </dgm:pt>
    <dgm:pt modelId="{E0763102-1F89-4A4D-A3C6-2EFC0AD47E1F}" type="parTrans" cxnId="{1FDD2789-D1B1-4304-B382-966530C230BB}">
      <dgm:prSet/>
      <dgm:spPr/>
      <dgm:t>
        <a:bodyPr/>
        <a:lstStyle/>
        <a:p>
          <a:endParaRPr lang="en-US"/>
        </a:p>
      </dgm:t>
    </dgm:pt>
    <dgm:pt modelId="{CB4E68F4-10C9-4656-8EB1-CBCA79B2BF19}" type="sibTrans" cxnId="{1FDD2789-D1B1-4304-B382-966530C230BB}">
      <dgm:prSet/>
      <dgm:spPr/>
      <dgm:t>
        <a:bodyPr/>
        <a:lstStyle/>
        <a:p>
          <a:endParaRPr lang="en-US"/>
        </a:p>
      </dgm:t>
    </dgm:pt>
    <dgm:pt modelId="{7B7C0269-2A7B-48B0-8123-9DD487B433F9}">
      <dgm:prSet/>
      <dgm:spPr/>
      <dgm:t>
        <a:bodyPr/>
        <a:lstStyle/>
        <a:p>
          <a:pPr marL="0">
            <a:buNone/>
          </a:pPr>
          <a:r>
            <a:rPr lang="en-US" sz="1600" dirty="0"/>
            <a:t>Review the information presented to the team</a:t>
          </a:r>
        </a:p>
      </dgm:t>
    </dgm:pt>
    <dgm:pt modelId="{6401DE6A-0A27-4497-A515-24E2242DABCB}" type="parTrans" cxnId="{54F0F35A-CC97-4AFB-AED0-96AC04F90740}">
      <dgm:prSet/>
      <dgm:spPr/>
      <dgm:t>
        <a:bodyPr/>
        <a:lstStyle/>
        <a:p>
          <a:endParaRPr lang="en-US"/>
        </a:p>
      </dgm:t>
    </dgm:pt>
    <dgm:pt modelId="{F2A63990-C5E4-4050-B638-7171474030EA}" type="sibTrans" cxnId="{54F0F35A-CC97-4AFB-AED0-96AC04F90740}">
      <dgm:prSet/>
      <dgm:spPr/>
      <dgm:t>
        <a:bodyPr/>
        <a:lstStyle/>
        <a:p>
          <a:endParaRPr lang="en-US"/>
        </a:p>
      </dgm:t>
    </dgm:pt>
    <dgm:pt modelId="{C8A1A88A-72B8-43B2-A886-AC6DC65B58ED}">
      <dgm:prSet/>
      <dgm:spPr/>
      <dgm:t>
        <a:bodyPr/>
        <a:lstStyle/>
        <a:p>
          <a:r>
            <a:rPr lang="en-US" dirty="0"/>
            <a:t>If you disagree with proposals being made, “speak up,”</a:t>
          </a:r>
        </a:p>
      </dgm:t>
    </dgm:pt>
    <dgm:pt modelId="{59CC2368-2B88-41D9-A6B4-8D918D8E8A8D}" type="parTrans" cxnId="{7DFC9FB7-59D4-434E-95F8-2B4D3EDFCD67}">
      <dgm:prSet/>
      <dgm:spPr/>
      <dgm:t>
        <a:bodyPr/>
        <a:lstStyle/>
        <a:p>
          <a:endParaRPr lang="en-US"/>
        </a:p>
      </dgm:t>
    </dgm:pt>
    <dgm:pt modelId="{378CBC59-FFF6-4F44-A8E8-3EE5D8619D57}" type="sibTrans" cxnId="{7DFC9FB7-59D4-434E-95F8-2B4D3EDFCD67}">
      <dgm:prSet/>
      <dgm:spPr/>
      <dgm:t>
        <a:bodyPr/>
        <a:lstStyle/>
        <a:p>
          <a:endParaRPr lang="en-US"/>
        </a:p>
      </dgm:t>
    </dgm:pt>
    <dgm:pt modelId="{5765593E-2E1A-49D3-BE29-C6C5A4BC6B97}">
      <dgm:prSet/>
      <dgm:spPr/>
      <dgm:t>
        <a:bodyPr/>
        <a:lstStyle/>
        <a:p>
          <a:r>
            <a:rPr lang="en-US" dirty="0"/>
            <a:t>YOU are vital to this process.</a:t>
          </a:r>
        </a:p>
      </dgm:t>
    </dgm:pt>
    <dgm:pt modelId="{848E13C3-0948-4909-AF9B-CFCCDB3E207C}" type="sibTrans" cxnId="{E928F076-C579-46A6-ADEF-057CCFD7F43E}">
      <dgm:prSet/>
      <dgm:spPr/>
      <dgm:t>
        <a:bodyPr/>
        <a:lstStyle/>
        <a:p>
          <a:endParaRPr lang="en-US"/>
        </a:p>
      </dgm:t>
    </dgm:pt>
    <dgm:pt modelId="{B72ECD7B-449F-4C13-8C05-C50853002033}" type="parTrans" cxnId="{E928F076-C579-46A6-ADEF-057CCFD7F43E}">
      <dgm:prSet/>
      <dgm:spPr/>
      <dgm:t>
        <a:bodyPr/>
        <a:lstStyle/>
        <a:p>
          <a:endParaRPr lang="en-US"/>
        </a:p>
      </dgm:t>
    </dgm:pt>
    <dgm:pt modelId="{87E7BFF3-88A3-4B37-BD6A-97E26EE25B24}">
      <dgm:prSet custT="1"/>
      <dgm:spPr/>
      <dgm:t>
        <a:bodyPr/>
        <a:lstStyle/>
        <a:p>
          <a:pPr marL="0" indent="0">
            <a:buFont typeface="Arial" panose="020B0604020202020204" pitchFamily="34" charset="0"/>
            <a:buNone/>
          </a:pPr>
          <a:r>
            <a:rPr lang="en-US" sz="1400" dirty="0"/>
            <a:t>Ask questions.  YOUR job is to make sure that the student is getting all of the services that he/she needs.  In terms of educational decisions, </a:t>
          </a:r>
          <a:r>
            <a:rPr lang="en-US" sz="1400" b="1" i="1" u="sng" dirty="0"/>
            <a:t>YOU are the parent</a:t>
          </a:r>
          <a:r>
            <a:rPr lang="en-US" sz="1400" u="sng" dirty="0"/>
            <a:t>!</a:t>
          </a:r>
          <a:r>
            <a:rPr lang="en-US" sz="1400" dirty="0"/>
            <a:t>  If you have questions, ask.  If you want clarification, ask.  If you need more information, ask. </a:t>
          </a:r>
        </a:p>
      </dgm:t>
    </dgm:pt>
    <dgm:pt modelId="{B4C26AF2-1630-437C-8ACD-F77E230B6CAF}" type="parTrans" cxnId="{E0EE3425-C9CC-4DDA-9320-1E6D1945FD4D}">
      <dgm:prSet/>
      <dgm:spPr/>
      <dgm:t>
        <a:bodyPr/>
        <a:lstStyle/>
        <a:p>
          <a:endParaRPr lang="en-US"/>
        </a:p>
      </dgm:t>
    </dgm:pt>
    <dgm:pt modelId="{131DF7D9-B4F4-4C99-A1B6-93292E0BA01A}" type="sibTrans" cxnId="{E0EE3425-C9CC-4DDA-9320-1E6D1945FD4D}">
      <dgm:prSet/>
      <dgm:spPr/>
      <dgm:t>
        <a:bodyPr/>
        <a:lstStyle/>
        <a:p>
          <a:endParaRPr lang="en-US"/>
        </a:p>
      </dgm:t>
    </dgm:pt>
    <dgm:pt modelId="{CA3892DF-14D7-4FE4-B664-07244F99D910}">
      <dgm:prSet/>
      <dgm:spPr/>
      <dgm:t>
        <a:bodyPr/>
        <a:lstStyle/>
        <a:p>
          <a:r>
            <a:rPr lang="en-US"/>
            <a:t>Let </a:t>
          </a:r>
          <a:r>
            <a:rPr lang="en-US" dirty="0"/>
            <a:t>the school know why you disagree and what you would like done to remedy the problem.</a:t>
          </a:r>
        </a:p>
      </dgm:t>
    </dgm:pt>
    <dgm:pt modelId="{C93A204E-93F5-4431-AAC0-CF94CEEC26E8}" type="parTrans" cxnId="{85F1F7FC-F17E-4891-A9F6-7CD79A12D23E}">
      <dgm:prSet/>
      <dgm:spPr/>
      <dgm:t>
        <a:bodyPr/>
        <a:lstStyle/>
        <a:p>
          <a:endParaRPr lang="en-US"/>
        </a:p>
      </dgm:t>
    </dgm:pt>
    <dgm:pt modelId="{AA27D03E-E68C-4E7E-9276-5ADE84DA07ED}" type="sibTrans" cxnId="{85F1F7FC-F17E-4891-A9F6-7CD79A12D23E}">
      <dgm:prSet/>
      <dgm:spPr/>
      <dgm:t>
        <a:bodyPr/>
        <a:lstStyle/>
        <a:p>
          <a:endParaRPr lang="en-US"/>
        </a:p>
      </dgm:t>
    </dgm:pt>
    <dgm:pt modelId="{02FD8B96-1BD6-46F5-83FA-A8801C505FAF}" type="pres">
      <dgm:prSet presAssocID="{15B40F56-96B5-47B8-BD81-5ED1FD710E60}" presName="Name0" presStyleCnt="0">
        <dgm:presLayoutVars>
          <dgm:chMax/>
          <dgm:chPref val="3"/>
          <dgm:dir/>
          <dgm:animOne val="branch"/>
          <dgm:animLvl val="lvl"/>
        </dgm:presLayoutVars>
      </dgm:prSet>
      <dgm:spPr/>
    </dgm:pt>
    <dgm:pt modelId="{A6DE4AEB-14DF-4D45-9CE4-111BCDC4F4A0}" type="pres">
      <dgm:prSet presAssocID="{F1F34C03-7AA7-4582-9063-E1F3B57FBFF4}" presName="composite" presStyleCnt="0"/>
      <dgm:spPr/>
    </dgm:pt>
    <dgm:pt modelId="{00206CBE-D2BF-4156-BE49-EBC455ACD5F9}" type="pres">
      <dgm:prSet presAssocID="{F1F34C03-7AA7-4582-9063-E1F3B57FBFF4}" presName="FirstChild" presStyleLbl="revTx" presStyleIdx="0" presStyleCnt="3">
        <dgm:presLayoutVars>
          <dgm:chMax val="0"/>
          <dgm:chPref val="0"/>
          <dgm:bulletEnabled val="1"/>
        </dgm:presLayoutVars>
      </dgm:prSet>
      <dgm:spPr/>
    </dgm:pt>
    <dgm:pt modelId="{A267FBF4-4389-4B94-B0F9-D9AD02777625}" type="pres">
      <dgm:prSet presAssocID="{F1F34C03-7AA7-4582-9063-E1F3B57FBFF4}" presName="Parent" presStyleLbl="alignNode1" presStyleIdx="0" presStyleCnt="3">
        <dgm:presLayoutVars>
          <dgm:chMax val="3"/>
          <dgm:chPref val="3"/>
          <dgm:bulletEnabled val="1"/>
        </dgm:presLayoutVars>
      </dgm:prSet>
      <dgm:spPr/>
    </dgm:pt>
    <dgm:pt modelId="{374AF998-B568-4AB5-9B6A-F68B080BD218}" type="pres">
      <dgm:prSet presAssocID="{F1F34C03-7AA7-4582-9063-E1F3B57FBFF4}" presName="Accent" presStyleLbl="parChTrans1D1" presStyleIdx="0" presStyleCnt="3"/>
      <dgm:spPr/>
    </dgm:pt>
    <dgm:pt modelId="{FDE3F947-80D1-4AD4-8B68-F620E5698939}" type="pres">
      <dgm:prSet presAssocID="{E418C4F5-4999-46E7-BCC9-0248D399AAC3}" presName="sibTrans" presStyleCnt="0"/>
      <dgm:spPr/>
    </dgm:pt>
    <dgm:pt modelId="{6CC96792-CF61-4CE6-8F1A-9F404E5727BA}" type="pres">
      <dgm:prSet presAssocID="{E8E794CF-283F-48A7-8284-6535373977CA}" presName="composite" presStyleCnt="0"/>
      <dgm:spPr/>
    </dgm:pt>
    <dgm:pt modelId="{E29067C2-83CF-4B93-A449-0144E9356261}" type="pres">
      <dgm:prSet presAssocID="{E8E794CF-283F-48A7-8284-6535373977CA}" presName="FirstChild" presStyleLbl="revTx" presStyleIdx="1" presStyleCnt="3">
        <dgm:presLayoutVars>
          <dgm:chMax val="0"/>
          <dgm:chPref val="0"/>
          <dgm:bulletEnabled val="1"/>
        </dgm:presLayoutVars>
      </dgm:prSet>
      <dgm:spPr/>
    </dgm:pt>
    <dgm:pt modelId="{5CB5CDB7-F601-4D0D-BE29-7925650D31D3}" type="pres">
      <dgm:prSet presAssocID="{E8E794CF-283F-48A7-8284-6535373977CA}" presName="Parent" presStyleLbl="alignNode1" presStyleIdx="1" presStyleCnt="3">
        <dgm:presLayoutVars>
          <dgm:chMax val="3"/>
          <dgm:chPref val="3"/>
          <dgm:bulletEnabled val="1"/>
        </dgm:presLayoutVars>
      </dgm:prSet>
      <dgm:spPr/>
    </dgm:pt>
    <dgm:pt modelId="{D132F170-61A0-40A2-9079-AD903AC6A030}" type="pres">
      <dgm:prSet presAssocID="{E8E794CF-283F-48A7-8284-6535373977CA}" presName="Accent" presStyleLbl="parChTrans1D1" presStyleIdx="1" presStyleCnt="3"/>
      <dgm:spPr/>
    </dgm:pt>
    <dgm:pt modelId="{0CAB897E-EDAB-454D-8DC3-2E79AE35AE8B}" type="pres">
      <dgm:prSet presAssocID="{CB4E68F4-10C9-4656-8EB1-CBCA79B2BF19}" presName="sibTrans" presStyleCnt="0"/>
      <dgm:spPr/>
    </dgm:pt>
    <dgm:pt modelId="{4954F214-1FBC-4082-8D46-6C0F7F5711C6}" type="pres">
      <dgm:prSet presAssocID="{C8A1A88A-72B8-43B2-A886-AC6DC65B58ED}" presName="composite" presStyleCnt="0"/>
      <dgm:spPr/>
    </dgm:pt>
    <dgm:pt modelId="{F846EDE2-DEB6-498D-B7CD-845F31DD2B8E}" type="pres">
      <dgm:prSet presAssocID="{C8A1A88A-72B8-43B2-A886-AC6DC65B58ED}" presName="FirstChild" presStyleLbl="revTx" presStyleIdx="2" presStyleCnt="3">
        <dgm:presLayoutVars>
          <dgm:chMax val="0"/>
          <dgm:chPref val="0"/>
          <dgm:bulletEnabled val="1"/>
        </dgm:presLayoutVars>
      </dgm:prSet>
      <dgm:spPr/>
    </dgm:pt>
    <dgm:pt modelId="{9BE7F58C-618E-4C43-A3EF-CD3226787092}" type="pres">
      <dgm:prSet presAssocID="{C8A1A88A-72B8-43B2-A886-AC6DC65B58ED}" presName="Parent" presStyleLbl="alignNode1" presStyleIdx="2" presStyleCnt="3">
        <dgm:presLayoutVars>
          <dgm:chMax val="3"/>
          <dgm:chPref val="3"/>
          <dgm:bulletEnabled val="1"/>
        </dgm:presLayoutVars>
      </dgm:prSet>
      <dgm:spPr/>
    </dgm:pt>
    <dgm:pt modelId="{4457A043-3ED4-4BFD-8CB7-EB0F4ABC7400}" type="pres">
      <dgm:prSet presAssocID="{C8A1A88A-72B8-43B2-A886-AC6DC65B58ED}" presName="Accent" presStyleLbl="parChTrans1D1" presStyleIdx="2" presStyleCnt="3"/>
      <dgm:spPr/>
    </dgm:pt>
  </dgm:ptLst>
  <dgm:cxnLst>
    <dgm:cxn modelId="{8467640B-9742-41B6-A7A3-E2D042562387}" type="presOf" srcId="{7B7C0269-2A7B-48B0-8123-9DD487B433F9}" destId="{E29067C2-83CF-4B93-A449-0144E9356261}" srcOrd="0" destOrd="0" presId="urn:microsoft.com/office/officeart/2011/layout/TabList"/>
    <dgm:cxn modelId="{9E9F541E-C4A9-4695-8AFF-DDD63F442599}" type="presOf" srcId="{5765593E-2E1A-49D3-BE29-C6C5A4BC6B97}" destId="{00206CBE-D2BF-4156-BE49-EBC455ACD5F9}" srcOrd="0" destOrd="0" presId="urn:microsoft.com/office/officeart/2011/layout/TabList"/>
    <dgm:cxn modelId="{E0EE3425-C9CC-4DDA-9320-1E6D1945FD4D}" srcId="{7B7C0269-2A7B-48B0-8123-9DD487B433F9}" destId="{87E7BFF3-88A3-4B37-BD6A-97E26EE25B24}" srcOrd="0" destOrd="0" parTransId="{B4C26AF2-1630-437C-8ACD-F77E230B6CAF}" sibTransId="{131DF7D9-B4F4-4C99-A1B6-93292E0BA01A}"/>
    <dgm:cxn modelId="{31C47C60-D1B3-4A65-A742-36940EF76DB9}" type="presOf" srcId="{CA3892DF-14D7-4FE4-B664-07244F99D910}" destId="{F846EDE2-DEB6-498D-B7CD-845F31DD2B8E}" srcOrd="0" destOrd="0" presId="urn:microsoft.com/office/officeart/2011/layout/TabList"/>
    <dgm:cxn modelId="{76EFE366-FE83-4C5F-B40D-F7F38972C2C3}" type="presOf" srcId="{C8A1A88A-72B8-43B2-A886-AC6DC65B58ED}" destId="{9BE7F58C-618E-4C43-A3EF-CD3226787092}" srcOrd="0" destOrd="0" presId="urn:microsoft.com/office/officeart/2011/layout/TabList"/>
    <dgm:cxn modelId="{B8368371-0189-4AF1-BB32-819AB66091D7}" srcId="{15B40F56-96B5-47B8-BD81-5ED1FD710E60}" destId="{F1F34C03-7AA7-4582-9063-E1F3B57FBFF4}" srcOrd="0" destOrd="0" parTransId="{85037305-AA30-48C9-8065-32D80E4BA492}" sibTransId="{E418C4F5-4999-46E7-BCC9-0248D399AAC3}"/>
    <dgm:cxn modelId="{E928F076-C579-46A6-ADEF-057CCFD7F43E}" srcId="{F1F34C03-7AA7-4582-9063-E1F3B57FBFF4}" destId="{5765593E-2E1A-49D3-BE29-C6C5A4BC6B97}" srcOrd="0" destOrd="0" parTransId="{B72ECD7B-449F-4C13-8C05-C50853002033}" sibTransId="{848E13C3-0948-4909-AF9B-CFCCDB3E207C}"/>
    <dgm:cxn modelId="{54F0F35A-CC97-4AFB-AED0-96AC04F90740}" srcId="{E8E794CF-283F-48A7-8284-6535373977CA}" destId="{7B7C0269-2A7B-48B0-8123-9DD487B433F9}" srcOrd="0" destOrd="0" parTransId="{6401DE6A-0A27-4497-A515-24E2242DABCB}" sibTransId="{F2A63990-C5E4-4050-B638-7171474030EA}"/>
    <dgm:cxn modelId="{1FDD2789-D1B1-4304-B382-966530C230BB}" srcId="{15B40F56-96B5-47B8-BD81-5ED1FD710E60}" destId="{E8E794CF-283F-48A7-8284-6535373977CA}" srcOrd="1" destOrd="0" parTransId="{E0763102-1F89-4A4D-A3C6-2EFC0AD47E1F}" sibTransId="{CB4E68F4-10C9-4656-8EB1-CBCA79B2BF19}"/>
    <dgm:cxn modelId="{92BC4398-137F-4819-A32C-79253A17B193}" type="presOf" srcId="{E8E794CF-283F-48A7-8284-6535373977CA}" destId="{5CB5CDB7-F601-4D0D-BE29-7925650D31D3}" srcOrd="0" destOrd="0" presId="urn:microsoft.com/office/officeart/2011/layout/TabList"/>
    <dgm:cxn modelId="{2F67BB9A-0087-48C4-9C02-06946D772E24}" type="presOf" srcId="{87E7BFF3-88A3-4B37-BD6A-97E26EE25B24}" destId="{E29067C2-83CF-4B93-A449-0144E9356261}" srcOrd="0" destOrd="1" presId="urn:microsoft.com/office/officeart/2011/layout/TabList"/>
    <dgm:cxn modelId="{7DFC9FB7-59D4-434E-95F8-2B4D3EDFCD67}" srcId="{15B40F56-96B5-47B8-BD81-5ED1FD710E60}" destId="{C8A1A88A-72B8-43B2-A886-AC6DC65B58ED}" srcOrd="2" destOrd="0" parTransId="{59CC2368-2B88-41D9-A6B4-8D918D8E8A8D}" sibTransId="{378CBC59-FFF6-4F44-A8E8-3EE5D8619D57}"/>
    <dgm:cxn modelId="{704605D1-DB69-4D82-9D0C-FC54D05FBBFB}" type="presOf" srcId="{F1F34C03-7AA7-4582-9063-E1F3B57FBFF4}" destId="{A267FBF4-4389-4B94-B0F9-D9AD02777625}" srcOrd="0" destOrd="0" presId="urn:microsoft.com/office/officeart/2011/layout/TabList"/>
    <dgm:cxn modelId="{059AC8E2-2937-4D49-9C94-23FCC0905BE8}" type="presOf" srcId="{15B40F56-96B5-47B8-BD81-5ED1FD710E60}" destId="{02FD8B96-1BD6-46F5-83FA-A8801C505FAF}" srcOrd="0" destOrd="0" presId="urn:microsoft.com/office/officeart/2011/layout/TabList"/>
    <dgm:cxn modelId="{85F1F7FC-F17E-4891-A9F6-7CD79A12D23E}" srcId="{C8A1A88A-72B8-43B2-A886-AC6DC65B58ED}" destId="{CA3892DF-14D7-4FE4-B664-07244F99D910}" srcOrd="0" destOrd="0" parTransId="{C93A204E-93F5-4431-AAC0-CF94CEEC26E8}" sibTransId="{AA27D03E-E68C-4E7E-9276-5ADE84DA07ED}"/>
    <dgm:cxn modelId="{B6A6EC67-BA85-4D39-B502-C4C05773A881}" type="presParOf" srcId="{02FD8B96-1BD6-46F5-83FA-A8801C505FAF}" destId="{A6DE4AEB-14DF-4D45-9CE4-111BCDC4F4A0}" srcOrd="0" destOrd="0" presId="urn:microsoft.com/office/officeart/2011/layout/TabList"/>
    <dgm:cxn modelId="{495788F8-2590-491B-AA35-BD2EE481EC2F}" type="presParOf" srcId="{A6DE4AEB-14DF-4D45-9CE4-111BCDC4F4A0}" destId="{00206CBE-D2BF-4156-BE49-EBC455ACD5F9}" srcOrd="0" destOrd="0" presId="urn:microsoft.com/office/officeart/2011/layout/TabList"/>
    <dgm:cxn modelId="{BE1B3F7A-B076-4B54-8B47-3F436201BE73}" type="presParOf" srcId="{A6DE4AEB-14DF-4D45-9CE4-111BCDC4F4A0}" destId="{A267FBF4-4389-4B94-B0F9-D9AD02777625}" srcOrd="1" destOrd="0" presId="urn:microsoft.com/office/officeart/2011/layout/TabList"/>
    <dgm:cxn modelId="{4C07317F-2674-4101-9C3B-3C468160D466}" type="presParOf" srcId="{A6DE4AEB-14DF-4D45-9CE4-111BCDC4F4A0}" destId="{374AF998-B568-4AB5-9B6A-F68B080BD218}" srcOrd="2" destOrd="0" presId="urn:microsoft.com/office/officeart/2011/layout/TabList"/>
    <dgm:cxn modelId="{E9DBD167-6C8A-4B99-8BE0-BECC23CA6968}" type="presParOf" srcId="{02FD8B96-1BD6-46F5-83FA-A8801C505FAF}" destId="{FDE3F947-80D1-4AD4-8B68-F620E5698939}" srcOrd="1" destOrd="0" presId="urn:microsoft.com/office/officeart/2011/layout/TabList"/>
    <dgm:cxn modelId="{4C691CCF-C8EF-43FB-A79C-65ECA008C392}" type="presParOf" srcId="{02FD8B96-1BD6-46F5-83FA-A8801C505FAF}" destId="{6CC96792-CF61-4CE6-8F1A-9F404E5727BA}" srcOrd="2" destOrd="0" presId="urn:microsoft.com/office/officeart/2011/layout/TabList"/>
    <dgm:cxn modelId="{72331737-7171-4515-8FD4-9EE097787E56}" type="presParOf" srcId="{6CC96792-CF61-4CE6-8F1A-9F404E5727BA}" destId="{E29067C2-83CF-4B93-A449-0144E9356261}" srcOrd="0" destOrd="0" presId="urn:microsoft.com/office/officeart/2011/layout/TabList"/>
    <dgm:cxn modelId="{FB8EE785-D380-4D20-AF41-543D486138B2}" type="presParOf" srcId="{6CC96792-CF61-4CE6-8F1A-9F404E5727BA}" destId="{5CB5CDB7-F601-4D0D-BE29-7925650D31D3}" srcOrd="1" destOrd="0" presId="urn:microsoft.com/office/officeart/2011/layout/TabList"/>
    <dgm:cxn modelId="{9A34D3C4-0326-43B7-A9A2-FF4B1BC497D7}" type="presParOf" srcId="{6CC96792-CF61-4CE6-8F1A-9F404E5727BA}" destId="{D132F170-61A0-40A2-9079-AD903AC6A030}" srcOrd="2" destOrd="0" presId="urn:microsoft.com/office/officeart/2011/layout/TabList"/>
    <dgm:cxn modelId="{E92FA205-C742-496A-BC2B-703532BD5F42}" type="presParOf" srcId="{02FD8B96-1BD6-46F5-83FA-A8801C505FAF}" destId="{0CAB897E-EDAB-454D-8DC3-2E79AE35AE8B}" srcOrd="3" destOrd="0" presId="urn:microsoft.com/office/officeart/2011/layout/TabList"/>
    <dgm:cxn modelId="{F9347CBE-ABF7-4E2E-83BD-A30251E4989A}" type="presParOf" srcId="{02FD8B96-1BD6-46F5-83FA-A8801C505FAF}" destId="{4954F214-1FBC-4082-8D46-6C0F7F5711C6}" srcOrd="4" destOrd="0" presId="urn:microsoft.com/office/officeart/2011/layout/TabList"/>
    <dgm:cxn modelId="{43B708B7-D06C-4772-AACD-9F90344B4B28}" type="presParOf" srcId="{4954F214-1FBC-4082-8D46-6C0F7F5711C6}" destId="{F846EDE2-DEB6-498D-B7CD-845F31DD2B8E}" srcOrd="0" destOrd="0" presId="urn:microsoft.com/office/officeart/2011/layout/TabList"/>
    <dgm:cxn modelId="{2400C362-69E4-4CB8-8CE3-0D27B116B4DB}" type="presParOf" srcId="{4954F214-1FBC-4082-8D46-6C0F7F5711C6}" destId="{9BE7F58C-618E-4C43-A3EF-CD3226787092}" srcOrd="1" destOrd="0" presId="urn:microsoft.com/office/officeart/2011/layout/TabList"/>
    <dgm:cxn modelId="{6898462C-63E1-4540-8572-C841E3B4852C}" type="presParOf" srcId="{4954F214-1FBC-4082-8D46-6C0F7F5711C6}" destId="{4457A043-3ED4-4BFD-8CB7-EB0F4ABC7400}" srcOrd="2" destOrd="0" presId="urn:microsoft.com/office/officeart/2011/layout/Tab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F29E02-47BB-4B0A-AAC7-47ABC1DBEC9A}">
      <dsp:nvSpPr>
        <dsp:cNvPr id="0" name=""/>
        <dsp:cNvSpPr/>
      </dsp:nvSpPr>
      <dsp:spPr>
        <a:xfrm>
          <a:off x="0" y="33377"/>
          <a:ext cx="8172450" cy="906750"/>
        </a:xfrm>
        <a:prstGeom prst="round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b="1" i="1" u="sng" kern="1200" dirty="0"/>
            <a:t>YOU</a:t>
          </a:r>
          <a:r>
            <a:rPr lang="en-US" sz="2500" kern="1200" dirty="0"/>
            <a:t>, as the parent, are the only one authorized to consent to the following:</a:t>
          </a:r>
        </a:p>
      </dsp:txBody>
      <dsp:txXfrm>
        <a:off x="44264" y="77641"/>
        <a:ext cx="8083922" cy="818222"/>
      </dsp:txXfrm>
    </dsp:sp>
    <dsp:sp modelId="{3BF3394C-B6CF-4A0E-B2CC-8B02793A5F2D}">
      <dsp:nvSpPr>
        <dsp:cNvPr id="0" name=""/>
        <dsp:cNvSpPr/>
      </dsp:nvSpPr>
      <dsp:spPr>
        <a:xfrm>
          <a:off x="0" y="940127"/>
          <a:ext cx="8172450" cy="1474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9475" tIns="31750" rIns="177800" bIns="31750" numCol="1" spcCol="1270" anchor="t" anchorCtr="0">
          <a:noAutofit/>
        </a:bodyPr>
        <a:lstStyle/>
        <a:p>
          <a:pPr marL="339725" lvl="1" indent="-222250" algn="l" defTabSz="889000">
            <a:lnSpc>
              <a:spcPct val="90000"/>
            </a:lnSpc>
            <a:spcBef>
              <a:spcPct val="0"/>
            </a:spcBef>
            <a:spcAft>
              <a:spcPct val="20000"/>
            </a:spcAft>
            <a:buChar char="•"/>
          </a:pPr>
          <a:r>
            <a:rPr lang="en-US" sz="2000" kern="1200" dirty="0"/>
            <a:t>Conduct any re-evaluation</a:t>
          </a:r>
        </a:p>
        <a:p>
          <a:pPr marL="339725" lvl="1" indent="-222250" algn="l" defTabSz="889000">
            <a:lnSpc>
              <a:spcPct val="90000"/>
            </a:lnSpc>
            <a:spcBef>
              <a:spcPct val="0"/>
            </a:spcBef>
            <a:spcAft>
              <a:spcPct val="20000"/>
            </a:spcAft>
            <a:buChar char="•"/>
          </a:pPr>
          <a:r>
            <a:rPr lang="en-US" sz="2000" kern="1200" dirty="0"/>
            <a:t>Consent for </a:t>
          </a:r>
          <a:r>
            <a:rPr lang="en-US" sz="2000" b="1" kern="1200" dirty="0"/>
            <a:t>initial</a:t>
          </a:r>
          <a:r>
            <a:rPr lang="en-US" sz="2000" kern="1200" dirty="0"/>
            <a:t> provision of special education and when appropriate, related services</a:t>
          </a:r>
        </a:p>
        <a:p>
          <a:pPr marL="339725" lvl="1" indent="-222250" algn="l" defTabSz="889000">
            <a:lnSpc>
              <a:spcPct val="90000"/>
            </a:lnSpc>
            <a:spcBef>
              <a:spcPct val="0"/>
            </a:spcBef>
            <a:spcAft>
              <a:spcPct val="20000"/>
            </a:spcAft>
            <a:buChar char="•"/>
          </a:pPr>
          <a:r>
            <a:rPr lang="en-US" sz="2000" kern="1200" dirty="0"/>
            <a:t>Change placement</a:t>
          </a:r>
        </a:p>
        <a:p>
          <a:pPr marL="339725" lvl="1" indent="-222250" algn="l" defTabSz="889000">
            <a:lnSpc>
              <a:spcPct val="90000"/>
            </a:lnSpc>
            <a:spcBef>
              <a:spcPct val="0"/>
            </a:spcBef>
            <a:spcAft>
              <a:spcPct val="20000"/>
            </a:spcAft>
            <a:buChar char="•"/>
          </a:pPr>
          <a:r>
            <a:rPr lang="en-US" sz="2000" kern="1200" dirty="0"/>
            <a:t>Release educational records</a:t>
          </a:r>
        </a:p>
      </dsp:txBody>
      <dsp:txXfrm>
        <a:off x="0" y="940127"/>
        <a:ext cx="8172450" cy="1474875"/>
      </dsp:txXfrm>
    </dsp:sp>
    <dsp:sp modelId="{0585238E-5190-4FFA-AB28-B33BED5966EF}">
      <dsp:nvSpPr>
        <dsp:cNvPr id="0" name=""/>
        <dsp:cNvSpPr/>
      </dsp:nvSpPr>
      <dsp:spPr>
        <a:xfrm>
          <a:off x="0" y="2415002"/>
          <a:ext cx="8172450" cy="906750"/>
        </a:xfrm>
        <a:prstGeom prst="round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For those students that are in DHHS custody, the caseworker is NOT able to consent to these things.  </a:t>
          </a:r>
        </a:p>
      </dsp:txBody>
      <dsp:txXfrm>
        <a:off x="44264" y="2459266"/>
        <a:ext cx="8083922" cy="81822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3F02B6-7CF3-4FA1-BB21-5684E7AF42EE}">
      <dsp:nvSpPr>
        <dsp:cNvPr id="0" name=""/>
        <dsp:cNvSpPr/>
      </dsp:nvSpPr>
      <dsp:spPr>
        <a:xfrm>
          <a:off x="0" y="52737"/>
          <a:ext cx="7290197" cy="125775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The school district and its personnel have the responsibility to implement and follow the IEP as it is written.  </a:t>
          </a:r>
        </a:p>
      </dsp:txBody>
      <dsp:txXfrm>
        <a:off x="61398" y="114135"/>
        <a:ext cx="7167401" cy="1134954"/>
      </dsp:txXfrm>
    </dsp:sp>
    <dsp:sp modelId="{B48E0573-76AF-45B3-BDDA-790BBACA2BF6}">
      <dsp:nvSpPr>
        <dsp:cNvPr id="0" name=""/>
        <dsp:cNvSpPr/>
      </dsp:nvSpPr>
      <dsp:spPr>
        <a:xfrm>
          <a:off x="0" y="1382487"/>
          <a:ext cx="7290197" cy="1257750"/>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If you have reason to suspect the IEP is not being properly implemented, express your concerns to the school.</a:t>
          </a:r>
        </a:p>
      </dsp:txBody>
      <dsp:txXfrm>
        <a:off x="61398" y="1443885"/>
        <a:ext cx="7167401" cy="1134954"/>
      </dsp:txXfrm>
    </dsp:sp>
    <dsp:sp modelId="{758A7414-6F1A-4613-AA79-7701BE1F39E2}">
      <dsp:nvSpPr>
        <dsp:cNvPr id="0" name=""/>
        <dsp:cNvSpPr/>
      </dsp:nvSpPr>
      <dsp:spPr>
        <a:xfrm>
          <a:off x="0" y="2712237"/>
          <a:ext cx="7290197" cy="1257750"/>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If your concerns are not addressed appropriately, review the Procedural Safeguards for more information.</a:t>
          </a:r>
        </a:p>
      </dsp:txBody>
      <dsp:txXfrm>
        <a:off x="61398" y="2773635"/>
        <a:ext cx="7167401" cy="113495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A51F30-B9A9-47B8-A4B4-89334B1E5652}">
      <dsp:nvSpPr>
        <dsp:cNvPr id="0" name=""/>
        <dsp:cNvSpPr/>
      </dsp:nvSpPr>
      <dsp:spPr>
        <a:xfrm>
          <a:off x="1458039" y="1856"/>
          <a:ext cx="5832157" cy="961486"/>
        </a:xfrm>
        <a:prstGeom prst="rect">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160" tIns="244218" rIns="113160" bIns="244218" numCol="1" spcCol="1270" anchor="ctr" anchorCtr="0">
          <a:noAutofit/>
        </a:bodyPr>
        <a:lstStyle/>
        <a:p>
          <a:pPr marL="0" lvl="0" indent="0" algn="l" defTabSz="844550">
            <a:lnSpc>
              <a:spcPct val="90000"/>
            </a:lnSpc>
            <a:spcBef>
              <a:spcPct val="0"/>
            </a:spcBef>
            <a:spcAft>
              <a:spcPct val="35000"/>
            </a:spcAft>
            <a:buNone/>
          </a:pPr>
          <a:r>
            <a:rPr lang="en-US" sz="1900" kern="1200" dirty="0"/>
            <a:t>Work to create a plan that will help the student prepare for life as an adult.</a:t>
          </a:r>
        </a:p>
      </dsp:txBody>
      <dsp:txXfrm>
        <a:off x="1458039" y="1856"/>
        <a:ext cx="5832157" cy="961486"/>
      </dsp:txXfrm>
    </dsp:sp>
    <dsp:sp modelId="{D7D37251-EA04-4C44-B4CC-E00D087289EE}">
      <dsp:nvSpPr>
        <dsp:cNvPr id="0" name=""/>
        <dsp:cNvSpPr/>
      </dsp:nvSpPr>
      <dsp:spPr>
        <a:xfrm>
          <a:off x="0" y="1856"/>
          <a:ext cx="1458039" cy="961486"/>
        </a:xfrm>
        <a:prstGeom prst="rect">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7155" tIns="94973" rIns="77155" bIns="94973" numCol="1" spcCol="1270" anchor="ctr" anchorCtr="0">
          <a:noAutofit/>
        </a:bodyPr>
        <a:lstStyle/>
        <a:p>
          <a:pPr marL="0" lvl="0" indent="0" algn="ctr" defTabSz="1066800">
            <a:lnSpc>
              <a:spcPct val="90000"/>
            </a:lnSpc>
            <a:spcBef>
              <a:spcPct val="0"/>
            </a:spcBef>
            <a:spcAft>
              <a:spcPct val="35000"/>
            </a:spcAft>
            <a:buNone/>
          </a:pPr>
          <a:r>
            <a:rPr lang="en-US" sz="2400" kern="1200"/>
            <a:t>Work</a:t>
          </a:r>
        </a:p>
      </dsp:txBody>
      <dsp:txXfrm>
        <a:off x="0" y="1856"/>
        <a:ext cx="1458039" cy="961486"/>
      </dsp:txXfrm>
    </dsp:sp>
    <dsp:sp modelId="{B091C86F-856F-47B2-9475-D67CF5057778}">
      <dsp:nvSpPr>
        <dsp:cNvPr id="0" name=""/>
        <dsp:cNvSpPr/>
      </dsp:nvSpPr>
      <dsp:spPr>
        <a:xfrm>
          <a:off x="1458039" y="1021031"/>
          <a:ext cx="5832157" cy="961486"/>
        </a:xfrm>
        <a:prstGeom prst="rect">
          <a:avLst/>
        </a:prstGeom>
        <a:solidFill>
          <a:schemeClr val="accent3">
            <a:tint val="40000"/>
            <a:alpha val="90000"/>
            <a:hueOff val="0"/>
            <a:satOff val="0"/>
            <a:lumOff val="0"/>
            <a:alphaOff val="0"/>
          </a:schemeClr>
        </a:solidFill>
        <a:ln w="15875"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160" tIns="244218" rIns="113160" bIns="244218" numCol="1" spcCol="1270" anchor="ctr" anchorCtr="0">
          <a:noAutofit/>
        </a:bodyPr>
        <a:lstStyle/>
        <a:p>
          <a:pPr marL="0" lvl="0" indent="0" algn="l" defTabSz="844550">
            <a:lnSpc>
              <a:spcPct val="90000"/>
            </a:lnSpc>
            <a:spcBef>
              <a:spcPct val="0"/>
            </a:spcBef>
            <a:spcAft>
              <a:spcPct val="35000"/>
            </a:spcAft>
            <a:buNone/>
          </a:pPr>
          <a:r>
            <a:rPr lang="en-US" sz="1900" kern="1200"/>
            <a:t>Encourage the student to actively participate.</a:t>
          </a:r>
        </a:p>
      </dsp:txBody>
      <dsp:txXfrm>
        <a:off x="1458039" y="1021031"/>
        <a:ext cx="5832157" cy="961486"/>
      </dsp:txXfrm>
    </dsp:sp>
    <dsp:sp modelId="{0602A9BC-CA1E-413B-B29B-2557167DF687}">
      <dsp:nvSpPr>
        <dsp:cNvPr id="0" name=""/>
        <dsp:cNvSpPr/>
      </dsp:nvSpPr>
      <dsp:spPr>
        <a:xfrm>
          <a:off x="0" y="1021031"/>
          <a:ext cx="1458039" cy="961486"/>
        </a:xfrm>
        <a:prstGeom prst="rect">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7155" tIns="94973" rIns="77155" bIns="94973" numCol="1" spcCol="1270" anchor="ctr" anchorCtr="0">
          <a:noAutofit/>
        </a:bodyPr>
        <a:lstStyle/>
        <a:p>
          <a:pPr marL="0" lvl="0" indent="0" algn="ctr" defTabSz="1066800">
            <a:lnSpc>
              <a:spcPct val="90000"/>
            </a:lnSpc>
            <a:spcBef>
              <a:spcPct val="0"/>
            </a:spcBef>
            <a:spcAft>
              <a:spcPct val="35000"/>
            </a:spcAft>
            <a:buNone/>
          </a:pPr>
          <a:r>
            <a:rPr lang="en-US" sz="2400" kern="1200"/>
            <a:t>Encourage</a:t>
          </a:r>
        </a:p>
      </dsp:txBody>
      <dsp:txXfrm>
        <a:off x="0" y="1021031"/>
        <a:ext cx="1458039" cy="961486"/>
      </dsp:txXfrm>
    </dsp:sp>
    <dsp:sp modelId="{5C4330F6-E420-44F1-99C6-1E9E4C7F4E65}">
      <dsp:nvSpPr>
        <dsp:cNvPr id="0" name=""/>
        <dsp:cNvSpPr/>
      </dsp:nvSpPr>
      <dsp:spPr>
        <a:xfrm>
          <a:off x="1458039" y="2040207"/>
          <a:ext cx="5832157" cy="961486"/>
        </a:xfrm>
        <a:prstGeom prst="rect">
          <a:avLst/>
        </a:prstGeom>
        <a:solidFill>
          <a:schemeClr val="accent4">
            <a:tint val="40000"/>
            <a:alpha val="90000"/>
            <a:hueOff val="0"/>
            <a:satOff val="0"/>
            <a:lumOff val="0"/>
            <a:alphaOff val="0"/>
          </a:schemeClr>
        </a:solidFill>
        <a:ln w="15875"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160" tIns="244218" rIns="113160" bIns="244218" numCol="1" spcCol="1270" anchor="ctr" anchorCtr="0">
          <a:noAutofit/>
        </a:bodyPr>
        <a:lstStyle/>
        <a:p>
          <a:pPr marL="0" lvl="0" indent="0" algn="l" defTabSz="844550">
            <a:lnSpc>
              <a:spcPct val="90000"/>
            </a:lnSpc>
            <a:spcBef>
              <a:spcPct val="0"/>
            </a:spcBef>
            <a:spcAft>
              <a:spcPct val="35000"/>
            </a:spcAft>
            <a:buNone/>
          </a:pPr>
          <a:r>
            <a:rPr lang="en-US" sz="1900" kern="1200"/>
            <a:t>Help the student understand the importance of planning for life after high school.</a:t>
          </a:r>
        </a:p>
      </dsp:txBody>
      <dsp:txXfrm>
        <a:off x="1458039" y="2040207"/>
        <a:ext cx="5832157" cy="961486"/>
      </dsp:txXfrm>
    </dsp:sp>
    <dsp:sp modelId="{0AE6D424-2E91-4B05-B82E-2CA44026652E}">
      <dsp:nvSpPr>
        <dsp:cNvPr id="0" name=""/>
        <dsp:cNvSpPr/>
      </dsp:nvSpPr>
      <dsp:spPr>
        <a:xfrm>
          <a:off x="0" y="2040207"/>
          <a:ext cx="1458039" cy="961486"/>
        </a:xfrm>
        <a:prstGeom prst="rect">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7155" tIns="94973" rIns="77155" bIns="94973" numCol="1" spcCol="1270" anchor="ctr" anchorCtr="0">
          <a:noAutofit/>
        </a:bodyPr>
        <a:lstStyle/>
        <a:p>
          <a:pPr marL="0" lvl="0" indent="0" algn="ctr" defTabSz="1066800">
            <a:lnSpc>
              <a:spcPct val="90000"/>
            </a:lnSpc>
            <a:spcBef>
              <a:spcPct val="0"/>
            </a:spcBef>
            <a:spcAft>
              <a:spcPct val="35000"/>
            </a:spcAft>
            <a:buNone/>
          </a:pPr>
          <a:r>
            <a:rPr lang="en-US" sz="2400" kern="1200"/>
            <a:t>Help</a:t>
          </a:r>
        </a:p>
      </dsp:txBody>
      <dsp:txXfrm>
        <a:off x="0" y="2040207"/>
        <a:ext cx="1458039" cy="961486"/>
      </dsp:txXfrm>
    </dsp:sp>
    <dsp:sp modelId="{4138CB13-2B6E-4BE7-A09F-4BB30F0555F7}">
      <dsp:nvSpPr>
        <dsp:cNvPr id="0" name=""/>
        <dsp:cNvSpPr/>
      </dsp:nvSpPr>
      <dsp:spPr>
        <a:xfrm>
          <a:off x="1458039" y="3059382"/>
          <a:ext cx="5832157" cy="961486"/>
        </a:xfrm>
        <a:prstGeom prst="rect">
          <a:avLst/>
        </a:prstGeom>
        <a:solidFill>
          <a:schemeClr val="accent5">
            <a:tint val="40000"/>
            <a:alpha val="90000"/>
            <a:hueOff val="0"/>
            <a:satOff val="0"/>
            <a:lumOff val="0"/>
            <a:alphaOff val="0"/>
          </a:schemeClr>
        </a:solidFill>
        <a:ln w="15875"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160" tIns="244218" rIns="113160" bIns="244218" numCol="1" spcCol="1270" anchor="ctr" anchorCtr="0">
          <a:noAutofit/>
        </a:bodyPr>
        <a:lstStyle/>
        <a:p>
          <a:pPr marL="0" lvl="0" indent="0" algn="l" defTabSz="844550">
            <a:lnSpc>
              <a:spcPct val="90000"/>
            </a:lnSpc>
            <a:spcBef>
              <a:spcPct val="0"/>
            </a:spcBef>
            <a:spcAft>
              <a:spcPct val="35000"/>
            </a:spcAft>
            <a:buNone/>
          </a:pPr>
          <a:r>
            <a:rPr lang="en-US" sz="1900" kern="1200"/>
            <a:t>Ask questions.</a:t>
          </a:r>
        </a:p>
      </dsp:txBody>
      <dsp:txXfrm>
        <a:off x="1458039" y="3059382"/>
        <a:ext cx="5832157" cy="961486"/>
      </dsp:txXfrm>
    </dsp:sp>
    <dsp:sp modelId="{E7C75C35-16CB-4847-AD60-64CC08E6C782}">
      <dsp:nvSpPr>
        <dsp:cNvPr id="0" name=""/>
        <dsp:cNvSpPr/>
      </dsp:nvSpPr>
      <dsp:spPr>
        <a:xfrm>
          <a:off x="0" y="3059382"/>
          <a:ext cx="1458039" cy="961486"/>
        </a:xfrm>
        <a:prstGeom prst="rect">
          <a:avLst/>
        </a:prstGeom>
        <a:solidFill>
          <a:schemeClr val="accent5">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7155" tIns="94973" rIns="77155" bIns="94973" numCol="1" spcCol="1270" anchor="ctr" anchorCtr="0">
          <a:noAutofit/>
        </a:bodyPr>
        <a:lstStyle/>
        <a:p>
          <a:pPr marL="0" lvl="0" indent="0" algn="ctr" defTabSz="1066800">
            <a:lnSpc>
              <a:spcPct val="90000"/>
            </a:lnSpc>
            <a:spcBef>
              <a:spcPct val="0"/>
            </a:spcBef>
            <a:spcAft>
              <a:spcPct val="35000"/>
            </a:spcAft>
            <a:buNone/>
          </a:pPr>
          <a:r>
            <a:rPr lang="en-US" sz="2400" kern="1200"/>
            <a:t>Ask</a:t>
          </a:r>
        </a:p>
      </dsp:txBody>
      <dsp:txXfrm>
        <a:off x="0" y="3059382"/>
        <a:ext cx="1458039" cy="9614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D0E710-CBA8-4226-996B-FF1D38040507}">
      <dsp:nvSpPr>
        <dsp:cNvPr id="0" name=""/>
        <dsp:cNvSpPr/>
      </dsp:nvSpPr>
      <dsp:spPr>
        <a:xfrm>
          <a:off x="65234" y="1073"/>
          <a:ext cx="5051130" cy="1502579"/>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b="1" kern="1200" dirty="0"/>
            <a:t>If the student is struggling…. </a:t>
          </a:r>
        </a:p>
        <a:p>
          <a:pPr marL="0" lvl="0" indent="0" algn="l" defTabSz="1244600">
            <a:lnSpc>
              <a:spcPct val="90000"/>
            </a:lnSpc>
            <a:spcBef>
              <a:spcPct val="0"/>
            </a:spcBef>
            <a:spcAft>
              <a:spcPct val="35000"/>
            </a:spcAft>
            <a:buNone/>
          </a:pPr>
          <a:r>
            <a:rPr lang="en-US" sz="2800" kern="1200" dirty="0"/>
            <a:t>The school must: </a:t>
          </a:r>
        </a:p>
      </dsp:txBody>
      <dsp:txXfrm>
        <a:off x="138584" y="74423"/>
        <a:ext cx="4904430" cy="1355879"/>
      </dsp:txXfrm>
    </dsp:sp>
    <dsp:sp modelId="{79C50A05-6D38-4949-AD85-18750AB87D4E}">
      <dsp:nvSpPr>
        <dsp:cNvPr id="0" name=""/>
        <dsp:cNvSpPr/>
      </dsp:nvSpPr>
      <dsp:spPr>
        <a:xfrm>
          <a:off x="32799" y="1504726"/>
          <a:ext cx="5051232" cy="40578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2433"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en-US" sz="2000" kern="1200" dirty="0"/>
            <a:t>Provide Interventions – Response to Intervention (RTI), accommodations, other interventions to help the student make progress.</a:t>
          </a:r>
        </a:p>
        <a:p>
          <a:pPr marL="228600" lvl="1" indent="-228600" algn="l" defTabSz="889000">
            <a:lnSpc>
              <a:spcPct val="90000"/>
            </a:lnSpc>
            <a:spcBef>
              <a:spcPct val="0"/>
            </a:spcBef>
            <a:spcAft>
              <a:spcPct val="20000"/>
            </a:spcAft>
            <a:buChar char="•"/>
          </a:pPr>
          <a:r>
            <a:rPr lang="en-US" sz="2000" kern="1200" dirty="0"/>
            <a:t>If this isn’t successful, a referral for special education should be made. </a:t>
          </a:r>
        </a:p>
        <a:p>
          <a:pPr marL="228600" lvl="1" indent="-228600" algn="l" defTabSz="889000">
            <a:lnSpc>
              <a:spcPct val="90000"/>
            </a:lnSpc>
            <a:spcBef>
              <a:spcPct val="0"/>
            </a:spcBef>
            <a:spcAft>
              <a:spcPct val="20000"/>
            </a:spcAft>
            <a:buChar char="•"/>
          </a:pPr>
          <a:r>
            <a:rPr lang="en-US" sz="2000" kern="1200" dirty="0"/>
            <a:t>The student should have a series of evaluations.</a:t>
          </a:r>
        </a:p>
        <a:p>
          <a:pPr marL="228600" lvl="1" indent="-228600" algn="l" defTabSz="889000">
            <a:lnSpc>
              <a:spcPct val="90000"/>
            </a:lnSpc>
            <a:spcBef>
              <a:spcPct val="0"/>
            </a:spcBef>
            <a:spcAft>
              <a:spcPct val="20000"/>
            </a:spcAft>
            <a:buChar char="•"/>
          </a:pPr>
          <a:r>
            <a:rPr lang="en-US" sz="2000" kern="1200" dirty="0"/>
            <a:t>The IEP Team (which includes a parent or educational surrogate parent) meets and reviews the evaluation results to determine if the student is eligible based on educational needs.</a:t>
          </a:r>
        </a:p>
      </dsp:txBody>
      <dsp:txXfrm>
        <a:off x="32799" y="1504726"/>
        <a:ext cx="5051232" cy="405787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AEFA98-BE6E-4872-9C1E-B42ADFCD7AFE}">
      <dsp:nvSpPr>
        <dsp:cNvPr id="0" name=""/>
        <dsp:cNvSpPr/>
      </dsp:nvSpPr>
      <dsp:spPr>
        <a:xfrm>
          <a:off x="0" y="2042"/>
          <a:ext cx="4231481" cy="103519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D57D276-05C5-4E69-A7C6-71A8BE3B3CC7}">
      <dsp:nvSpPr>
        <dsp:cNvPr id="0" name=""/>
        <dsp:cNvSpPr/>
      </dsp:nvSpPr>
      <dsp:spPr>
        <a:xfrm>
          <a:off x="313145" y="234960"/>
          <a:ext cx="569355" cy="56935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6F5C386-7C21-4C56-8E3C-0F6B20C059E5}">
      <dsp:nvSpPr>
        <dsp:cNvPr id="0" name=""/>
        <dsp:cNvSpPr/>
      </dsp:nvSpPr>
      <dsp:spPr>
        <a:xfrm>
          <a:off x="1195647" y="2042"/>
          <a:ext cx="3035833" cy="1035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558" tIns="109558" rIns="109558" bIns="109558" numCol="1" spcCol="1270" anchor="ctr" anchorCtr="0">
          <a:noAutofit/>
        </a:bodyPr>
        <a:lstStyle/>
        <a:p>
          <a:pPr marL="0" lvl="0" indent="0" algn="l" defTabSz="711200">
            <a:lnSpc>
              <a:spcPct val="90000"/>
            </a:lnSpc>
            <a:spcBef>
              <a:spcPct val="0"/>
            </a:spcBef>
            <a:spcAft>
              <a:spcPct val="35000"/>
            </a:spcAft>
            <a:buNone/>
          </a:pPr>
          <a:r>
            <a:rPr lang="en-US" sz="1600" kern="1200"/>
            <a:t>Ask questions.</a:t>
          </a:r>
        </a:p>
      </dsp:txBody>
      <dsp:txXfrm>
        <a:off x="1195647" y="2042"/>
        <a:ext cx="3035833" cy="1035192"/>
      </dsp:txXfrm>
    </dsp:sp>
    <dsp:sp modelId="{ACE0F412-2A18-4C36-A825-6C34049F5A8C}">
      <dsp:nvSpPr>
        <dsp:cNvPr id="0" name=""/>
        <dsp:cNvSpPr/>
      </dsp:nvSpPr>
      <dsp:spPr>
        <a:xfrm>
          <a:off x="0" y="1296033"/>
          <a:ext cx="4231481" cy="103519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88A125A-DECB-46FE-8802-65FF6E2E2207}">
      <dsp:nvSpPr>
        <dsp:cNvPr id="0" name=""/>
        <dsp:cNvSpPr/>
      </dsp:nvSpPr>
      <dsp:spPr>
        <a:xfrm>
          <a:off x="313145" y="1528951"/>
          <a:ext cx="569355" cy="56935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161D05B-426A-4412-BC12-122EC8C35580}">
      <dsp:nvSpPr>
        <dsp:cNvPr id="0" name=""/>
        <dsp:cNvSpPr/>
      </dsp:nvSpPr>
      <dsp:spPr>
        <a:xfrm>
          <a:off x="1195647" y="1296033"/>
          <a:ext cx="3035833" cy="1035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558" tIns="109558" rIns="109558" bIns="109558" numCol="1" spcCol="1270" anchor="ctr" anchorCtr="0">
          <a:noAutofit/>
        </a:bodyPr>
        <a:lstStyle/>
        <a:p>
          <a:pPr marL="0" lvl="0" indent="0" algn="l" defTabSz="711200">
            <a:lnSpc>
              <a:spcPct val="90000"/>
            </a:lnSpc>
            <a:spcBef>
              <a:spcPct val="0"/>
            </a:spcBef>
            <a:spcAft>
              <a:spcPct val="35000"/>
            </a:spcAft>
            <a:buNone/>
          </a:pPr>
          <a:r>
            <a:rPr lang="en-US" sz="1600" kern="1200"/>
            <a:t>Understand what the conclusions and recommendations are.</a:t>
          </a:r>
        </a:p>
      </dsp:txBody>
      <dsp:txXfrm>
        <a:off x="1195647" y="1296033"/>
        <a:ext cx="3035833" cy="1035192"/>
      </dsp:txXfrm>
    </dsp:sp>
    <dsp:sp modelId="{67D51BD4-EC4A-44AB-BF80-1995D95DCE44}">
      <dsp:nvSpPr>
        <dsp:cNvPr id="0" name=""/>
        <dsp:cNvSpPr/>
      </dsp:nvSpPr>
      <dsp:spPr>
        <a:xfrm>
          <a:off x="0" y="2590024"/>
          <a:ext cx="4231481" cy="103519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0489DDB-3F4B-4C78-A7EF-7314FA707D58}">
      <dsp:nvSpPr>
        <dsp:cNvPr id="0" name=""/>
        <dsp:cNvSpPr/>
      </dsp:nvSpPr>
      <dsp:spPr>
        <a:xfrm>
          <a:off x="313145" y="2822942"/>
          <a:ext cx="569355" cy="56935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BDF0731-F12A-459F-B655-AAA198C7830F}">
      <dsp:nvSpPr>
        <dsp:cNvPr id="0" name=""/>
        <dsp:cNvSpPr/>
      </dsp:nvSpPr>
      <dsp:spPr>
        <a:xfrm>
          <a:off x="1195647" y="2590024"/>
          <a:ext cx="3035833" cy="1035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558" tIns="109558" rIns="109558" bIns="109558" numCol="1" spcCol="1270" anchor="ctr" anchorCtr="0">
          <a:noAutofit/>
        </a:bodyPr>
        <a:lstStyle/>
        <a:p>
          <a:pPr marL="0" lvl="0" indent="0" algn="l" defTabSz="711200">
            <a:lnSpc>
              <a:spcPct val="90000"/>
            </a:lnSpc>
            <a:spcBef>
              <a:spcPct val="0"/>
            </a:spcBef>
            <a:spcAft>
              <a:spcPct val="35000"/>
            </a:spcAft>
            <a:buNone/>
          </a:pPr>
          <a:r>
            <a:rPr lang="en-US" sz="1600" kern="1200"/>
            <a:t>Understand why those conclusions and recommendations are being made.</a:t>
          </a:r>
        </a:p>
      </dsp:txBody>
      <dsp:txXfrm>
        <a:off x="1195647" y="2590024"/>
        <a:ext cx="3035833" cy="1035192"/>
      </dsp:txXfrm>
    </dsp:sp>
    <dsp:sp modelId="{6C968AFD-3F0E-4084-A5E9-987C27C31BBA}">
      <dsp:nvSpPr>
        <dsp:cNvPr id="0" name=""/>
        <dsp:cNvSpPr/>
      </dsp:nvSpPr>
      <dsp:spPr>
        <a:xfrm>
          <a:off x="0" y="3884014"/>
          <a:ext cx="4231481" cy="103519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CD0B886-B0A7-4768-B643-BEFD801D7618}">
      <dsp:nvSpPr>
        <dsp:cNvPr id="0" name=""/>
        <dsp:cNvSpPr/>
      </dsp:nvSpPr>
      <dsp:spPr>
        <a:xfrm>
          <a:off x="313145" y="4116933"/>
          <a:ext cx="569355" cy="56935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A156361-F613-47EA-B0B6-06DD330C3808}">
      <dsp:nvSpPr>
        <dsp:cNvPr id="0" name=""/>
        <dsp:cNvSpPr/>
      </dsp:nvSpPr>
      <dsp:spPr>
        <a:xfrm>
          <a:off x="1195647" y="3884014"/>
          <a:ext cx="3035833" cy="1035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558" tIns="109558" rIns="109558" bIns="109558" numCol="1" spcCol="1270" anchor="ctr" anchorCtr="0">
          <a:noAutofit/>
        </a:bodyPr>
        <a:lstStyle/>
        <a:p>
          <a:pPr marL="0" lvl="0" indent="0" algn="l" defTabSz="711200">
            <a:lnSpc>
              <a:spcPct val="90000"/>
            </a:lnSpc>
            <a:spcBef>
              <a:spcPct val="0"/>
            </a:spcBef>
            <a:spcAft>
              <a:spcPct val="35000"/>
            </a:spcAft>
            <a:buNone/>
          </a:pPr>
          <a:r>
            <a:rPr lang="en-US" sz="1600" kern="1200"/>
            <a:t>If you disagree with the school’s evaluation, you have the right to obtain an “Independent Educational Evaluation” (IEE).</a:t>
          </a:r>
        </a:p>
      </dsp:txBody>
      <dsp:txXfrm>
        <a:off x="1195647" y="3884014"/>
        <a:ext cx="3035833" cy="103519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EE2C90-73AB-4A37-9EA0-0FBC27464AF4}">
      <dsp:nvSpPr>
        <dsp:cNvPr id="0" name=""/>
        <dsp:cNvSpPr/>
      </dsp:nvSpPr>
      <dsp:spPr>
        <a:xfrm>
          <a:off x="0" y="5605"/>
          <a:ext cx="4231481" cy="2421899"/>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Upon completion of the evaluation, and if the student is found to be a student with a disability,  you will be asked to give consent for special education services and placement.</a:t>
          </a:r>
        </a:p>
      </dsp:txBody>
      <dsp:txXfrm>
        <a:off x="118227" y="123832"/>
        <a:ext cx="3995027" cy="2185445"/>
      </dsp:txXfrm>
    </dsp:sp>
    <dsp:sp modelId="{72C4434A-D5C5-41A2-831B-7772E13E67F9}">
      <dsp:nvSpPr>
        <dsp:cNvPr id="0" name=""/>
        <dsp:cNvSpPr/>
      </dsp:nvSpPr>
      <dsp:spPr>
        <a:xfrm>
          <a:off x="0" y="2493745"/>
          <a:ext cx="4231481" cy="2421899"/>
        </a:xfrm>
        <a:prstGeom prst="round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If you refuse to consent to services, the local education agency shall not provide special education and related services to the student.</a:t>
          </a:r>
        </a:p>
      </dsp:txBody>
      <dsp:txXfrm>
        <a:off x="118227" y="2611972"/>
        <a:ext cx="3995027" cy="218544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5CED4A-E6E5-4EB8-ABCD-1CA2AC5987BD}">
      <dsp:nvSpPr>
        <dsp:cNvPr id="0" name=""/>
        <dsp:cNvSpPr/>
      </dsp:nvSpPr>
      <dsp:spPr>
        <a:xfrm>
          <a:off x="0" y="511463"/>
          <a:ext cx="5161937" cy="1031355"/>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The IEP team determines a student’s eligibility to receive special education services and develops the individualized education program (IEP) of the student.</a:t>
          </a:r>
        </a:p>
      </dsp:txBody>
      <dsp:txXfrm>
        <a:off x="50347" y="561810"/>
        <a:ext cx="5061243" cy="930661"/>
      </dsp:txXfrm>
    </dsp:sp>
    <dsp:sp modelId="{291F911D-7D16-4DBA-822A-A79161AD88A5}">
      <dsp:nvSpPr>
        <dsp:cNvPr id="0" name=""/>
        <dsp:cNvSpPr/>
      </dsp:nvSpPr>
      <dsp:spPr>
        <a:xfrm>
          <a:off x="0" y="1588898"/>
          <a:ext cx="5161937" cy="1031355"/>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IEP team meets at least once a year to review the student’s IEP and determine whether the annual goals are being met and to determine what goals, accommodations and modifications will be needed for the coming year. </a:t>
          </a:r>
        </a:p>
      </dsp:txBody>
      <dsp:txXfrm>
        <a:off x="50347" y="1639245"/>
        <a:ext cx="5061243" cy="930661"/>
      </dsp:txXfrm>
    </dsp:sp>
    <dsp:sp modelId="{8DCE1515-691F-43E9-8882-643F4FC51614}">
      <dsp:nvSpPr>
        <dsp:cNvPr id="0" name=""/>
        <dsp:cNvSpPr/>
      </dsp:nvSpPr>
      <dsp:spPr>
        <a:xfrm>
          <a:off x="0" y="2743199"/>
          <a:ext cx="5161937" cy="1031355"/>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Each student has their own IEP team.</a:t>
          </a:r>
        </a:p>
      </dsp:txBody>
      <dsp:txXfrm>
        <a:off x="50347" y="2793546"/>
        <a:ext cx="5061243" cy="930661"/>
      </dsp:txXfrm>
    </dsp:sp>
    <dsp:sp modelId="{17A3577F-776D-4A6B-B076-C37BE66B0FBF}">
      <dsp:nvSpPr>
        <dsp:cNvPr id="0" name=""/>
        <dsp:cNvSpPr/>
      </dsp:nvSpPr>
      <dsp:spPr>
        <a:xfrm>
          <a:off x="0" y="3743769"/>
          <a:ext cx="5161937" cy="1031355"/>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Develops, reviews, revises the student’s Individualized Education Program (IEP).</a:t>
          </a:r>
        </a:p>
      </dsp:txBody>
      <dsp:txXfrm>
        <a:off x="50347" y="3794116"/>
        <a:ext cx="5061243" cy="930661"/>
      </dsp:txXfrm>
    </dsp:sp>
    <dsp:sp modelId="{434E7686-150D-4B8F-85A7-6AEF56861659}">
      <dsp:nvSpPr>
        <dsp:cNvPr id="0" name=""/>
        <dsp:cNvSpPr/>
      </dsp:nvSpPr>
      <dsp:spPr>
        <a:xfrm>
          <a:off x="0" y="4821204"/>
          <a:ext cx="5161937" cy="1031355"/>
        </a:xfrm>
        <a:prstGeom prst="round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Develops annual goals and objectives for the student and determines least restrictive environment</a:t>
          </a:r>
          <a:r>
            <a:rPr lang="en-US" sz="1600" kern="1200" dirty="0"/>
            <a:t>.</a:t>
          </a:r>
        </a:p>
      </dsp:txBody>
      <dsp:txXfrm>
        <a:off x="50347" y="4871551"/>
        <a:ext cx="5061243" cy="93066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5C23FB-80CE-4EB8-B116-DE0DE6E7C3D8}">
      <dsp:nvSpPr>
        <dsp:cNvPr id="0" name=""/>
        <dsp:cNvSpPr/>
      </dsp:nvSpPr>
      <dsp:spPr>
        <a:xfrm>
          <a:off x="0" y="2802"/>
          <a:ext cx="5379104" cy="108927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Selects appropriate accommodations or curriculum modifications for the student.</a:t>
          </a:r>
        </a:p>
      </dsp:txBody>
      <dsp:txXfrm>
        <a:off x="53174" y="55976"/>
        <a:ext cx="5272756" cy="982922"/>
      </dsp:txXfrm>
    </dsp:sp>
    <dsp:sp modelId="{89EAA261-4CCD-4BB6-ABC3-B19FB9F0A90F}">
      <dsp:nvSpPr>
        <dsp:cNvPr id="0" name=""/>
        <dsp:cNvSpPr/>
      </dsp:nvSpPr>
      <dsp:spPr>
        <a:xfrm>
          <a:off x="0" y="1132392"/>
          <a:ext cx="5379104" cy="1089270"/>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Determines the student’s placement.</a:t>
          </a:r>
        </a:p>
      </dsp:txBody>
      <dsp:txXfrm>
        <a:off x="53174" y="1185566"/>
        <a:ext cx="5272756" cy="982922"/>
      </dsp:txXfrm>
    </dsp:sp>
    <dsp:sp modelId="{1532FD74-5141-4D7B-B82A-319D5BD75E93}">
      <dsp:nvSpPr>
        <dsp:cNvPr id="0" name=""/>
        <dsp:cNvSpPr/>
      </dsp:nvSpPr>
      <dsp:spPr>
        <a:xfrm>
          <a:off x="0" y="2261983"/>
          <a:ext cx="5379104" cy="1089270"/>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Determines the appropriate state assessment for the student. </a:t>
          </a:r>
        </a:p>
      </dsp:txBody>
      <dsp:txXfrm>
        <a:off x="53174" y="2315157"/>
        <a:ext cx="5272756" cy="982922"/>
      </dsp:txXfrm>
    </dsp:sp>
    <dsp:sp modelId="{376A723C-8A03-4B87-A461-8625E8C2ACC0}">
      <dsp:nvSpPr>
        <dsp:cNvPr id="0" name=""/>
        <dsp:cNvSpPr/>
      </dsp:nvSpPr>
      <dsp:spPr>
        <a:xfrm>
          <a:off x="0" y="3391573"/>
          <a:ext cx="5379104" cy="1089270"/>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Determines the specific services the student needs.</a:t>
          </a:r>
        </a:p>
      </dsp:txBody>
      <dsp:txXfrm>
        <a:off x="53174" y="3444747"/>
        <a:ext cx="5272756" cy="982922"/>
      </dsp:txXfrm>
    </dsp:sp>
    <dsp:sp modelId="{03CD93D4-93AA-497C-B9B1-09C9B80233A8}">
      <dsp:nvSpPr>
        <dsp:cNvPr id="0" name=""/>
        <dsp:cNvSpPr/>
      </dsp:nvSpPr>
      <dsp:spPr>
        <a:xfrm>
          <a:off x="0" y="4521163"/>
          <a:ext cx="5379104" cy="1089270"/>
        </a:xfrm>
        <a:prstGeom prst="round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Changes to a student’s IEP, after the annual IEP meeting may be made without convening an IEP meeting if you agree.  The school will amend the current IEP and provided you a copy of the amended IEP. </a:t>
          </a:r>
        </a:p>
      </dsp:txBody>
      <dsp:txXfrm>
        <a:off x="53174" y="4574337"/>
        <a:ext cx="5272756" cy="98292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A12F8A-8A34-4EC7-BDC0-0E4620CD15EA}">
      <dsp:nvSpPr>
        <dsp:cNvPr id="0" name=""/>
        <dsp:cNvSpPr/>
      </dsp:nvSpPr>
      <dsp:spPr>
        <a:xfrm>
          <a:off x="625136" y="1460541"/>
          <a:ext cx="1132312" cy="113231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A00745B-CFF4-4071-981C-EF12830BA1EE}">
      <dsp:nvSpPr>
        <dsp:cNvPr id="0" name=""/>
        <dsp:cNvSpPr/>
      </dsp:nvSpPr>
      <dsp:spPr>
        <a:xfrm>
          <a:off x="866449" y="1701853"/>
          <a:ext cx="649687" cy="64968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016FC16-A05C-4002-9E4D-4935E5C505B8}">
      <dsp:nvSpPr>
        <dsp:cNvPr id="0" name=""/>
        <dsp:cNvSpPr/>
      </dsp:nvSpPr>
      <dsp:spPr>
        <a:xfrm>
          <a:off x="27229" y="2951256"/>
          <a:ext cx="2283465" cy="8517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defRPr cap="all"/>
          </a:pPr>
          <a:r>
            <a:rPr lang="en-US" sz="2000" kern="1200" dirty="0"/>
            <a:t>The meeting is to be held at a time and place mutually agreeable to you and school officials.</a:t>
          </a:r>
        </a:p>
      </dsp:txBody>
      <dsp:txXfrm>
        <a:off x="27229" y="2951256"/>
        <a:ext cx="2283465" cy="851717"/>
      </dsp:txXfrm>
    </dsp:sp>
    <dsp:sp modelId="{BA5566BE-39BE-4B10-9CDE-58737F5196B7}">
      <dsp:nvSpPr>
        <dsp:cNvPr id="0" name=""/>
        <dsp:cNvSpPr/>
      </dsp:nvSpPr>
      <dsp:spPr>
        <a:xfrm>
          <a:off x="3221715" y="1460541"/>
          <a:ext cx="1132312" cy="1132312"/>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AF9DE1-DE04-4358-A237-4081237AF2DC}">
      <dsp:nvSpPr>
        <dsp:cNvPr id="0" name=""/>
        <dsp:cNvSpPr/>
      </dsp:nvSpPr>
      <dsp:spPr>
        <a:xfrm>
          <a:off x="3463027" y="1701853"/>
          <a:ext cx="649687" cy="64968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87AF09F-1489-4480-83DE-2177856494D6}">
      <dsp:nvSpPr>
        <dsp:cNvPr id="0" name=""/>
        <dsp:cNvSpPr/>
      </dsp:nvSpPr>
      <dsp:spPr>
        <a:xfrm>
          <a:off x="2657869" y="2945541"/>
          <a:ext cx="2260002" cy="8517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defRPr cap="all"/>
          </a:pPr>
          <a:r>
            <a:rPr lang="en-US" sz="2000" kern="1200" dirty="0"/>
            <a:t>The school must give you notice of an IEP meeting at least seven school days before the meeting. And may hold a meeting without a parent  </a:t>
          </a:r>
        </a:p>
      </dsp:txBody>
      <dsp:txXfrm>
        <a:off x="2657869" y="2945541"/>
        <a:ext cx="2260002" cy="851717"/>
      </dsp:txXfrm>
    </dsp:sp>
    <dsp:sp modelId="{C2EE871C-B32C-47AA-9B75-1407EDFD9449}">
      <dsp:nvSpPr>
        <dsp:cNvPr id="0" name=""/>
        <dsp:cNvSpPr/>
      </dsp:nvSpPr>
      <dsp:spPr>
        <a:xfrm>
          <a:off x="5885665" y="1439356"/>
          <a:ext cx="1132312" cy="1132312"/>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45CD0C8-4BEB-4139-8C70-012A1CADEFA4}">
      <dsp:nvSpPr>
        <dsp:cNvPr id="0" name=""/>
        <dsp:cNvSpPr/>
      </dsp:nvSpPr>
      <dsp:spPr>
        <a:xfrm>
          <a:off x="6126978" y="1680669"/>
          <a:ext cx="649687" cy="64968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337771B-71ED-414D-98E0-F12A48ECF1A6}">
      <dsp:nvSpPr>
        <dsp:cNvPr id="0" name=""/>
        <dsp:cNvSpPr/>
      </dsp:nvSpPr>
      <dsp:spPr>
        <a:xfrm>
          <a:off x="5194584" y="2984645"/>
          <a:ext cx="2418211" cy="9364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defRPr cap="all"/>
          </a:pPr>
          <a:r>
            <a:rPr lang="en-US" sz="2000" kern="1200" dirty="0"/>
            <a:t>You can ask for an IEP meeting whenever you believe it is needed. Remember, that many problems or concerns can be handled outside of the IEP process (e.g., in a parent conference.)</a:t>
          </a:r>
        </a:p>
      </dsp:txBody>
      <dsp:txXfrm>
        <a:off x="5194584" y="2984645"/>
        <a:ext cx="2418211" cy="93645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57A043-3ED4-4BFD-8CB7-EB0F4ABC7400}">
      <dsp:nvSpPr>
        <dsp:cNvPr id="0" name=""/>
        <dsp:cNvSpPr/>
      </dsp:nvSpPr>
      <dsp:spPr>
        <a:xfrm>
          <a:off x="0" y="6089498"/>
          <a:ext cx="4794250" cy="0"/>
        </a:xfrm>
        <a:prstGeom prst="line">
          <a:avLst/>
        </a:prstGeom>
        <a:noFill/>
        <a:ln w="15875"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32F170-61A0-40A2-9079-AD903AC6A030}">
      <dsp:nvSpPr>
        <dsp:cNvPr id="0" name=""/>
        <dsp:cNvSpPr/>
      </dsp:nvSpPr>
      <dsp:spPr>
        <a:xfrm>
          <a:off x="0" y="4026996"/>
          <a:ext cx="4794250" cy="0"/>
        </a:xfrm>
        <a:prstGeom prst="line">
          <a:avLst/>
        </a:prstGeom>
        <a:noFill/>
        <a:ln w="15875"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4AF998-B568-4AB5-9B6A-F68B080BD218}">
      <dsp:nvSpPr>
        <dsp:cNvPr id="0" name=""/>
        <dsp:cNvSpPr/>
      </dsp:nvSpPr>
      <dsp:spPr>
        <a:xfrm>
          <a:off x="0" y="1964493"/>
          <a:ext cx="4794250" cy="0"/>
        </a:xfrm>
        <a:prstGeom prst="line">
          <a:avLst/>
        </a:prstGeom>
        <a:noFill/>
        <a:ln w="15875"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206CBE-D2BF-4156-BE49-EBC455ACD5F9}">
      <dsp:nvSpPr>
        <dsp:cNvPr id="0" name=""/>
        <dsp:cNvSpPr/>
      </dsp:nvSpPr>
      <dsp:spPr>
        <a:xfrm>
          <a:off x="1246504" y="205"/>
          <a:ext cx="3547745" cy="1964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b" anchorCtr="0">
          <a:noAutofit/>
        </a:bodyPr>
        <a:lstStyle/>
        <a:p>
          <a:pPr marL="0" lvl="0" indent="0" algn="l" defTabSz="800100">
            <a:lnSpc>
              <a:spcPct val="90000"/>
            </a:lnSpc>
            <a:spcBef>
              <a:spcPct val="0"/>
            </a:spcBef>
            <a:spcAft>
              <a:spcPct val="35000"/>
            </a:spcAft>
            <a:buNone/>
          </a:pPr>
          <a:r>
            <a:rPr lang="en-US" sz="1800" kern="1200" dirty="0"/>
            <a:t>YOU are vital to this process.</a:t>
          </a:r>
        </a:p>
      </dsp:txBody>
      <dsp:txXfrm>
        <a:off x="1246504" y="205"/>
        <a:ext cx="3547745" cy="1964288"/>
      </dsp:txXfrm>
    </dsp:sp>
    <dsp:sp modelId="{A267FBF4-4389-4B94-B0F9-D9AD02777625}">
      <dsp:nvSpPr>
        <dsp:cNvPr id="0" name=""/>
        <dsp:cNvSpPr/>
      </dsp:nvSpPr>
      <dsp:spPr>
        <a:xfrm>
          <a:off x="0" y="205"/>
          <a:ext cx="1246505" cy="1964288"/>
        </a:xfrm>
        <a:prstGeom prst="round2SameRect">
          <a:avLst>
            <a:gd name="adj1" fmla="val 16670"/>
            <a:gd name="adj2" fmla="val 0"/>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90000"/>
            </a:lnSpc>
            <a:spcBef>
              <a:spcPct val="0"/>
            </a:spcBef>
            <a:spcAft>
              <a:spcPct val="35000"/>
            </a:spcAft>
            <a:buNone/>
          </a:pPr>
          <a:r>
            <a:rPr lang="en-US" sz="1800" kern="1200"/>
            <a:t>YOU are an </a:t>
          </a:r>
          <a:r>
            <a:rPr lang="en-US" sz="1800" b="1" i="1" u="sng" kern="1200"/>
            <a:t>active</a:t>
          </a:r>
          <a:r>
            <a:rPr lang="en-US" sz="1800" kern="1200"/>
            <a:t> part of the team.  </a:t>
          </a:r>
        </a:p>
      </dsp:txBody>
      <dsp:txXfrm>
        <a:off x="60860" y="61065"/>
        <a:ext cx="1124785" cy="1903428"/>
      </dsp:txXfrm>
    </dsp:sp>
    <dsp:sp modelId="{E29067C2-83CF-4B93-A449-0144E9356261}">
      <dsp:nvSpPr>
        <dsp:cNvPr id="0" name=""/>
        <dsp:cNvSpPr/>
      </dsp:nvSpPr>
      <dsp:spPr>
        <a:xfrm>
          <a:off x="1246504" y="2062707"/>
          <a:ext cx="3547745" cy="1964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b" anchorCtr="0">
          <a:noAutofit/>
        </a:bodyPr>
        <a:lstStyle/>
        <a:p>
          <a:pPr marL="0" lvl="0" indent="0" algn="l" defTabSz="711200">
            <a:lnSpc>
              <a:spcPct val="90000"/>
            </a:lnSpc>
            <a:spcBef>
              <a:spcPct val="0"/>
            </a:spcBef>
            <a:spcAft>
              <a:spcPct val="35000"/>
            </a:spcAft>
            <a:buNone/>
          </a:pPr>
          <a:r>
            <a:rPr lang="en-US" sz="1600" kern="1200" dirty="0"/>
            <a:t>Review the information presented to the team</a:t>
          </a:r>
        </a:p>
        <a:p>
          <a:pPr marL="0" lvl="1" indent="0" algn="l" defTabSz="622300">
            <a:lnSpc>
              <a:spcPct val="90000"/>
            </a:lnSpc>
            <a:spcBef>
              <a:spcPct val="0"/>
            </a:spcBef>
            <a:spcAft>
              <a:spcPct val="15000"/>
            </a:spcAft>
            <a:buFont typeface="Arial" panose="020B0604020202020204" pitchFamily="34" charset="0"/>
            <a:buNone/>
          </a:pPr>
          <a:r>
            <a:rPr lang="en-US" sz="1400" kern="1200" dirty="0"/>
            <a:t>Ask questions.  YOUR job is to make sure that the student is getting all of the services that he/she needs.  In terms of educational decisions, </a:t>
          </a:r>
          <a:r>
            <a:rPr lang="en-US" sz="1400" b="1" i="1" u="sng" kern="1200" dirty="0"/>
            <a:t>YOU are the parent</a:t>
          </a:r>
          <a:r>
            <a:rPr lang="en-US" sz="1400" u="sng" kern="1200" dirty="0"/>
            <a:t>!</a:t>
          </a:r>
          <a:r>
            <a:rPr lang="en-US" sz="1400" kern="1200" dirty="0"/>
            <a:t>  If you have questions, ask.  If you want clarification, ask.  If you need more information, ask. </a:t>
          </a:r>
        </a:p>
      </dsp:txBody>
      <dsp:txXfrm>
        <a:off x="1246504" y="2062707"/>
        <a:ext cx="3547745" cy="1964288"/>
      </dsp:txXfrm>
    </dsp:sp>
    <dsp:sp modelId="{5CB5CDB7-F601-4D0D-BE29-7925650D31D3}">
      <dsp:nvSpPr>
        <dsp:cNvPr id="0" name=""/>
        <dsp:cNvSpPr/>
      </dsp:nvSpPr>
      <dsp:spPr>
        <a:xfrm>
          <a:off x="0" y="2062707"/>
          <a:ext cx="1246505" cy="1964288"/>
        </a:xfrm>
        <a:prstGeom prst="round2SameRect">
          <a:avLst>
            <a:gd name="adj1" fmla="val 16670"/>
            <a:gd name="adj2" fmla="val 0"/>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90000"/>
            </a:lnSpc>
            <a:spcBef>
              <a:spcPct val="0"/>
            </a:spcBef>
            <a:spcAft>
              <a:spcPct val="35000"/>
            </a:spcAft>
            <a:buNone/>
          </a:pPr>
          <a:r>
            <a:rPr lang="en-US" sz="1800" i="0" u="none" kern="1200" dirty="0"/>
            <a:t>You should be ready to:</a:t>
          </a:r>
        </a:p>
      </dsp:txBody>
      <dsp:txXfrm>
        <a:off x="60860" y="2123567"/>
        <a:ext cx="1124785" cy="1903428"/>
      </dsp:txXfrm>
    </dsp:sp>
    <dsp:sp modelId="{F846EDE2-DEB6-498D-B7CD-845F31DD2B8E}">
      <dsp:nvSpPr>
        <dsp:cNvPr id="0" name=""/>
        <dsp:cNvSpPr/>
      </dsp:nvSpPr>
      <dsp:spPr>
        <a:xfrm>
          <a:off x="1246504" y="4125210"/>
          <a:ext cx="3547745" cy="1964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b" anchorCtr="0">
          <a:noAutofit/>
        </a:bodyPr>
        <a:lstStyle/>
        <a:p>
          <a:pPr marL="0" lvl="0" indent="0" algn="l" defTabSz="800100">
            <a:lnSpc>
              <a:spcPct val="90000"/>
            </a:lnSpc>
            <a:spcBef>
              <a:spcPct val="0"/>
            </a:spcBef>
            <a:spcAft>
              <a:spcPct val="35000"/>
            </a:spcAft>
            <a:buNone/>
          </a:pPr>
          <a:r>
            <a:rPr lang="en-US" sz="1800" kern="1200"/>
            <a:t>Let </a:t>
          </a:r>
          <a:r>
            <a:rPr lang="en-US" sz="1800" kern="1200" dirty="0"/>
            <a:t>the school know why you disagree and what you would like done to remedy the problem.</a:t>
          </a:r>
        </a:p>
      </dsp:txBody>
      <dsp:txXfrm>
        <a:off x="1246504" y="4125210"/>
        <a:ext cx="3547745" cy="1964288"/>
      </dsp:txXfrm>
    </dsp:sp>
    <dsp:sp modelId="{9BE7F58C-618E-4C43-A3EF-CD3226787092}">
      <dsp:nvSpPr>
        <dsp:cNvPr id="0" name=""/>
        <dsp:cNvSpPr/>
      </dsp:nvSpPr>
      <dsp:spPr>
        <a:xfrm>
          <a:off x="0" y="4125210"/>
          <a:ext cx="1246505" cy="1964288"/>
        </a:xfrm>
        <a:prstGeom prst="round2SameRect">
          <a:avLst>
            <a:gd name="adj1" fmla="val 16670"/>
            <a:gd name="adj2" fmla="val 0"/>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90000"/>
            </a:lnSpc>
            <a:spcBef>
              <a:spcPct val="0"/>
            </a:spcBef>
            <a:spcAft>
              <a:spcPct val="35000"/>
            </a:spcAft>
            <a:buNone/>
          </a:pPr>
          <a:r>
            <a:rPr lang="en-US" sz="1800" kern="1200" dirty="0"/>
            <a:t>If you disagree with proposals being made, “speak up,”</a:t>
          </a:r>
        </a:p>
      </dsp:txBody>
      <dsp:txXfrm>
        <a:off x="60860" y="4186070"/>
        <a:ext cx="1124785" cy="190342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9.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98102" y="0"/>
            <a:ext cx="2982119" cy="465138"/>
          </a:xfrm>
          <a:prstGeom prst="rect">
            <a:avLst/>
          </a:prstGeom>
        </p:spPr>
        <p:txBody>
          <a:bodyPr vert="horz" lIns="91440" tIns="45720" rIns="91440" bIns="45720" rtlCol="0"/>
          <a:lstStyle>
            <a:lvl1pPr algn="r">
              <a:defRPr sz="1200"/>
            </a:lvl1pPr>
          </a:lstStyle>
          <a:p>
            <a:pPr>
              <a:defRPr/>
            </a:pPr>
            <a:fld id="{ADE96449-B97E-45C5-A1F0-5B711D82ADA9}" type="datetimeFigureOut">
              <a:rPr lang="en-US"/>
              <a:pPr>
                <a:defRPr/>
              </a:pPr>
              <a:t>8/24/2022</a:t>
            </a:fld>
            <a:endParaRPr lang="en-US"/>
          </a:p>
        </p:txBody>
      </p:sp>
      <p:sp>
        <p:nvSpPr>
          <p:cNvPr id="4" name="Footer Placeholder 3"/>
          <p:cNvSpPr>
            <a:spLocks noGrp="1"/>
          </p:cNvSpPr>
          <p:nvPr>
            <p:ph type="ftr" sz="quarter" idx="2"/>
          </p:nvPr>
        </p:nvSpPr>
        <p:spPr>
          <a:xfrm>
            <a:off x="0" y="8829675"/>
            <a:ext cx="2982119" cy="465138"/>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98102" y="8829675"/>
            <a:ext cx="2982119" cy="465138"/>
          </a:xfrm>
          <a:prstGeom prst="rect">
            <a:avLst/>
          </a:prstGeom>
        </p:spPr>
        <p:txBody>
          <a:bodyPr vert="horz" lIns="91440" tIns="45720" rIns="91440" bIns="45720" rtlCol="0" anchor="b"/>
          <a:lstStyle>
            <a:lvl1pPr algn="r">
              <a:defRPr sz="1200"/>
            </a:lvl1pPr>
          </a:lstStyle>
          <a:p>
            <a:pPr>
              <a:defRPr/>
            </a:pPr>
            <a:fld id="{1DCAC118-4EEB-4E3B-9F6E-6693E7624169}" type="slidenum">
              <a:rPr lang="en-US"/>
              <a:pPr>
                <a:defRPr/>
              </a:pPr>
              <a:t>‹#›</a:t>
            </a:fld>
            <a:endParaRPr lang="en-US"/>
          </a:p>
        </p:txBody>
      </p:sp>
    </p:spTree>
    <p:extLst>
      <p:ext uri="{BB962C8B-B14F-4D97-AF65-F5344CB8AC3E}">
        <p14:creationId xmlns:p14="http://schemas.microsoft.com/office/powerpoint/2010/main" val="2400622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98102" y="0"/>
            <a:ext cx="2982119"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5D04BC2-D3DC-4DE5-9E6A-A0BFA9A990B7}" type="datetimeFigureOut">
              <a:rPr lang="en-US"/>
              <a:pPr>
                <a:defRPr/>
              </a:pPr>
              <a:t>8/24/2022</a:t>
            </a:fld>
            <a:endParaRPr lang="en-US" dirty="0"/>
          </a:p>
        </p:txBody>
      </p:sp>
      <p:sp>
        <p:nvSpPr>
          <p:cNvPr id="4" name="Slide Image Placeholder 3"/>
          <p:cNvSpPr>
            <a:spLocks noGrp="1" noRot="1" noChangeAspect="1"/>
          </p:cNvSpPr>
          <p:nvPr>
            <p:ph type="sldImg" idx="2"/>
          </p:nvPr>
        </p:nvSpPr>
        <p:spPr>
          <a:xfrm>
            <a:off x="1116013" y="696913"/>
            <a:ext cx="4649787" cy="34861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8182" y="4416426"/>
            <a:ext cx="5505450" cy="418306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2982119" cy="46513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98102" y="8829675"/>
            <a:ext cx="2982119" cy="46513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68CE70E-82F3-49E4-B542-9D7C8AF268F4}" type="slidenum">
              <a:rPr lang="en-US"/>
              <a:pPr>
                <a:defRPr/>
              </a:pPr>
              <a:t>‹#›</a:t>
            </a:fld>
            <a:endParaRPr lang="en-US" dirty="0"/>
          </a:p>
        </p:txBody>
      </p:sp>
    </p:spTree>
    <p:extLst>
      <p:ext uri="{BB962C8B-B14F-4D97-AF65-F5344CB8AC3E}">
        <p14:creationId xmlns:p14="http://schemas.microsoft.com/office/powerpoint/2010/main" val="5116397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9A6FD63-21C6-45DF-81FF-746A21D6C3CE}" type="slidenum">
              <a:rPr lang="en-US" smtClean="0"/>
              <a:pPr fontAlgn="base">
                <a:spcBef>
                  <a:spcPct val="0"/>
                </a:spcBef>
                <a:spcAft>
                  <a:spcPct val="0"/>
                </a:spcAft>
                <a:defRPr/>
              </a:pPr>
              <a:t>1</a:t>
            </a:fld>
            <a:endParaRPr lang="en-US" dirty="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8243" name="Notes Placeholder 2"/>
          <p:cNvSpPr>
            <a:spLocks noGrp="1"/>
          </p:cNvSpPr>
          <p:nvPr>
            <p:ph type="body" idx="1"/>
          </p:nvPr>
        </p:nvSpPr>
        <p:spPr bwMode="auto">
          <a:xfrm>
            <a:off x="688182" y="4416426"/>
            <a:ext cx="5505450" cy="48799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a:p>
          <a:p>
            <a:pPr eaLnBrk="1" hangingPunct="1">
              <a:spcBef>
                <a:spcPct val="0"/>
              </a:spcBef>
            </a:pPr>
            <a:endParaRPr lang="en-US" altLang="en-US" dirty="0"/>
          </a:p>
        </p:txBody>
      </p:sp>
      <p:sp>
        <p:nvSpPr>
          <p:cNvPr id="911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2CA328C-8EC1-4355-ADC6-7914D13AF614}" type="slidenum">
              <a:rPr lang="en-US" smtClean="0"/>
              <a:pPr fontAlgn="base">
                <a:spcBef>
                  <a:spcPct val="0"/>
                </a:spcBef>
                <a:spcAft>
                  <a:spcPct val="0"/>
                </a:spcAft>
                <a:defRPr/>
              </a:pPr>
              <a:t>11</a:t>
            </a:fld>
            <a:endParaRPr lang="en-US" dirty="0"/>
          </a:p>
        </p:txBody>
      </p:sp>
    </p:spTree>
    <p:extLst>
      <p:ext uri="{BB962C8B-B14F-4D97-AF65-F5344CB8AC3E}">
        <p14:creationId xmlns:p14="http://schemas.microsoft.com/office/powerpoint/2010/main" val="38063825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Notes Placeholder 2"/>
          <p:cNvSpPr>
            <a:spLocks noGrp="1"/>
          </p:cNvSpPr>
          <p:nvPr>
            <p:ph type="body" idx="1"/>
          </p:nvPr>
        </p:nvSpPr>
        <p:spPr bwMode="auto">
          <a:xfrm>
            <a:off x="688182" y="4416426"/>
            <a:ext cx="5505450" cy="48799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11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0931447-A453-46A2-8511-566E080BA89E}" type="slidenum">
              <a:rPr lang="en-US" smtClean="0"/>
              <a:pPr fontAlgn="base">
                <a:spcBef>
                  <a:spcPct val="0"/>
                </a:spcBef>
                <a:spcAft>
                  <a:spcPct val="0"/>
                </a:spcAft>
                <a:defRPr/>
              </a:pPr>
              <a:t>12</a:t>
            </a:fld>
            <a:endParaRPr lang="en-US" dirty="0"/>
          </a:p>
        </p:txBody>
      </p:sp>
    </p:spTree>
    <p:extLst>
      <p:ext uri="{BB962C8B-B14F-4D97-AF65-F5344CB8AC3E}">
        <p14:creationId xmlns:p14="http://schemas.microsoft.com/office/powerpoint/2010/main" val="11879447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bwMode="auto">
          <a:xfrm>
            <a:off x="1003300" y="838200"/>
            <a:ext cx="4649788"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0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None/>
            </a:pPr>
            <a:endParaRPr lang="en-US" altLang="en-US" b="1" dirty="0"/>
          </a:p>
        </p:txBody>
      </p:sp>
      <p:sp>
        <p:nvSpPr>
          <p:cNvPr id="921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1036246-6F51-40E9-9D41-A4A7A9E5F232}" type="slidenum">
              <a:rPr lang="en-US" smtClean="0"/>
              <a:pPr fontAlgn="base">
                <a:spcBef>
                  <a:spcPct val="0"/>
                </a:spcBef>
                <a:spcAft>
                  <a:spcPct val="0"/>
                </a:spcAft>
                <a:defRPr/>
              </a:pPr>
              <a:t>13</a:t>
            </a:fld>
            <a:endParaRPr lang="en-US" dirty="0"/>
          </a:p>
        </p:txBody>
      </p:sp>
    </p:spTree>
    <p:extLst>
      <p:ext uri="{BB962C8B-B14F-4D97-AF65-F5344CB8AC3E}">
        <p14:creationId xmlns:p14="http://schemas.microsoft.com/office/powerpoint/2010/main" val="14315881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2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a:p>
        </p:txBody>
      </p:sp>
      <p:sp>
        <p:nvSpPr>
          <p:cNvPr id="942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5544AC0-F68C-4B41-891F-B11F310C59E1}" type="slidenum">
              <a:rPr lang="en-US" smtClean="0"/>
              <a:pPr fontAlgn="base">
                <a:spcBef>
                  <a:spcPct val="0"/>
                </a:spcBef>
                <a:spcAft>
                  <a:spcPct val="0"/>
                </a:spcAft>
                <a:defRPr/>
              </a:pPr>
              <a:t>15</a:t>
            </a:fld>
            <a:endParaRPr lang="en-US" dirty="0"/>
          </a:p>
        </p:txBody>
      </p:sp>
    </p:spTree>
    <p:extLst>
      <p:ext uri="{BB962C8B-B14F-4D97-AF65-F5344CB8AC3E}">
        <p14:creationId xmlns:p14="http://schemas.microsoft.com/office/powerpoint/2010/main" val="9286615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52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BED73AB-70B0-452B-91E1-18CC217FD974}" type="slidenum">
              <a:rPr lang="en-US" smtClean="0"/>
              <a:pPr fontAlgn="base">
                <a:spcBef>
                  <a:spcPct val="0"/>
                </a:spcBef>
                <a:spcAft>
                  <a:spcPct val="0"/>
                </a:spcAft>
                <a:defRPr/>
              </a:pPr>
              <a:t>16</a:t>
            </a:fld>
            <a:endParaRPr lang="en-US" dirty="0"/>
          </a:p>
        </p:txBody>
      </p:sp>
    </p:spTree>
    <p:extLst>
      <p:ext uri="{BB962C8B-B14F-4D97-AF65-F5344CB8AC3E}">
        <p14:creationId xmlns:p14="http://schemas.microsoft.com/office/powerpoint/2010/main" val="10382887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5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72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07DE7A6-A744-4875-9E66-ECC44C3E5167}" type="slidenum">
              <a:rPr lang="en-US" smtClean="0"/>
              <a:pPr fontAlgn="base">
                <a:spcBef>
                  <a:spcPct val="0"/>
                </a:spcBef>
                <a:spcAft>
                  <a:spcPct val="0"/>
                </a:spcAft>
                <a:defRPr/>
              </a:pPr>
              <a:t>17</a:t>
            </a:fld>
            <a:endParaRPr lang="en-US" dirty="0"/>
          </a:p>
        </p:txBody>
      </p:sp>
    </p:spTree>
    <p:extLst>
      <p:ext uri="{BB962C8B-B14F-4D97-AF65-F5344CB8AC3E}">
        <p14:creationId xmlns:p14="http://schemas.microsoft.com/office/powerpoint/2010/main" val="10382234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4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62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40EFF9-69F4-4A5F-9687-48FDA58FCF92}" type="slidenum">
              <a:rPr lang="en-US" smtClean="0"/>
              <a:pPr fontAlgn="base">
                <a:spcBef>
                  <a:spcPct val="0"/>
                </a:spcBef>
                <a:spcAft>
                  <a:spcPct val="0"/>
                </a:spcAft>
                <a:defRPr/>
              </a:pPr>
              <a:t>18</a:t>
            </a:fld>
            <a:endParaRPr lang="en-US" dirty="0"/>
          </a:p>
        </p:txBody>
      </p:sp>
    </p:spTree>
    <p:extLst>
      <p:ext uri="{BB962C8B-B14F-4D97-AF65-F5344CB8AC3E}">
        <p14:creationId xmlns:p14="http://schemas.microsoft.com/office/powerpoint/2010/main" val="2920954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2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44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D97953B-FA9A-41AA-A9C3-2BA0866A9564}" type="slidenum">
              <a:rPr lang="en-US" smtClean="0"/>
              <a:pPr fontAlgn="base">
                <a:spcBef>
                  <a:spcPct val="0"/>
                </a:spcBef>
                <a:spcAft>
                  <a:spcPct val="0"/>
                </a:spcAft>
                <a:defRPr/>
              </a:pPr>
              <a:t>19</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2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44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D97953B-FA9A-41AA-A9C3-2BA0866A9564}" type="slidenum">
              <a:rPr lang="en-US" smtClean="0"/>
              <a:pPr fontAlgn="base">
                <a:spcBef>
                  <a:spcPct val="0"/>
                </a:spcBef>
                <a:spcAft>
                  <a:spcPct val="0"/>
                </a:spcAft>
                <a:defRPr/>
              </a:pPr>
              <a:t>20</a:t>
            </a:fld>
            <a:endParaRPr lang="en-US" dirty="0"/>
          </a:p>
        </p:txBody>
      </p:sp>
    </p:spTree>
    <p:extLst>
      <p:ext uri="{BB962C8B-B14F-4D97-AF65-F5344CB8AC3E}">
        <p14:creationId xmlns:p14="http://schemas.microsoft.com/office/powerpoint/2010/main" val="34050269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0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05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87F0216-8D9C-4E04-B956-1D3114516BBE}" type="slidenum">
              <a:rPr lang="en-US" smtClean="0"/>
              <a:pPr fontAlgn="base">
                <a:spcBef>
                  <a:spcPct val="0"/>
                </a:spcBef>
                <a:spcAft>
                  <a:spcPct val="0"/>
                </a:spcAft>
                <a:defRPr/>
              </a:pPr>
              <a:t>21</a:t>
            </a:fld>
            <a:endParaRPr lang="en-US" dirty="0"/>
          </a:p>
        </p:txBody>
      </p:sp>
    </p:spTree>
    <p:extLst>
      <p:ext uri="{BB962C8B-B14F-4D97-AF65-F5344CB8AC3E}">
        <p14:creationId xmlns:p14="http://schemas.microsoft.com/office/powerpoint/2010/main" val="811501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 name="Slide Number Placeholder 3"/>
          <p:cNvSpPr>
            <a:spLocks noGrp="1"/>
          </p:cNvSpPr>
          <p:nvPr>
            <p:ph type="sldNum" sz="quarter" idx="5"/>
          </p:nvPr>
        </p:nvSpPr>
        <p:spPr/>
        <p:txBody>
          <a:bodyPr/>
          <a:lstStyle/>
          <a:p>
            <a:pPr>
              <a:defRPr/>
            </a:pPr>
            <a:fld id="{D98E5B1D-1974-4880-9A9B-1E2E7060316F}" type="slidenum">
              <a:rPr lang="en-US" smtClean="0"/>
              <a:pPr>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5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75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CB50C83-3FCE-42E7-8445-D757F3B9EEFF}" type="slidenum">
              <a:rPr lang="en-US" smtClean="0"/>
              <a:pPr fontAlgn="base">
                <a:spcBef>
                  <a:spcPct val="0"/>
                </a:spcBef>
                <a:spcAft>
                  <a:spcPct val="0"/>
                </a:spcAft>
                <a:defRPr/>
              </a:pPr>
              <a:t>22</a:t>
            </a:fld>
            <a:endParaRPr lang="en-US" dirty="0"/>
          </a:p>
        </p:txBody>
      </p:sp>
    </p:spTree>
    <p:extLst>
      <p:ext uri="{BB962C8B-B14F-4D97-AF65-F5344CB8AC3E}">
        <p14:creationId xmlns:p14="http://schemas.microsoft.com/office/powerpoint/2010/main" val="19890044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Slide Image Placeholder 1"/>
          <p:cNvSpPr>
            <a:spLocks noGrp="1" noRot="1" noChangeAspect="1" noTextEdit="1"/>
          </p:cNvSpPr>
          <p:nvPr>
            <p:ph type="sldImg"/>
          </p:nvPr>
        </p:nvSpPr>
        <p:spPr bwMode="auto">
          <a:xfrm>
            <a:off x="1193800" y="774700"/>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9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a:p>
        </p:txBody>
      </p:sp>
      <p:sp>
        <p:nvSpPr>
          <p:cNvPr id="1013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EB54F17-B4AE-458C-85F1-917CF5A62616}" type="slidenum">
              <a:rPr lang="en-US" smtClean="0"/>
              <a:pPr fontAlgn="base">
                <a:spcBef>
                  <a:spcPct val="0"/>
                </a:spcBef>
                <a:spcAft>
                  <a:spcPct val="0"/>
                </a:spcAft>
                <a:defRPr/>
              </a:pPr>
              <a:t>23</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7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116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16914A7-5896-4990-B6ED-7A1FADA40351}" type="slidenum">
              <a:rPr lang="en-US" smtClean="0"/>
              <a:pPr fontAlgn="base">
                <a:spcBef>
                  <a:spcPct val="0"/>
                </a:spcBef>
                <a:spcAft>
                  <a:spcPct val="0"/>
                </a:spcAft>
                <a:defRPr/>
              </a:pPr>
              <a:t>24</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6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57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A084EDA-842F-4B52-B014-64DCDCFEDF90}" type="slidenum">
              <a:rPr lang="en-US" smtClean="0"/>
              <a:pPr fontAlgn="base">
                <a:spcBef>
                  <a:spcPct val="0"/>
                </a:spcBef>
                <a:spcAft>
                  <a:spcPct val="0"/>
                </a:spcAft>
                <a:defRPr/>
              </a:pPr>
              <a:t>25</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9" name="Notes Placeholder 2"/>
          <p:cNvSpPr>
            <a:spLocks noGrp="1"/>
          </p:cNvSpPr>
          <p:nvPr>
            <p:ph type="body" idx="1"/>
          </p:nvPr>
        </p:nvSpPr>
        <p:spPr bwMode="auto"/>
        <p:txBody>
          <a:bodyPr wrap="square" numCol="1" anchor="t" anchorCtr="0" compatLnSpc="1">
            <a:prstTxWarp prst="textNoShape">
              <a:avLst/>
            </a:prstTxWarp>
            <a:normAutofit/>
          </a:bodyPr>
          <a:lstStyle/>
          <a:p>
            <a:pPr eaLnBrk="1" hangingPunct="1">
              <a:spcBef>
                <a:spcPct val="0"/>
              </a:spcBef>
              <a:defRPr/>
            </a:pPr>
            <a:endParaRPr lang="en-US" dirty="0"/>
          </a:p>
        </p:txBody>
      </p:sp>
      <p:sp>
        <p:nvSpPr>
          <p:cNvPr id="1167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2B3423-A4F1-409C-8828-A60B33A03C95}" type="slidenum">
              <a:rPr lang="en-US" smtClean="0"/>
              <a:pPr fontAlgn="base">
                <a:spcBef>
                  <a:spcPct val="0"/>
                </a:spcBef>
                <a:spcAft>
                  <a:spcPct val="0"/>
                </a:spcAft>
                <a:defRPr/>
              </a:pPr>
              <a:t>26</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8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198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DD7AFBC-3E5D-4AF7-A5EE-3BD09D2CA575}" type="slidenum">
              <a:rPr lang="en-US" smtClean="0"/>
              <a:pPr fontAlgn="base">
                <a:spcBef>
                  <a:spcPct val="0"/>
                </a:spcBef>
                <a:spcAft>
                  <a:spcPct val="0"/>
                </a:spcAft>
                <a:defRPr/>
              </a:pPr>
              <a:t>27</a:t>
            </a:fld>
            <a:endParaRPr lang="en-US" dirty="0"/>
          </a:p>
        </p:txBody>
      </p:sp>
    </p:spTree>
    <p:extLst>
      <p:ext uri="{BB962C8B-B14F-4D97-AF65-F5344CB8AC3E}">
        <p14:creationId xmlns:p14="http://schemas.microsoft.com/office/powerpoint/2010/main" val="5983778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95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4F73430-1B50-48D6-A80E-33A853CF1A1F}" type="slidenum">
              <a:rPr lang="en-US" smtClean="0"/>
              <a:pPr fontAlgn="base">
                <a:spcBef>
                  <a:spcPct val="0"/>
                </a:spcBef>
                <a:spcAft>
                  <a:spcPct val="0"/>
                </a:spcAft>
                <a:defRPr/>
              </a:pPr>
              <a:t>28</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46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36F1371-D49C-46EB-9E3C-DEA97994D083}" type="slidenum">
              <a:rPr lang="en-US" smtClean="0"/>
              <a:pPr fontAlgn="base">
                <a:spcBef>
                  <a:spcPct val="0"/>
                </a:spcBef>
                <a:spcAft>
                  <a:spcPct val="0"/>
                </a:spcAft>
                <a:defRPr/>
              </a:pPr>
              <a:t>29</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Slide Image Placeholder 1"/>
          <p:cNvSpPr>
            <a:spLocks noGrp="1" noRot="1" noChangeAspect="1" noTextEdit="1"/>
          </p:cNvSpPr>
          <p:nvPr>
            <p:ph type="sldImg"/>
          </p:nvPr>
        </p:nvSpPr>
        <p:spPr bwMode="auto">
          <a:xfrm>
            <a:off x="1039813"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5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77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4AEF1B1-70D5-47FE-9054-D56E85464730}" type="slidenum">
              <a:rPr lang="en-US" smtClean="0"/>
              <a:pPr fontAlgn="base">
                <a:spcBef>
                  <a:spcPct val="0"/>
                </a:spcBef>
                <a:spcAft>
                  <a:spcPct val="0"/>
                </a:spcAft>
                <a:defRPr/>
              </a:pPr>
              <a:t>31</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6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a:p>
        </p:txBody>
      </p:sp>
      <p:sp>
        <p:nvSpPr>
          <p:cNvPr id="1187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326D856-AD32-40BB-8742-5EBF69CA94B5}" type="slidenum">
              <a:rPr lang="en-US" smtClean="0"/>
              <a:pPr fontAlgn="base">
                <a:spcBef>
                  <a:spcPct val="0"/>
                </a:spcBef>
                <a:spcAft>
                  <a:spcPct val="0"/>
                </a:spcAft>
                <a:defRPr/>
              </a:pPr>
              <a:t>32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 name="Slide Number Placeholder 3"/>
          <p:cNvSpPr>
            <a:spLocks noGrp="1"/>
          </p:cNvSpPr>
          <p:nvPr>
            <p:ph type="sldNum" sz="quarter" idx="5"/>
          </p:nvPr>
        </p:nvSpPr>
        <p:spPr/>
        <p:txBody>
          <a:bodyPr/>
          <a:lstStyle/>
          <a:p>
            <a:pPr>
              <a:defRPr/>
            </a:pPr>
            <a:fld id="{D98E5B1D-1974-4880-9A9B-1E2E7060316F}" type="slidenum">
              <a:rPr lang="en-US" smtClean="0"/>
              <a:pPr>
                <a:defRPr/>
              </a:pPr>
              <a:t>3</a:t>
            </a:fld>
            <a:endParaRPr lang="en-US" dirty="0"/>
          </a:p>
        </p:txBody>
      </p:sp>
    </p:spTree>
    <p:extLst>
      <p:ext uri="{BB962C8B-B14F-4D97-AF65-F5344CB8AC3E}">
        <p14:creationId xmlns:p14="http://schemas.microsoft.com/office/powerpoint/2010/main" val="349168249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Slide Image Placeholder 1"/>
          <p:cNvSpPr>
            <a:spLocks noGrp="1" noRot="1" noChangeAspect="1" noTextEdit="1"/>
          </p:cNvSpPr>
          <p:nvPr>
            <p:ph type="sldImg"/>
          </p:nvPr>
        </p:nvSpPr>
        <p:spPr bwMode="auto">
          <a:xfrm>
            <a:off x="1039813"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7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77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27B49DE-786E-43B3-A874-B232CE917FC7}" type="slidenum">
              <a:rPr lang="en-US" smtClean="0"/>
              <a:pPr fontAlgn="base">
                <a:spcBef>
                  <a:spcPct val="0"/>
                </a:spcBef>
                <a:spcAft>
                  <a:spcPct val="0"/>
                </a:spcAft>
                <a:defRPr/>
              </a:pPr>
              <a:t>33</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239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12A73FF-DC0B-40C0-984E-3A95878BDFE9}" type="slidenum">
              <a:rPr lang="en-US" smtClean="0"/>
              <a:pPr fontAlgn="base">
                <a:spcBef>
                  <a:spcPct val="0"/>
                </a:spcBef>
                <a:spcAft>
                  <a:spcPct val="0"/>
                </a:spcAft>
                <a:defRPr/>
              </a:pPr>
              <a:t>34</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2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208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95B0124-AFD9-43AF-9726-D3C17EF846FA}" type="slidenum">
              <a:rPr lang="en-US" smtClean="0"/>
              <a:pPr fontAlgn="base">
                <a:spcBef>
                  <a:spcPct val="0"/>
                </a:spcBef>
                <a:spcAft>
                  <a:spcPct val="0"/>
                </a:spcAft>
                <a:defRPr/>
              </a:pPr>
              <a:t>35</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3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218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498FDA9-48D8-4E38-BE2A-2499A4F1ACBD}" type="slidenum">
              <a:rPr lang="en-US" smtClean="0"/>
              <a:pPr fontAlgn="base">
                <a:spcBef>
                  <a:spcPct val="0"/>
                </a:spcBef>
                <a:spcAft>
                  <a:spcPct val="0"/>
                </a:spcAft>
                <a:defRPr/>
              </a:pPr>
              <a:t>36</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3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218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498FDA9-48D8-4E38-BE2A-2499A4F1ACBD}" type="slidenum">
              <a:rPr lang="en-US" smtClean="0"/>
              <a:pPr fontAlgn="base">
                <a:spcBef>
                  <a:spcPct val="0"/>
                </a:spcBef>
                <a:spcAft>
                  <a:spcPct val="0"/>
                </a:spcAft>
                <a:defRPr/>
              </a:pPr>
              <a:t>37</a:t>
            </a:fld>
            <a:endParaRPr lang="en-US" dirty="0"/>
          </a:p>
        </p:txBody>
      </p:sp>
    </p:spTree>
    <p:extLst>
      <p:ext uri="{BB962C8B-B14F-4D97-AF65-F5344CB8AC3E}">
        <p14:creationId xmlns:p14="http://schemas.microsoft.com/office/powerpoint/2010/main" val="394365611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6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228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27B88DC-EE5D-46C2-8A6F-9E661ABD47D0}" type="slidenum">
              <a:rPr lang="en-US" smtClean="0"/>
              <a:pPr fontAlgn="base">
                <a:spcBef>
                  <a:spcPct val="0"/>
                </a:spcBef>
                <a:spcAft>
                  <a:spcPct val="0"/>
                </a:spcAft>
                <a:defRPr/>
              </a:pPr>
              <a:t>38</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21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F22C137-516F-4EBD-B855-900AE37F3989}" type="slidenum">
              <a:rPr lang="en-US" smtClean="0"/>
              <a:pPr fontAlgn="base">
                <a:spcBef>
                  <a:spcPct val="0"/>
                </a:spcBef>
                <a:spcAft>
                  <a:spcPct val="0"/>
                </a:spcAft>
                <a:defRPr/>
              </a:pPr>
              <a:t>39</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Slide Image Placeholder 1"/>
          <p:cNvSpPr>
            <a:spLocks noGrp="1" noRot="1" noChangeAspect="1" noTextEdit="1"/>
          </p:cNvSpPr>
          <p:nvPr>
            <p:ph type="sldImg"/>
          </p:nvPr>
        </p:nvSpPr>
        <p:spPr bwMode="auto">
          <a:xfrm>
            <a:off x="1116013" y="619125"/>
            <a:ext cx="4649787"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3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a:p>
        </p:txBody>
      </p:sp>
      <p:sp>
        <p:nvSpPr>
          <p:cNvPr id="1331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F6FC4A8-7481-4A79-944E-D2C797B07FD6}" type="slidenum">
              <a:rPr lang="en-US" smtClean="0"/>
              <a:pPr fontAlgn="base">
                <a:spcBef>
                  <a:spcPct val="0"/>
                </a:spcBef>
                <a:spcAft>
                  <a:spcPct val="0"/>
                </a:spcAft>
                <a:defRPr/>
              </a:pPr>
              <a:t>40</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5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41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32071FD-2299-48C2-9DF4-E0D594CE0465}" type="slidenum">
              <a:rPr lang="en-US" smtClean="0"/>
              <a:pPr fontAlgn="base">
                <a:spcBef>
                  <a:spcPct val="0"/>
                </a:spcBef>
                <a:spcAft>
                  <a:spcPct val="0"/>
                </a:spcAft>
                <a:defRPr/>
              </a:pPr>
              <a:t>41</a:t>
            </a:fld>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2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413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FD730BB-33C1-4FDB-A8F8-5C1E4875F765}" type="slidenum">
              <a:rPr lang="en-US" smtClean="0"/>
              <a:pPr fontAlgn="base">
                <a:spcBef>
                  <a:spcPct val="0"/>
                </a:spcBef>
                <a:spcAft>
                  <a:spcPct val="0"/>
                </a:spcAft>
                <a:defRPr/>
              </a:pPr>
              <a:t>42</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7120522-AA09-45A3-AFB1-9AC0CBE635EB}" type="slidenum">
              <a:rPr lang="en-US" smtClean="0"/>
              <a:pPr fontAlgn="base">
                <a:spcBef>
                  <a:spcPct val="0"/>
                </a:spcBef>
                <a:spcAft>
                  <a:spcPct val="0"/>
                </a:spcAft>
                <a:defRPr/>
              </a:pPr>
              <a:t>4</a:t>
            </a:fld>
            <a:endParaRPr lang="en-US" dirty="0"/>
          </a:p>
        </p:txBody>
      </p:sp>
      <p:sp>
        <p:nvSpPr>
          <p:cNvPr id="12493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68CE70E-82F3-49E4-B542-9D7C8AF268F4}" type="slidenum">
              <a:rPr lang="en-US" smtClean="0"/>
              <a:pPr>
                <a:defRPr/>
              </a:pPr>
              <a:t>44</a:t>
            </a:fld>
            <a:endParaRPr lang="en-US" dirty="0"/>
          </a:p>
        </p:txBody>
      </p:sp>
    </p:spTree>
    <p:extLst>
      <p:ext uri="{BB962C8B-B14F-4D97-AF65-F5344CB8AC3E}">
        <p14:creationId xmlns:p14="http://schemas.microsoft.com/office/powerpoint/2010/main" val="7160889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59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819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9BDEA6E-DDA6-4D46-B1C1-64361821DCF8}" type="slidenum">
              <a:rPr lang="en-US" smtClean="0"/>
              <a:pPr fontAlgn="base">
                <a:spcBef>
                  <a:spcPct val="0"/>
                </a:spcBef>
                <a:spcAft>
                  <a:spcPct val="0"/>
                </a:spcAft>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5895C63-44B7-42C6-AFC6-A4DCD5FAB89D}" type="slidenum">
              <a:rPr lang="en-US" smtClean="0"/>
              <a:pPr fontAlgn="base">
                <a:spcBef>
                  <a:spcPct val="0"/>
                </a:spcBef>
                <a:spcAft>
                  <a:spcPct val="0"/>
                </a:spcAft>
                <a:defRPr/>
              </a:pPr>
              <a:t>6</a:t>
            </a:fld>
            <a:endParaRPr lang="en-US" dirty="0"/>
          </a:p>
        </p:txBody>
      </p:sp>
      <p:sp>
        <p:nvSpPr>
          <p:cNvPr id="12185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4" name="Rectangle 3"/>
          <p:cNvSpPr>
            <a:spLocks noGrp="1" noChangeArrowheads="1"/>
          </p:cNvSpPr>
          <p:nvPr>
            <p:ph type="body" idx="1"/>
          </p:nvPr>
        </p:nvSpPr>
        <p:spPr bwMode="auto">
          <a:xfrm>
            <a:off x="382323" y="4416426"/>
            <a:ext cx="5964238" cy="4183063"/>
          </a:xfrm>
        </p:spPr>
        <p:txBody>
          <a:bodyPr wrap="square" numCol="1" anchor="t" anchorCtr="0" compatLnSpc="1">
            <a:prstTxWarp prst="textNoShape">
              <a:avLst/>
            </a:prstTxWarp>
          </a:bodyPr>
          <a:lstStyle/>
          <a:p>
            <a:pPr marL="0" indent="0" eaLnBrk="1" hangingPunct="1">
              <a:spcBef>
                <a:spcPct val="0"/>
              </a:spcBef>
              <a:buFont typeface="+mj-lt"/>
              <a:buNone/>
              <a:defRPr/>
            </a:pPr>
            <a:endParaRPr lang="en-US" altLang="en-US" dirty="0"/>
          </a:p>
          <a:p>
            <a:pPr marL="228600" indent="-228600" eaLnBrk="1" hangingPunct="1">
              <a:spcBef>
                <a:spcPct val="0"/>
              </a:spcBef>
              <a:buFont typeface="+mj-lt"/>
              <a:buAutoNum type="arabicPeriod"/>
              <a:defRPr/>
            </a:pPr>
            <a:endParaRPr lang="en-US" altLang="en-US" dirty="0"/>
          </a:p>
          <a:p>
            <a:pPr marL="228600" indent="-228600" eaLnBrk="1" hangingPunct="1">
              <a:spcBef>
                <a:spcPct val="0"/>
              </a:spcBef>
              <a:buFont typeface="+mj-lt"/>
              <a:buAutoNum type="arabicPeriod"/>
              <a:defRPr/>
            </a:pPr>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60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4919A12-39D2-4B9A-9AD6-E598C1835B92}" type="slidenum">
              <a:rPr lang="en-US" smtClean="0"/>
              <a:pPr fontAlgn="base">
                <a:spcBef>
                  <a:spcPct val="0"/>
                </a:spcBef>
                <a:spcAft>
                  <a:spcPct val="0"/>
                </a:spcAft>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4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1A3E5C43-3638-4990-8C78-B3849DEEFC23}" type="slidenum">
              <a:rPr lang="en-US" smtClean="0"/>
              <a:pPr>
                <a:defRPr/>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FC1A2F3-5EBC-47BB-99B5-1DD012F1BE20}" type="slidenum">
              <a:rPr lang="en-US" smtClean="0"/>
              <a:pPr fontAlgn="base">
                <a:spcBef>
                  <a:spcPct val="0"/>
                </a:spcBef>
                <a:spcAft>
                  <a:spcPct val="0"/>
                </a:spcAft>
                <a:defRPr/>
              </a:pPr>
              <a:t>10</a:t>
            </a:fld>
            <a:endParaRPr lang="en-US" dirty="0"/>
          </a:p>
        </p:txBody>
      </p:sp>
      <p:sp>
        <p:nvSpPr>
          <p:cNvPr id="1351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517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pPr>
              <a:defRPr/>
            </a:pPr>
            <a:fld id="{4976CAF2-71F1-4B21-90B3-341CC6669EE7}" type="datetime1">
              <a:rPr lang="en-US" smtClean="0"/>
              <a:pPr>
                <a:defRPr/>
              </a:pPr>
              <a:t>8/24/2022</a:t>
            </a:fld>
            <a:endParaRPr lang="en-US" dirty="0"/>
          </a:p>
        </p:txBody>
      </p:sp>
      <p:sp>
        <p:nvSpPr>
          <p:cNvPr id="5" name="Footer Placeholder 4"/>
          <p:cNvSpPr>
            <a:spLocks noGrp="1"/>
          </p:cNvSpPr>
          <p:nvPr>
            <p:ph type="ftr" sz="quarter" idx="11"/>
          </p:nvPr>
        </p:nvSpPr>
        <p:spPr/>
        <p:txBody>
          <a:bodyPr/>
          <a:lstStyle/>
          <a:p>
            <a:pPr>
              <a:defRPr/>
            </a:pPr>
            <a:r>
              <a:rPr lang="en-US"/>
              <a:t>Developed by the Parent Coordination Network - Region 9 ESC - Updated October 2013</a:t>
            </a:r>
            <a:endParaRPr lang="en-US" dirty="0"/>
          </a:p>
        </p:txBody>
      </p:sp>
      <p:sp>
        <p:nvSpPr>
          <p:cNvPr id="6" name="Slide Number Placeholder 5"/>
          <p:cNvSpPr>
            <a:spLocks noGrp="1"/>
          </p:cNvSpPr>
          <p:nvPr>
            <p:ph type="sldNum" sz="quarter" idx="12"/>
          </p:nvPr>
        </p:nvSpPr>
        <p:spPr/>
        <p:txBody>
          <a:bodyPr/>
          <a:lstStyle/>
          <a:p>
            <a:pPr>
              <a:defRPr/>
            </a:pPr>
            <a:fld id="{3D906BE6-A722-4598-988A-503EFBDF18B1}" type="slidenum">
              <a:rPr lang="en-US" smtClean="0"/>
              <a:pPr>
                <a:defRPr/>
              </a:pPr>
              <a:t>‹#›</a:t>
            </a:fld>
            <a:endParaRPr lang="en-US" dirty="0"/>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5231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C75FCCCF-20CA-48A7-B4AF-57812AE54966}" type="datetime1">
              <a:rPr lang="en-US" smtClean="0"/>
              <a:pPr>
                <a:defRPr/>
              </a:pPr>
              <a:t>8/24/2022</a:t>
            </a:fld>
            <a:endParaRPr lang="en-US" dirty="0"/>
          </a:p>
        </p:txBody>
      </p:sp>
      <p:sp>
        <p:nvSpPr>
          <p:cNvPr id="5" name="Footer Placeholder 4"/>
          <p:cNvSpPr>
            <a:spLocks noGrp="1"/>
          </p:cNvSpPr>
          <p:nvPr>
            <p:ph type="ftr" sz="quarter" idx="11"/>
          </p:nvPr>
        </p:nvSpPr>
        <p:spPr/>
        <p:txBody>
          <a:bodyPr/>
          <a:lstStyle/>
          <a:p>
            <a:pPr>
              <a:defRPr/>
            </a:pPr>
            <a:r>
              <a:rPr lang="en-US"/>
              <a:t>Developed by the Parent Coordination Network - Region 9 ESC - Updated October 2013</a:t>
            </a:r>
            <a:endParaRPr lang="en-US" dirty="0"/>
          </a:p>
        </p:txBody>
      </p:sp>
      <p:sp>
        <p:nvSpPr>
          <p:cNvPr id="6" name="Slide Number Placeholder 5"/>
          <p:cNvSpPr>
            <a:spLocks noGrp="1"/>
          </p:cNvSpPr>
          <p:nvPr>
            <p:ph type="sldNum" sz="quarter" idx="12"/>
          </p:nvPr>
        </p:nvSpPr>
        <p:spPr/>
        <p:txBody>
          <a:bodyPr/>
          <a:lstStyle/>
          <a:p>
            <a:pPr>
              <a:defRPr/>
            </a:pPr>
            <a:fld id="{E8E0D7D1-07FC-424C-A1FF-6CCE68ECBFD7}" type="slidenum">
              <a:rPr lang="en-US" smtClean="0"/>
              <a:pPr>
                <a:defRPr/>
              </a:pPr>
              <a:t>‹#›</a:t>
            </a:fld>
            <a:endParaRPr lang="en-US" dirty="0"/>
          </a:p>
        </p:txBody>
      </p:sp>
    </p:spTree>
    <p:extLst>
      <p:ext uri="{BB962C8B-B14F-4D97-AF65-F5344CB8AC3E}">
        <p14:creationId xmlns:p14="http://schemas.microsoft.com/office/powerpoint/2010/main" val="624348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FA144B24-11B1-484F-B29C-10B0B718A644}" type="datetime1">
              <a:rPr lang="en-US" smtClean="0"/>
              <a:pPr>
                <a:defRPr/>
              </a:pPr>
              <a:t>8/24/2022</a:t>
            </a:fld>
            <a:endParaRPr lang="en-US" dirty="0"/>
          </a:p>
        </p:txBody>
      </p:sp>
      <p:sp>
        <p:nvSpPr>
          <p:cNvPr id="5" name="Footer Placeholder 4"/>
          <p:cNvSpPr>
            <a:spLocks noGrp="1"/>
          </p:cNvSpPr>
          <p:nvPr>
            <p:ph type="ftr" sz="quarter" idx="11"/>
          </p:nvPr>
        </p:nvSpPr>
        <p:spPr/>
        <p:txBody>
          <a:bodyPr/>
          <a:lstStyle/>
          <a:p>
            <a:pPr>
              <a:defRPr/>
            </a:pPr>
            <a:r>
              <a:rPr lang="en-US"/>
              <a:t>Developed by the Parent Coordination Network - Region 9 ESC - Updated October 2013</a:t>
            </a:r>
            <a:endParaRPr lang="en-US" dirty="0"/>
          </a:p>
        </p:txBody>
      </p:sp>
      <p:sp>
        <p:nvSpPr>
          <p:cNvPr id="6" name="Slide Number Placeholder 5"/>
          <p:cNvSpPr>
            <a:spLocks noGrp="1"/>
          </p:cNvSpPr>
          <p:nvPr>
            <p:ph type="sldNum" sz="quarter" idx="12"/>
          </p:nvPr>
        </p:nvSpPr>
        <p:spPr/>
        <p:txBody>
          <a:bodyPr/>
          <a:lstStyle/>
          <a:p>
            <a:pPr>
              <a:defRPr/>
            </a:pPr>
            <a:fld id="{3DC8323B-91E4-4235-B86A-0B3A483659A9}" type="slidenum">
              <a:rPr lang="en-US" smtClean="0"/>
              <a:pPr>
                <a:defRPr/>
              </a:pPr>
              <a:t>‹#›</a:t>
            </a:fld>
            <a:endParaRPr lang="en-US" dirty="0"/>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64793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914400" y="1600200"/>
            <a:ext cx="38100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76800" y="1600200"/>
            <a:ext cx="3810000" cy="4530725"/>
          </a:xfrm>
        </p:spPr>
        <p:txBody>
          <a:bodyPr>
            <a:normAutofit/>
          </a:bodyPr>
          <a:lstStyle/>
          <a:p>
            <a:pPr lvl="0"/>
            <a:endParaRPr lang="en-US" noProof="0" dirty="0"/>
          </a:p>
        </p:txBody>
      </p:sp>
      <p:sp>
        <p:nvSpPr>
          <p:cNvPr id="5" name="Date Placeholder 13"/>
          <p:cNvSpPr>
            <a:spLocks noGrp="1"/>
          </p:cNvSpPr>
          <p:nvPr>
            <p:ph type="dt" sz="half" idx="10"/>
          </p:nvPr>
        </p:nvSpPr>
        <p:spPr>
          <a:xfrm>
            <a:off x="457200" y="6476999"/>
            <a:ext cx="2133600" cy="274320"/>
          </a:xfrm>
          <a:prstGeom prst="rect">
            <a:avLst/>
          </a:prstGeom>
        </p:spPr>
        <p:txBody>
          <a:bodyPr/>
          <a:lstStyle>
            <a:lvl1pPr>
              <a:defRPr/>
            </a:lvl1pPr>
          </a:lstStyle>
          <a:p>
            <a:pPr>
              <a:defRPr/>
            </a:pPr>
            <a:fld id="{66D260AF-3E8D-4666-AB31-DC87C675176F}" type="datetime1">
              <a:rPr lang="en-US"/>
              <a:pPr>
                <a:defRPr/>
              </a:pPr>
              <a:t>8/24/2022</a:t>
            </a:fld>
            <a:endParaRPr lang="en-US" dirty="0"/>
          </a:p>
        </p:txBody>
      </p:sp>
      <p:sp>
        <p:nvSpPr>
          <p:cNvPr id="6" name="Footer Placeholder 2"/>
          <p:cNvSpPr>
            <a:spLocks noGrp="1"/>
          </p:cNvSpPr>
          <p:nvPr>
            <p:ph type="ftr" sz="quarter" idx="11"/>
          </p:nvPr>
        </p:nvSpPr>
        <p:spPr>
          <a:xfrm>
            <a:off x="2640596" y="6476999"/>
            <a:ext cx="5507719" cy="274320"/>
          </a:xfrm>
          <a:prstGeom prst="rect">
            <a:avLst/>
          </a:prstGeom>
        </p:spPr>
        <p:txBody>
          <a:bodyPr/>
          <a:lstStyle>
            <a:lvl1pPr>
              <a:defRPr/>
            </a:lvl1pPr>
          </a:lstStyle>
          <a:p>
            <a:pPr>
              <a:defRPr/>
            </a:pPr>
            <a:r>
              <a:rPr lang="en-US"/>
              <a:t>Developed by the Parent Coordination Network - Region 9 ESC - Updated October 2013</a:t>
            </a:r>
            <a:endParaRPr lang="en-US" dirty="0"/>
          </a:p>
        </p:txBody>
      </p:sp>
      <p:sp>
        <p:nvSpPr>
          <p:cNvPr id="7" name="Slide Number Placeholder 22"/>
          <p:cNvSpPr>
            <a:spLocks noGrp="1"/>
          </p:cNvSpPr>
          <p:nvPr>
            <p:ph type="sldNum" sz="quarter" idx="12"/>
          </p:nvPr>
        </p:nvSpPr>
        <p:spPr/>
        <p:txBody>
          <a:bodyPr/>
          <a:lstStyle>
            <a:lvl1pPr>
              <a:defRPr/>
            </a:lvl1pPr>
          </a:lstStyle>
          <a:p>
            <a:pPr>
              <a:defRPr/>
            </a:pPr>
            <a:fld id="{B4CC9149-396B-474B-8C77-B7D33F929294}" type="slidenum">
              <a:rPr lang="en-US"/>
              <a:pPr>
                <a:defRPr/>
              </a:pPr>
              <a:t>‹#›</a:t>
            </a:fld>
            <a:endParaRPr lang="en-US" dirty="0"/>
          </a:p>
        </p:txBody>
      </p:sp>
    </p:spTree>
    <p:extLst>
      <p:ext uri="{BB962C8B-B14F-4D97-AF65-F5344CB8AC3E}">
        <p14:creationId xmlns:p14="http://schemas.microsoft.com/office/powerpoint/2010/main" val="2431406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4C07E3B2-7DFF-4C66-AF18-63CD079A8D0D}" type="datetime1">
              <a:rPr lang="en-US" smtClean="0"/>
              <a:pPr>
                <a:defRPr/>
              </a:pPr>
              <a:t>8/24/2022</a:t>
            </a:fld>
            <a:endParaRPr lang="en-US" dirty="0"/>
          </a:p>
        </p:txBody>
      </p:sp>
      <p:sp>
        <p:nvSpPr>
          <p:cNvPr id="5" name="Footer Placeholder 4"/>
          <p:cNvSpPr>
            <a:spLocks noGrp="1"/>
          </p:cNvSpPr>
          <p:nvPr>
            <p:ph type="ftr" sz="quarter" idx="11"/>
          </p:nvPr>
        </p:nvSpPr>
        <p:spPr/>
        <p:txBody>
          <a:bodyPr/>
          <a:lstStyle/>
          <a:p>
            <a:pPr>
              <a:defRPr/>
            </a:pPr>
            <a:r>
              <a:rPr lang="en-US"/>
              <a:t>Developed by the Parent Coordination Network - Region 9 ESC - Updated October 2013</a:t>
            </a:r>
            <a:endParaRPr lang="en-US" dirty="0"/>
          </a:p>
        </p:txBody>
      </p:sp>
      <p:sp>
        <p:nvSpPr>
          <p:cNvPr id="6" name="Slide Number Placeholder 5"/>
          <p:cNvSpPr>
            <a:spLocks noGrp="1"/>
          </p:cNvSpPr>
          <p:nvPr>
            <p:ph type="sldNum" sz="quarter" idx="12"/>
          </p:nvPr>
        </p:nvSpPr>
        <p:spPr/>
        <p:txBody>
          <a:bodyPr/>
          <a:lstStyle/>
          <a:p>
            <a:pPr>
              <a:defRPr/>
            </a:pPr>
            <a:fld id="{8699729D-4166-498A-8869-13D8F33F97DE}" type="slidenum">
              <a:rPr lang="en-US" smtClean="0"/>
              <a:pPr>
                <a:defRPr/>
              </a:pPr>
              <a:t>‹#›</a:t>
            </a:fld>
            <a:endParaRPr lang="en-US" dirty="0"/>
          </a:p>
        </p:txBody>
      </p:sp>
    </p:spTree>
    <p:extLst>
      <p:ext uri="{BB962C8B-B14F-4D97-AF65-F5344CB8AC3E}">
        <p14:creationId xmlns:p14="http://schemas.microsoft.com/office/powerpoint/2010/main" val="1128217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16C4710D-D29D-4EB3-A480-69455E71514F}" type="datetime1">
              <a:rPr lang="en-US" smtClean="0"/>
              <a:pPr>
                <a:defRPr/>
              </a:pPr>
              <a:t>8/24/2022</a:t>
            </a:fld>
            <a:endParaRPr lang="en-US" dirty="0"/>
          </a:p>
        </p:txBody>
      </p:sp>
      <p:sp>
        <p:nvSpPr>
          <p:cNvPr id="5" name="Footer Placeholder 4"/>
          <p:cNvSpPr>
            <a:spLocks noGrp="1"/>
          </p:cNvSpPr>
          <p:nvPr>
            <p:ph type="ftr" sz="quarter" idx="11"/>
          </p:nvPr>
        </p:nvSpPr>
        <p:spPr/>
        <p:txBody>
          <a:bodyPr/>
          <a:lstStyle/>
          <a:p>
            <a:pPr>
              <a:defRPr/>
            </a:pPr>
            <a:r>
              <a:rPr lang="en-US"/>
              <a:t>Developed by the Parent Coordination Network - Region 9 ESC - Updated October 2013</a:t>
            </a:r>
            <a:endParaRPr lang="en-US" dirty="0"/>
          </a:p>
        </p:txBody>
      </p:sp>
      <p:sp>
        <p:nvSpPr>
          <p:cNvPr id="6" name="Slide Number Placeholder 5"/>
          <p:cNvSpPr>
            <a:spLocks noGrp="1"/>
          </p:cNvSpPr>
          <p:nvPr>
            <p:ph type="sldNum" sz="quarter" idx="12"/>
          </p:nvPr>
        </p:nvSpPr>
        <p:spPr/>
        <p:txBody>
          <a:bodyPr/>
          <a:lstStyle/>
          <a:p>
            <a:pPr>
              <a:defRPr/>
            </a:pPr>
            <a:fld id="{F5A6A294-3E47-4AA4-82FA-78B1F9FB92B8}" type="slidenum">
              <a:rPr lang="en-US" smtClean="0"/>
              <a:pPr>
                <a:defRPr/>
              </a:pPr>
              <a:t>‹#›</a:t>
            </a:fld>
            <a:endParaRPr lang="en-US" dirty="0"/>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1908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8/24/2022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defRPr/>
            </a:pPr>
            <a:fld id="{A08BB281-E3DE-4853-866F-D53805FC3091}" type="slidenum">
              <a:rPr lang="en-US" smtClean="0"/>
              <a:pPr>
                <a:defRPr/>
              </a:pPr>
              <a:t>‹#›</a:t>
            </a:fld>
            <a:endParaRPr lang="en-US" dirty="0"/>
          </a:p>
        </p:txBody>
      </p:sp>
    </p:spTree>
    <p:extLst>
      <p:ext uri="{BB962C8B-B14F-4D97-AF65-F5344CB8AC3E}">
        <p14:creationId xmlns:p14="http://schemas.microsoft.com/office/powerpoint/2010/main" val="3744921665"/>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09C6B452-B75A-43BF-A374-292C2AD1D6FA}" type="datetime1">
              <a:rPr lang="en-US" smtClean="0"/>
              <a:pPr>
                <a:defRPr/>
              </a:pPr>
              <a:t>8/24/2022</a:t>
            </a:fld>
            <a:endParaRPr lang="en-US" dirty="0"/>
          </a:p>
        </p:txBody>
      </p:sp>
      <p:sp>
        <p:nvSpPr>
          <p:cNvPr id="8" name="Footer Placeholder 7"/>
          <p:cNvSpPr>
            <a:spLocks noGrp="1"/>
          </p:cNvSpPr>
          <p:nvPr>
            <p:ph type="ftr" sz="quarter" idx="11"/>
          </p:nvPr>
        </p:nvSpPr>
        <p:spPr/>
        <p:txBody>
          <a:bodyPr/>
          <a:lstStyle/>
          <a:p>
            <a:pPr>
              <a:defRPr/>
            </a:pPr>
            <a:r>
              <a:rPr lang="en-US"/>
              <a:t>Developed by the Parent Coordination Network - Region 9 ESC - Updated October 2013</a:t>
            </a:r>
            <a:endParaRPr lang="en-US" dirty="0"/>
          </a:p>
        </p:txBody>
      </p:sp>
      <p:sp>
        <p:nvSpPr>
          <p:cNvPr id="9" name="Slide Number Placeholder 8"/>
          <p:cNvSpPr>
            <a:spLocks noGrp="1"/>
          </p:cNvSpPr>
          <p:nvPr>
            <p:ph type="sldNum" sz="quarter" idx="12"/>
          </p:nvPr>
        </p:nvSpPr>
        <p:spPr/>
        <p:txBody>
          <a:bodyPr/>
          <a:lstStyle/>
          <a:p>
            <a:pPr>
              <a:defRPr/>
            </a:pPr>
            <a:fld id="{7212BD2B-B2F2-4EBA-8D1B-F879F107AD02}" type="slidenum">
              <a:rPr lang="en-US" smtClean="0"/>
              <a:pPr>
                <a:defRPr/>
              </a:pPr>
              <a:t>‹#›</a:t>
            </a:fld>
            <a:endParaRPr lang="en-US" dirty="0"/>
          </a:p>
        </p:txBody>
      </p:sp>
    </p:spTree>
    <p:extLst>
      <p:ext uri="{BB962C8B-B14F-4D97-AF65-F5344CB8AC3E}">
        <p14:creationId xmlns:p14="http://schemas.microsoft.com/office/powerpoint/2010/main" val="2189165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8D428CCA-7091-4B7A-8153-B7E9162BB166}" type="datetime1">
              <a:rPr lang="en-US" smtClean="0"/>
              <a:pPr>
                <a:defRPr/>
              </a:pPr>
              <a:t>8/24/2022</a:t>
            </a:fld>
            <a:endParaRPr lang="en-US" dirty="0"/>
          </a:p>
        </p:txBody>
      </p:sp>
      <p:sp>
        <p:nvSpPr>
          <p:cNvPr id="4" name="Footer Placeholder 3"/>
          <p:cNvSpPr>
            <a:spLocks noGrp="1"/>
          </p:cNvSpPr>
          <p:nvPr>
            <p:ph type="ftr" sz="quarter" idx="11"/>
          </p:nvPr>
        </p:nvSpPr>
        <p:spPr/>
        <p:txBody>
          <a:bodyPr/>
          <a:lstStyle/>
          <a:p>
            <a:pPr>
              <a:defRPr/>
            </a:pPr>
            <a:r>
              <a:rPr lang="en-US"/>
              <a:t>Developed by the Parent Coordination Network - Region 9 ESC - Updated October 2013</a:t>
            </a:r>
            <a:endParaRPr lang="en-US" dirty="0"/>
          </a:p>
        </p:txBody>
      </p:sp>
      <p:sp>
        <p:nvSpPr>
          <p:cNvPr id="5" name="Slide Number Placeholder 4"/>
          <p:cNvSpPr>
            <a:spLocks noGrp="1"/>
          </p:cNvSpPr>
          <p:nvPr>
            <p:ph type="sldNum" sz="quarter" idx="12"/>
          </p:nvPr>
        </p:nvSpPr>
        <p:spPr/>
        <p:txBody>
          <a:bodyPr/>
          <a:lstStyle/>
          <a:p>
            <a:pPr>
              <a:defRPr/>
            </a:pPr>
            <a:fld id="{81FEA7DA-77B5-4D3D-8363-B7E50BD94DD3}" type="slidenum">
              <a:rPr lang="en-US" smtClean="0"/>
              <a:pPr>
                <a:defRPr/>
              </a:pPr>
              <a:t>‹#›</a:t>
            </a:fld>
            <a:endParaRPr lang="en-US" dirty="0"/>
          </a:p>
        </p:txBody>
      </p:sp>
    </p:spTree>
    <p:extLst>
      <p:ext uri="{BB962C8B-B14F-4D97-AF65-F5344CB8AC3E}">
        <p14:creationId xmlns:p14="http://schemas.microsoft.com/office/powerpoint/2010/main" val="1597389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4C4D1789-0CBF-46DD-BF3F-03DCE1F80E24}" type="datetime1">
              <a:rPr lang="en-US" smtClean="0"/>
              <a:pPr>
                <a:defRPr/>
              </a:pPr>
              <a:t>8/24/2022</a:t>
            </a:fld>
            <a:endParaRPr lang="en-US" dirty="0"/>
          </a:p>
        </p:txBody>
      </p:sp>
      <p:sp>
        <p:nvSpPr>
          <p:cNvPr id="3" name="Footer Placeholder 2"/>
          <p:cNvSpPr>
            <a:spLocks noGrp="1"/>
          </p:cNvSpPr>
          <p:nvPr>
            <p:ph type="ftr" sz="quarter" idx="11"/>
          </p:nvPr>
        </p:nvSpPr>
        <p:spPr/>
        <p:txBody>
          <a:bodyPr/>
          <a:lstStyle/>
          <a:p>
            <a:pPr>
              <a:defRPr/>
            </a:pPr>
            <a:r>
              <a:rPr lang="en-US"/>
              <a:t>Developed by the Parent Coordination Network - Region 9 ESC - Updated October 2013</a:t>
            </a:r>
            <a:endParaRPr lang="en-US" dirty="0"/>
          </a:p>
        </p:txBody>
      </p:sp>
      <p:sp>
        <p:nvSpPr>
          <p:cNvPr id="4" name="Slide Number Placeholder 3"/>
          <p:cNvSpPr>
            <a:spLocks noGrp="1"/>
          </p:cNvSpPr>
          <p:nvPr>
            <p:ph type="sldNum" sz="quarter" idx="12"/>
          </p:nvPr>
        </p:nvSpPr>
        <p:spPr/>
        <p:txBody>
          <a:bodyPr/>
          <a:lstStyle/>
          <a:p>
            <a:pPr>
              <a:defRPr/>
            </a:pPr>
            <a:fld id="{A2DD0283-1030-4B46-9FC2-17D4D103C875}" type="slidenum">
              <a:rPr lang="en-US" smtClean="0"/>
              <a:pPr>
                <a:defRPr/>
              </a:pPr>
              <a:t>‹#›</a:t>
            </a:fld>
            <a:endParaRPr lang="en-US" dirty="0"/>
          </a:p>
        </p:txBody>
      </p:sp>
    </p:spTree>
    <p:extLst>
      <p:ext uri="{BB962C8B-B14F-4D97-AF65-F5344CB8AC3E}">
        <p14:creationId xmlns:p14="http://schemas.microsoft.com/office/powerpoint/2010/main" val="3316707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EC6B94B8-440A-4BA5-A7FE-DBAF7BEBF0C2}" type="datetime1">
              <a:rPr lang="en-US" smtClean="0"/>
              <a:pPr>
                <a:defRPr/>
              </a:pPr>
              <a:t>8/24/2022</a:t>
            </a:fld>
            <a:endParaRPr lang="en-US" dirty="0"/>
          </a:p>
        </p:txBody>
      </p:sp>
      <p:sp>
        <p:nvSpPr>
          <p:cNvPr id="6" name="Footer Placeholder 5"/>
          <p:cNvSpPr>
            <a:spLocks noGrp="1"/>
          </p:cNvSpPr>
          <p:nvPr>
            <p:ph type="ftr" sz="quarter" idx="11"/>
          </p:nvPr>
        </p:nvSpPr>
        <p:spPr/>
        <p:txBody>
          <a:bodyPr/>
          <a:lstStyle/>
          <a:p>
            <a:pPr>
              <a:defRPr/>
            </a:pPr>
            <a:r>
              <a:rPr lang="en-US"/>
              <a:t>Developed by the Parent Coordination Network - Region 9 ESC - Updated October 2013</a:t>
            </a:r>
            <a:endParaRPr lang="en-US" dirty="0"/>
          </a:p>
        </p:txBody>
      </p:sp>
      <p:sp>
        <p:nvSpPr>
          <p:cNvPr id="7" name="Slide Number Placeholder 6"/>
          <p:cNvSpPr>
            <a:spLocks noGrp="1"/>
          </p:cNvSpPr>
          <p:nvPr>
            <p:ph type="sldNum" sz="quarter" idx="12"/>
          </p:nvPr>
        </p:nvSpPr>
        <p:spPr/>
        <p:txBody>
          <a:bodyPr/>
          <a:lstStyle/>
          <a:p>
            <a:pPr>
              <a:defRPr/>
            </a:pPr>
            <a:fld id="{E5C53D65-C96A-4B77-B2BE-CF1DD3A7604B}" type="slidenum">
              <a:rPr lang="en-US" smtClean="0"/>
              <a:pPr>
                <a:defRPr/>
              </a:pPr>
              <a:t>‹#›</a:t>
            </a:fld>
            <a:endParaRPr lang="en-US" dirty="0"/>
          </a:p>
        </p:txBody>
      </p:sp>
    </p:spTree>
    <p:extLst>
      <p:ext uri="{BB962C8B-B14F-4D97-AF65-F5344CB8AC3E}">
        <p14:creationId xmlns:p14="http://schemas.microsoft.com/office/powerpoint/2010/main" val="1924322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defRPr/>
            </a:pPr>
            <a:fld id="{A08BB281-E3DE-4853-866F-D53805FC3091}" type="slidenum">
              <a:rPr lang="en-US" smtClean="0"/>
              <a:pPr>
                <a:defRPr/>
              </a:pPr>
              <a:t>‹#›</a:t>
            </a:fld>
            <a:endParaRPr lang="en-US" dirty="0"/>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1270633"/>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61BEF0D-F0BB-DE4B-95CE-6DB70DBA9567}" type="datetimeFigureOut">
              <a:rPr lang="en-US" smtClean="0"/>
              <a:pPr/>
              <a:t>8/24/2022</a:t>
            </a:fld>
            <a:endParaRPr lang="en-US" dirty="0"/>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a:defRPr/>
            </a:pPr>
            <a:fld id="{A08BB281-E3DE-4853-866F-D53805FC3091}" type="slidenum">
              <a:rPr lang="en-US" smtClean="0"/>
              <a:pPr>
                <a:defRPr/>
              </a:pPr>
              <a:t>‹#›</a:t>
            </a:fld>
            <a:endParaRPr lang="en-US" dirty="0"/>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5767550"/>
      </p:ext>
    </p:extLst>
  </p:cSld>
  <p:clrMap bg1="lt1" tx1="dk1" bg2="lt2" tx2="dk2" accent1="accent1" accent2="accent2" accent3="accent3" accent4="accent4" accent5="accent5" accent6="accent6" hlink="hlink" folHlink="folHlink"/>
  <p:sldLayoutIdLst>
    <p:sldLayoutId id="2147484666" r:id="rId1"/>
    <p:sldLayoutId id="2147484667" r:id="rId2"/>
    <p:sldLayoutId id="2147484668" r:id="rId3"/>
    <p:sldLayoutId id="2147484669" r:id="rId4"/>
    <p:sldLayoutId id="2147484670" r:id="rId5"/>
    <p:sldLayoutId id="2147484671" r:id="rId6"/>
    <p:sldLayoutId id="2147484672" r:id="rId7"/>
    <p:sldLayoutId id="2147484673" r:id="rId8"/>
    <p:sldLayoutId id="2147484674" r:id="rId9"/>
    <p:sldLayoutId id="2147484675" r:id="rId10"/>
    <p:sldLayoutId id="2147484676" r:id="rId11"/>
    <p:sldLayoutId id="2147484677" r:id="rId12"/>
  </p:sldLayoutIdLst>
  <p:hf hdr="0" dt="0"/>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9.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sites.ed.gov/idea/regs/b/e/300.519/a" TargetMode="External"/><Relationship Id="rId7" Type="http://schemas.openxmlformats.org/officeDocument/2006/relationships/hyperlink" Target="https://sites.ed.gov/idea/regs/b/e/300.519/a/4"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sites.ed.gov/idea/regs/b/e/300.519/a/3" TargetMode="External"/><Relationship Id="rId5" Type="http://schemas.openxmlformats.org/officeDocument/2006/relationships/hyperlink" Target="https://sites.ed.gov/idea/regs/b/e/300.519/a/2" TargetMode="External"/><Relationship Id="rId4" Type="http://schemas.openxmlformats.org/officeDocument/2006/relationships/hyperlink" Target="https://sites.ed.gov/idea/regs/b/e/300.519/a/1" TargetMode="Externa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35.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www.maine.gov/doe/specialed/index.html"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 Id="rId5" Type="http://schemas.openxmlformats.org/officeDocument/2006/relationships/hyperlink" Target="http://www.maine.gov/doe/specialed/laws/documents/Chapter101August272017final.pdf" TargetMode="External"/><Relationship Id="rId4" Type="http://schemas.openxmlformats.org/officeDocument/2006/relationships/hyperlink" Target="http://www.maine.gov/doe/specialed/laws/proceduralsafeguards/index.html"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0.xml"/><Relationship Id="rId1" Type="http://schemas.openxmlformats.org/officeDocument/2006/relationships/slideLayout" Target="../slideLayouts/slideLayout4.xml"/><Relationship Id="rId4" Type="http://schemas.openxmlformats.org/officeDocument/2006/relationships/image" Target="../media/image18.jpeg"/></Relationships>
</file>

<file path=ppt/slides/_rels/slide5.xml.rels><?xml version="1.0" encoding="UTF-8" standalone="yes"?>
<Relationships xmlns="http://schemas.openxmlformats.org/package/2006/relationships"><Relationship Id="rId8" Type="http://schemas.openxmlformats.org/officeDocument/2006/relationships/hyperlink" Target="https://www.maine.gov/doe/sites/maine.gov.doe/files/inline-files/mandarin.pdf" TargetMode="External"/><Relationship Id="rId3" Type="http://schemas.openxmlformats.org/officeDocument/2006/relationships/hyperlink" Target="https://www.maine.gov/doe/sites/maine.gov.doe/files/inline-files/english.pdf" TargetMode="External"/><Relationship Id="rId7" Type="http://schemas.openxmlformats.org/officeDocument/2006/relationships/hyperlink" Target="https://www.maine.gov/doe/sites/maine.gov.doe/files/inline-files/somali.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maine.gov/doe/sites/maine.gov.doe/files/inline-files/vietnamese.pdf" TargetMode="External"/><Relationship Id="rId11" Type="http://schemas.openxmlformats.org/officeDocument/2006/relationships/hyperlink" Target="https://www.maine.gov/doe/sites/maine.gov.doe/files/inline-files/arabic.pdf" TargetMode="External"/><Relationship Id="rId5" Type="http://schemas.openxmlformats.org/officeDocument/2006/relationships/hyperlink" Target="https://www.maine.gov/doe/sites/maine.gov.doe/files/inline-files/spanish_1.pdf" TargetMode="External"/><Relationship Id="rId10" Type="http://schemas.openxmlformats.org/officeDocument/2006/relationships/hyperlink" Target="https://www.maine.gov/doe/sites/maine.gov.doe/files/inline-files/french.pdf" TargetMode="External"/><Relationship Id="rId4" Type="http://schemas.openxmlformats.org/officeDocument/2006/relationships/hyperlink" Target="https://www.maine.gov/doe/sites/maine.gov.doe/files/inline-files/englishcompanion.rtf" TargetMode="External"/><Relationship Id="rId9" Type="http://schemas.openxmlformats.org/officeDocument/2006/relationships/hyperlink" Target="https://www.maine.gov/doe/sites/maine.gov.doe/files/inline-files/khmer.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154" name="Rectangle 6153">
            <a:extLst>
              <a:ext uri="{FF2B5EF4-FFF2-40B4-BE49-F238E27FC236}">
                <a16:creationId xmlns:a16="http://schemas.microsoft.com/office/drawing/2014/main" id="{42DD0C21-8FEE-4C18-8789-CC8ABE206F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56" name="Rectangle 6155">
            <a:extLst>
              <a:ext uri="{FF2B5EF4-FFF2-40B4-BE49-F238E27FC236}">
                <a16:creationId xmlns:a16="http://schemas.microsoft.com/office/drawing/2014/main" id="{A4B51757-7607-4CEA-A0EE-3C5BDC2C1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1998"/>
            <a:ext cx="9141714" cy="22855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49" name="Rectangle 2"/>
          <p:cNvSpPr>
            <a:spLocks noGrp="1" noChangeArrowheads="1"/>
          </p:cNvSpPr>
          <p:nvPr>
            <p:ph type="ctrTitle"/>
          </p:nvPr>
        </p:nvSpPr>
        <p:spPr>
          <a:xfrm>
            <a:off x="342900" y="4960137"/>
            <a:ext cx="5829300" cy="1463040"/>
          </a:xfrm>
        </p:spPr>
        <p:txBody>
          <a:bodyPr>
            <a:normAutofit/>
          </a:bodyPr>
          <a:lstStyle/>
          <a:p>
            <a:pPr eaLnBrk="1" hangingPunct="1">
              <a:defRPr/>
            </a:pPr>
            <a:r>
              <a:rPr lang="en-US" altLang="en-US" sz="3700" dirty="0">
                <a:solidFill>
                  <a:schemeClr val="tx1"/>
                </a:solidFill>
                <a:effectLst>
                  <a:outerShdw blurRad="38100" dist="38100" dir="2700000" algn="tl">
                    <a:srgbClr val="000000">
                      <a:alpha val="43137"/>
                    </a:srgbClr>
                  </a:outerShdw>
                </a:effectLst>
              </a:rPr>
              <a:t>Educational Surrogate Parent For a Student With special education services</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5707" y="798956"/>
            <a:ext cx="8188233" cy="2988705"/>
          </a:xfrm>
          <a:prstGeom prst="rect">
            <a:avLst/>
          </a:prstGeom>
        </p:spPr>
      </p:pic>
      <p:cxnSp>
        <p:nvCxnSpPr>
          <p:cNvPr id="6158" name="Straight Connector 6157">
            <a:extLst>
              <a:ext uri="{FF2B5EF4-FFF2-40B4-BE49-F238E27FC236}">
                <a16:creationId xmlns:a16="http://schemas.microsoft.com/office/drawing/2014/main" id="{FEF39256-F095-41C8-8707-6C1A665E8F2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6304880" y="5220212"/>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Rectangle 15"/>
          <p:cNvSpPr>
            <a:spLocks noGrp="1" noChangeArrowheads="1"/>
          </p:cNvSpPr>
          <p:nvPr>
            <p:ph type="sldNum" sz="quarter" idx="12"/>
          </p:nvPr>
        </p:nvSpPr>
        <p:spPr>
          <a:xfrm>
            <a:off x="8127999" y="6470704"/>
            <a:ext cx="730251" cy="274320"/>
          </a:xfrm>
        </p:spPr>
        <p:txBody>
          <a:bodyPr>
            <a:normAutofit/>
          </a:bodyPr>
          <a:lstStyle/>
          <a:p>
            <a:pPr>
              <a:spcAft>
                <a:spcPts val="600"/>
              </a:spcAft>
              <a:defRPr/>
            </a:pPr>
            <a:fld id="{021E2284-3BD9-4D70-B8A3-A0D6714E00FF}" type="slidenum">
              <a:rPr lang="en-US" smtClean="0"/>
              <a:pPr>
                <a:spcAft>
                  <a:spcPts val="600"/>
                </a:spcAft>
                <a:defRPr/>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5067" name="Rectangle 45066">
            <a:extLst>
              <a:ext uri="{FF2B5EF4-FFF2-40B4-BE49-F238E27FC236}">
                <a16:creationId xmlns:a16="http://schemas.microsoft.com/office/drawing/2014/main" id="{FABE753E-4156-4486-B269-C34C2220E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069" name="Rectangle 45068">
            <a:extLst>
              <a:ext uri="{FF2B5EF4-FFF2-40B4-BE49-F238E27FC236}">
                <a16:creationId xmlns:a16="http://schemas.microsoft.com/office/drawing/2014/main" id="{DB9BFE9F-67FE-4BBC-BFED-6AA4C51D00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7850" y="0"/>
            <a:ext cx="34861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058" name="Rectangle 2"/>
          <p:cNvSpPr>
            <a:spLocks noGrp="1" noChangeArrowheads="1"/>
          </p:cNvSpPr>
          <p:nvPr>
            <p:ph type="title"/>
          </p:nvPr>
        </p:nvSpPr>
        <p:spPr>
          <a:xfrm>
            <a:off x="6140451" y="643467"/>
            <a:ext cx="2561709" cy="5571066"/>
          </a:xfrm>
        </p:spPr>
        <p:txBody>
          <a:bodyPr>
            <a:normAutofit/>
          </a:bodyPr>
          <a:lstStyle/>
          <a:p>
            <a:pPr eaLnBrk="1" hangingPunct="1"/>
            <a:r>
              <a:rPr lang="en-US" altLang="en-US" sz="4100" b="1">
                <a:solidFill>
                  <a:srgbClr val="FFFFFF"/>
                </a:solidFill>
              </a:rPr>
              <a:t>Steps to Eligibility</a:t>
            </a:r>
          </a:p>
        </p:txBody>
      </p:sp>
      <p:sp>
        <p:nvSpPr>
          <p:cNvPr id="8195" name="Slide Number Placeholder 5"/>
          <p:cNvSpPr>
            <a:spLocks noGrp="1"/>
          </p:cNvSpPr>
          <p:nvPr>
            <p:ph type="sldNum" sz="quarter" idx="12"/>
          </p:nvPr>
        </p:nvSpPr>
        <p:spPr>
          <a:xfrm>
            <a:off x="8127999" y="6470704"/>
            <a:ext cx="730251" cy="274320"/>
          </a:xfrm>
        </p:spPr>
        <p:txBody>
          <a:bodyPr>
            <a:normAutofit/>
          </a:bodyPr>
          <a:lstStyle/>
          <a:p>
            <a:pPr>
              <a:spcAft>
                <a:spcPts val="600"/>
              </a:spcAft>
              <a:defRPr/>
            </a:pPr>
            <a:fld id="{3CB645D7-1FF5-4ED7-9D1D-38684AEB098C}" type="slidenum">
              <a:rPr lang="en-US">
                <a:solidFill>
                  <a:srgbClr val="FFFFFF"/>
                </a:solidFill>
              </a:rPr>
              <a:pPr>
                <a:spcAft>
                  <a:spcPts val="600"/>
                </a:spcAft>
                <a:defRPr/>
              </a:pPr>
              <a:t>10</a:t>
            </a:fld>
            <a:endParaRPr lang="en-US">
              <a:solidFill>
                <a:srgbClr val="FFFFFF"/>
              </a:solidFill>
            </a:endParaRPr>
          </a:p>
        </p:txBody>
      </p:sp>
      <p:graphicFrame>
        <p:nvGraphicFramePr>
          <p:cNvPr id="45063" name="Rectangle 3">
            <a:extLst>
              <a:ext uri="{FF2B5EF4-FFF2-40B4-BE49-F238E27FC236}">
                <a16:creationId xmlns:a16="http://schemas.microsoft.com/office/drawing/2014/main" id="{5D6F668C-73F1-2FD9-5B48-E8BD37F80371}"/>
              </a:ext>
            </a:extLst>
          </p:cNvPr>
          <p:cNvGraphicFramePr>
            <a:graphicFrameLocks noGrp="1"/>
          </p:cNvGraphicFramePr>
          <p:nvPr>
            <p:ph idx="1"/>
            <p:extLst>
              <p:ext uri="{D42A27DB-BD31-4B8C-83A1-F6EECF244321}">
                <p14:modId xmlns:p14="http://schemas.microsoft.com/office/powerpoint/2010/main" val="2343579655"/>
              </p:ext>
            </p:extLst>
          </p:nvPr>
        </p:nvGraphicFramePr>
        <p:xfrm>
          <a:off x="409015" y="762000"/>
          <a:ext cx="5181600" cy="5562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768096" y="585216"/>
            <a:ext cx="6013704" cy="1499616"/>
          </a:xfrm>
        </p:spPr>
        <p:txBody>
          <a:bodyPr>
            <a:normAutofit/>
          </a:bodyPr>
          <a:lstStyle/>
          <a:p>
            <a:pPr eaLnBrk="1" hangingPunct="1"/>
            <a:r>
              <a:rPr lang="en-US" altLang="en-US" b="1" dirty="0"/>
              <a:t>Referral for Evaluation</a:t>
            </a:r>
          </a:p>
        </p:txBody>
      </p:sp>
      <p:sp>
        <p:nvSpPr>
          <p:cNvPr id="48133" name="Rectangle 3"/>
          <p:cNvSpPr>
            <a:spLocks noGrp="1" noChangeArrowheads="1"/>
          </p:cNvSpPr>
          <p:nvPr>
            <p:ph idx="1"/>
          </p:nvPr>
        </p:nvSpPr>
        <p:spPr>
          <a:xfrm>
            <a:off x="768096" y="2286000"/>
            <a:ext cx="6013703" cy="4023360"/>
          </a:xfrm>
        </p:spPr>
        <p:txBody>
          <a:bodyPr>
            <a:normAutofit/>
          </a:bodyPr>
          <a:lstStyle/>
          <a:p>
            <a:r>
              <a:rPr lang="en-US" altLang="en-US" sz="1600" dirty="0"/>
              <a:t>The school or parent may request an evaluation of the student when a disability is suspected (No ESP is assigned before referral.).</a:t>
            </a:r>
          </a:p>
          <a:p>
            <a:endParaRPr lang="en-US" altLang="en-US" sz="1600" dirty="0"/>
          </a:p>
          <a:p>
            <a:pPr>
              <a:spcBef>
                <a:spcPct val="0"/>
              </a:spcBef>
            </a:pPr>
            <a:r>
              <a:rPr lang="en-US" altLang="en-US" sz="1600" dirty="0"/>
              <a:t>A parent may directly ask for an evaluation for special education services. A parent may begin this process of referral by indicating in writing to the teacher or administrator that he or she believes that the student is in need of special education services.</a:t>
            </a:r>
          </a:p>
          <a:p>
            <a:pPr>
              <a:spcBef>
                <a:spcPct val="0"/>
              </a:spcBef>
            </a:pPr>
            <a:endParaRPr lang="en-US" altLang="en-US" sz="1600" dirty="0"/>
          </a:p>
          <a:p>
            <a:pPr>
              <a:spcBef>
                <a:spcPct val="0"/>
              </a:spcBef>
            </a:pPr>
            <a:r>
              <a:rPr lang="en-US" altLang="en-US" sz="1600" dirty="0"/>
              <a:t>A school district has a duty to make a referral for an evaluation for special education services anytime it suspects that a student has a disability and a need for special education services under the Individuals with Disabilities Education Act (IDEA). If targeted interventions were tried and the student has not progressed as expected, or the student requires services beyond what is available in general education, the student may have a disability and a need for special education services.</a:t>
            </a:r>
          </a:p>
          <a:p>
            <a:pPr eaLnBrk="1" hangingPunct="1"/>
            <a:endParaRPr lang="en-US" altLang="en-US" sz="1600" dirty="0"/>
          </a:p>
        </p:txBody>
      </p:sp>
      <p:sp>
        <p:nvSpPr>
          <p:cNvPr id="48138" name="Rectangle 48137">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325601"/>
            <a:ext cx="171519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140" name="Rectangle 48139">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4394539"/>
            <a:ext cx="171519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67" name="Slide Number Placeholder 5"/>
          <p:cNvSpPr>
            <a:spLocks noGrp="1"/>
          </p:cNvSpPr>
          <p:nvPr>
            <p:ph type="sldNum" sz="quarter" idx="12"/>
          </p:nvPr>
        </p:nvSpPr>
        <p:spPr>
          <a:xfrm>
            <a:off x="8127999" y="6470704"/>
            <a:ext cx="730251" cy="274320"/>
          </a:xfrm>
        </p:spPr>
        <p:txBody>
          <a:bodyPr>
            <a:normAutofit/>
          </a:bodyPr>
          <a:lstStyle/>
          <a:p>
            <a:pPr>
              <a:spcAft>
                <a:spcPts val="600"/>
              </a:spcAft>
              <a:defRPr/>
            </a:pPr>
            <a:fld id="{67C8B63F-2A04-4CBE-945C-31BA3455B037}" type="slidenum">
              <a:rPr lang="en-US"/>
              <a:pPr>
                <a:spcAft>
                  <a:spcPts val="600"/>
                </a:spcAft>
                <a:defRPr/>
              </a:pPr>
              <a:t>11</a:t>
            </a:fld>
            <a:endParaRPr lang="en-US"/>
          </a:p>
        </p:txBody>
      </p:sp>
    </p:spTree>
    <p:extLst>
      <p:ext uri="{BB962C8B-B14F-4D97-AF65-F5344CB8AC3E}">
        <p14:creationId xmlns:p14="http://schemas.microsoft.com/office/powerpoint/2010/main" val="1450449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6013704" cy="710184"/>
          </a:xfrm>
        </p:spPr>
        <p:txBody>
          <a:bodyPr>
            <a:normAutofit/>
          </a:bodyPr>
          <a:lstStyle/>
          <a:p>
            <a:r>
              <a:rPr lang="en-US" b="1" dirty="0"/>
              <a:t>Referral for evaluation</a:t>
            </a:r>
          </a:p>
        </p:txBody>
      </p:sp>
      <p:sp>
        <p:nvSpPr>
          <p:cNvPr id="49157" name="Rectangle 3"/>
          <p:cNvSpPr>
            <a:spLocks noGrp="1" noChangeArrowheads="1"/>
          </p:cNvSpPr>
          <p:nvPr>
            <p:ph idx="1"/>
          </p:nvPr>
        </p:nvSpPr>
        <p:spPr>
          <a:xfrm>
            <a:off x="609600" y="1295400"/>
            <a:ext cx="6400800" cy="5013960"/>
          </a:xfrm>
        </p:spPr>
        <p:txBody>
          <a:bodyPr>
            <a:noAutofit/>
          </a:bodyPr>
          <a:lstStyle/>
          <a:p>
            <a:r>
              <a:rPr lang="en-US" altLang="en-US" sz="1600" dirty="0">
                <a:cs typeface="Arial" panose="020B0604020202020204" pitchFamily="34" charset="0"/>
              </a:rPr>
              <a:t>The school must obtain prior written consent from the parent (unless a ward of the State) before conducting the initial evaluation to determine if the student has a disability and needs special education services.</a:t>
            </a:r>
          </a:p>
          <a:p>
            <a:r>
              <a:rPr lang="en-US" altLang="en-US" sz="1600" dirty="0">
                <a:cs typeface="Arial" panose="020B0604020202020204" pitchFamily="34" charset="0"/>
              </a:rPr>
              <a:t>The initial evaluation for special education is to be done within 45 school days of receiving the signed written consent for evaluation.</a:t>
            </a:r>
          </a:p>
          <a:p>
            <a:r>
              <a:rPr lang="en-US" altLang="en-US" sz="1200" dirty="0">
                <a:cs typeface="Arial" panose="020B0604020202020204" pitchFamily="34" charset="0"/>
              </a:rPr>
              <a:t>(c) Consent for wards of the State</a:t>
            </a:r>
          </a:p>
          <a:p>
            <a:r>
              <a:rPr lang="en-US" altLang="en-US" sz="1200" dirty="0">
                <a:cs typeface="Arial" panose="020B0604020202020204" pitchFamily="34" charset="0"/>
              </a:rPr>
              <a:t>(</a:t>
            </a:r>
            <a:r>
              <a:rPr lang="en-US" altLang="en-US" sz="1200" dirty="0" err="1">
                <a:cs typeface="Arial" panose="020B0604020202020204" pitchFamily="34" charset="0"/>
              </a:rPr>
              <a:t>i</a:t>
            </a:r>
            <a:r>
              <a:rPr lang="en-US" altLang="en-US" sz="1200" dirty="0">
                <a:cs typeface="Arial" panose="020B0604020202020204" pitchFamily="34" charset="0"/>
              </a:rPr>
              <a:t>) In general.—If the child is a ward of the State and is not residing with the child’s parents, the SAU shall make reasonable efforts to obtain the informed consent from the parent (as defined in 20 USC 1402) of the child for an initial evaluation to determine whether the child is a child with a disability.</a:t>
            </a:r>
          </a:p>
          <a:p>
            <a:r>
              <a:rPr lang="en-US" altLang="en-US" sz="1200" dirty="0">
                <a:cs typeface="Arial" panose="020B0604020202020204" pitchFamily="34" charset="0"/>
              </a:rPr>
              <a:t>(ii) Exception.—For initial evaluations only, if the child is a ward of the State and is not residing with the child’s parent, the SAU shall not be required to obtain informed consent from the parent of a child for an initial evaluation to determine whether the child is a child with a disability if:</a:t>
            </a:r>
          </a:p>
          <a:p>
            <a:pPr marL="404813" indent="-90488"/>
            <a:r>
              <a:rPr lang="en-US" altLang="en-US" sz="1200" dirty="0">
                <a:cs typeface="Arial" panose="020B0604020202020204" pitchFamily="34" charset="0"/>
              </a:rPr>
              <a:t>(I) Despite reasonable efforts to do so, the agency cannot discover the whereabouts of the parent of the child;</a:t>
            </a:r>
          </a:p>
          <a:p>
            <a:pPr marL="404813" indent="-90488"/>
            <a:r>
              <a:rPr lang="en-US" altLang="en-US" sz="1200" dirty="0">
                <a:cs typeface="Arial" panose="020B0604020202020204" pitchFamily="34" charset="0"/>
              </a:rPr>
              <a:t>(II) The rights of the parents of the child have been terminated in accordance with State law; or</a:t>
            </a:r>
          </a:p>
          <a:p>
            <a:pPr marL="404813" indent="-90488"/>
            <a:r>
              <a:rPr lang="en-US" altLang="en-US" sz="1200" dirty="0">
                <a:cs typeface="Arial" panose="020B0604020202020204" pitchFamily="34" charset="0"/>
              </a:rPr>
              <a:t>(III) The rights of the parent to make educational decisions have been subrogated by a judge in accordance with State law and consent for an initial evaluation has been given by an individual appointed by the judge to represent the child. [34 CFR 300.300(a)(2)]</a:t>
            </a:r>
          </a:p>
        </p:txBody>
      </p:sp>
      <p:sp>
        <p:nvSpPr>
          <p:cNvPr id="49162" name="Rectangle 49161">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325601"/>
            <a:ext cx="171519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164" name="Rectangle 49163">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4394539"/>
            <a:ext cx="171519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67" name="Slide Number Placeholder 5"/>
          <p:cNvSpPr>
            <a:spLocks noGrp="1"/>
          </p:cNvSpPr>
          <p:nvPr>
            <p:ph type="sldNum" sz="quarter" idx="12"/>
          </p:nvPr>
        </p:nvSpPr>
        <p:spPr>
          <a:xfrm>
            <a:off x="8127999" y="6470704"/>
            <a:ext cx="730251" cy="274320"/>
          </a:xfrm>
        </p:spPr>
        <p:txBody>
          <a:bodyPr>
            <a:normAutofit/>
          </a:bodyPr>
          <a:lstStyle/>
          <a:p>
            <a:pPr>
              <a:spcAft>
                <a:spcPts val="600"/>
              </a:spcAft>
              <a:defRPr/>
            </a:pPr>
            <a:fld id="{37F40D51-7CD0-421D-BCF1-57ED10BDDB54}" type="slidenum">
              <a:rPr lang="en-US"/>
              <a:pPr>
                <a:spcAft>
                  <a:spcPts val="600"/>
                </a:spcAft>
                <a:defRPr/>
              </a:pPr>
              <a:t>12</a:t>
            </a:fld>
            <a:endParaRPr lang="en-US"/>
          </a:p>
        </p:txBody>
      </p:sp>
    </p:spTree>
    <p:extLst>
      <p:ext uri="{BB962C8B-B14F-4D97-AF65-F5344CB8AC3E}">
        <p14:creationId xmlns:p14="http://schemas.microsoft.com/office/powerpoint/2010/main" val="3520988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6013704" cy="1499616"/>
          </a:xfrm>
        </p:spPr>
        <p:txBody>
          <a:bodyPr>
            <a:normAutofit/>
          </a:bodyPr>
          <a:lstStyle/>
          <a:p>
            <a:r>
              <a:rPr lang="en-US" b="1" dirty="0"/>
              <a:t>Referral for evaluation</a:t>
            </a:r>
          </a:p>
        </p:txBody>
      </p:sp>
      <p:sp>
        <p:nvSpPr>
          <p:cNvPr id="50181" name="Rectangle 3"/>
          <p:cNvSpPr>
            <a:spLocks noGrp="1" noChangeArrowheads="1"/>
          </p:cNvSpPr>
          <p:nvPr>
            <p:ph idx="1"/>
          </p:nvPr>
        </p:nvSpPr>
        <p:spPr>
          <a:xfrm>
            <a:off x="768096" y="1752600"/>
            <a:ext cx="6013703" cy="4556760"/>
          </a:xfrm>
        </p:spPr>
        <p:txBody>
          <a:bodyPr>
            <a:normAutofit/>
          </a:bodyPr>
          <a:lstStyle/>
          <a:p>
            <a:pPr marL="0" indent="0" eaLnBrk="1" hangingPunct="1">
              <a:buNone/>
            </a:pPr>
            <a:r>
              <a:rPr lang="en-US" altLang="en-US" sz="1700" dirty="0"/>
              <a:t>The initial evaluation must be conducted within 60 calendar days of receiving parental consent for the evaluation for students in the Child Development Services System, or within 45 school days of receiving parental consent for the evaluation for students 5-20 years of age under the responsibility of the public school system, and must consist of procedures to determine if the student is a child with a disability and to determine the educational needs of the student.</a:t>
            </a:r>
          </a:p>
          <a:p>
            <a:pPr marL="0" indent="0" eaLnBrk="1" hangingPunct="1">
              <a:buNone/>
            </a:pPr>
            <a:r>
              <a:rPr lang="en-US" altLang="en-US" sz="1700" dirty="0"/>
              <a:t>The evaluation must be conducted by a team of qualified professionals and include parent (your and/or DHHS caseworker) input. </a:t>
            </a:r>
          </a:p>
          <a:p>
            <a:pPr marL="0" indent="0" eaLnBrk="1" hangingPunct="1">
              <a:buNone/>
            </a:pPr>
            <a:r>
              <a:rPr lang="en-US" altLang="en-US" sz="1700" dirty="0"/>
              <a:t>After the evaluation is complete the IEP team will meet to determine if the student requires special education services.</a:t>
            </a:r>
          </a:p>
          <a:p>
            <a:pPr marL="0" indent="0" eaLnBrk="1" hangingPunct="1">
              <a:buNone/>
            </a:pPr>
            <a:endParaRPr lang="en-US" altLang="en-US" sz="1700" dirty="0"/>
          </a:p>
        </p:txBody>
      </p:sp>
      <p:sp>
        <p:nvSpPr>
          <p:cNvPr id="50186" name="Rectangle 50185">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325601"/>
            <a:ext cx="171519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188" name="Rectangle 50187">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4394539"/>
            <a:ext cx="171519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91" name="Slide Number Placeholder 5"/>
          <p:cNvSpPr>
            <a:spLocks noGrp="1"/>
          </p:cNvSpPr>
          <p:nvPr>
            <p:ph type="sldNum" sz="quarter" idx="12"/>
          </p:nvPr>
        </p:nvSpPr>
        <p:spPr>
          <a:xfrm>
            <a:off x="8127999" y="6470704"/>
            <a:ext cx="730251" cy="274320"/>
          </a:xfrm>
        </p:spPr>
        <p:txBody>
          <a:bodyPr>
            <a:normAutofit/>
          </a:bodyPr>
          <a:lstStyle/>
          <a:p>
            <a:pPr>
              <a:spcAft>
                <a:spcPts val="600"/>
              </a:spcAft>
              <a:defRPr/>
            </a:pPr>
            <a:fld id="{E5A268FB-F49C-41C4-89BE-C56C600A607E}" type="slidenum">
              <a:rPr lang="en-US"/>
              <a:pPr>
                <a:spcAft>
                  <a:spcPts val="600"/>
                </a:spcAft>
                <a:defRPr/>
              </a:pPr>
              <a:t>13</a:t>
            </a:fld>
            <a:endParaRPr lang="en-US"/>
          </a:p>
        </p:txBody>
      </p:sp>
    </p:spTree>
    <p:extLst>
      <p:ext uri="{BB962C8B-B14F-4D97-AF65-F5344CB8AC3E}">
        <p14:creationId xmlns:p14="http://schemas.microsoft.com/office/powerpoint/2010/main" val="15534808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EB63F-69ED-4062-A17F-8DA899744924}"/>
              </a:ext>
            </a:extLst>
          </p:cNvPr>
          <p:cNvSpPr>
            <a:spLocks noGrp="1"/>
          </p:cNvSpPr>
          <p:nvPr>
            <p:ph type="title"/>
          </p:nvPr>
        </p:nvSpPr>
        <p:spPr>
          <a:xfrm>
            <a:off x="768096" y="585216"/>
            <a:ext cx="6013704" cy="1499616"/>
          </a:xfrm>
        </p:spPr>
        <p:txBody>
          <a:bodyPr>
            <a:normAutofit/>
          </a:bodyPr>
          <a:lstStyle/>
          <a:p>
            <a:r>
              <a:rPr lang="en-US" b="1" dirty="0"/>
              <a:t>Reevaluation</a:t>
            </a:r>
          </a:p>
        </p:txBody>
      </p:sp>
      <p:sp>
        <p:nvSpPr>
          <p:cNvPr id="3" name="Content Placeholder 2">
            <a:extLst>
              <a:ext uri="{FF2B5EF4-FFF2-40B4-BE49-F238E27FC236}">
                <a16:creationId xmlns:a16="http://schemas.microsoft.com/office/drawing/2014/main" id="{D4EE0FA7-2954-4330-9D3F-902575543451}"/>
              </a:ext>
            </a:extLst>
          </p:cNvPr>
          <p:cNvSpPr>
            <a:spLocks noGrp="1"/>
          </p:cNvSpPr>
          <p:nvPr>
            <p:ph idx="1"/>
          </p:nvPr>
        </p:nvSpPr>
        <p:spPr>
          <a:xfrm>
            <a:off x="768096" y="2286000"/>
            <a:ext cx="6013703" cy="4023360"/>
          </a:xfrm>
        </p:spPr>
        <p:txBody>
          <a:bodyPr>
            <a:normAutofit/>
          </a:bodyPr>
          <a:lstStyle/>
          <a:p>
            <a:r>
              <a:rPr lang="en-US" sz="1800" b="0" i="0" u="none" strike="noStrike" baseline="0" dirty="0">
                <a:solidFill>
                  <a:srgbClr val="000000"/>
                </a:solidFill>
                <a:latin typeface="Times New Roman" panose="02020603050405020304" pitchFamily="18" charset="0"/>
              </a:rPr>
              <a:t>MUSER V. 1. B. (2)</a:t>
            </a:r>
          </a:p>
          <a:p>
            <a:r>
              <a:rPr lang="en-US" sz="1800" b="0" i="0" u="none" strike="noStrike" baseline="0" dirty="0">
                <a:solidFill>
                  <a:srgbClr val="000000"/>
                </a:solidFill>
                <a:latin typeface="Times New Roman" panose="02020603050405020304" pitchFamily="18" charset="0"/>
              </a:rPr>
              <a:t>A reevaluation shall occur: </a:t>
            </a:r>
          </a:p>
          <a:p>
            <a:pPr marL="404813" indent="-90488"/>
            <a:r>
              <a:rPr lang="en-US" sz="1800" b="0" i="0" u="none" strike="noStrike" baseline="0" dirty="0">
                <a:solidFill>
                  <a:srgbClr val="000000"/>
                </a:solidFill>
                <a:latin typeface="Times New Roman" panose="02020603050405020304" pitchFamily="18" charset="0"/>
              </a:rPr>
              <a:t>(a) Not more frequently than once a year, unless the parent and the local educational agency agree otherwise; and </a:t>
            </a:r>
          </a:p>
          <a:p>
            <a:pPr marL="404813" indent="-90488"/>
            <a:r>
              <a:rPr lang="en-US" sz="1800" b="0" i="0" u="none" strike="noStrike" baseline="0" dirty="0">
                <a:solidFill>
                  <a:srgbClr val="000000"/>
                </a:solidFill>
                <a:latin typeface="Times New Roman" panose="02020603050405020304" pitchFamily="18" charset="0"/>
              </a:rPr>
              <a:t>(b) At least once every 3 years, unless the parent and the local educational agency agree that a reevaluation is unnecessary.</a:t>
            </a:r>
            <a:endParaRPr lang="en-US" dirty="0"/>
          </a:p>
        </p:txBody>
      </p:sp>
      <p:sp>
        <p:nvSpPr>
          <p:cNvPr id="10" name="Rectangle 9">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325601"/>
            <a:ext cx="171519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4394539"/>
            <a:ext cx="171519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a:extLst>
              <a:ext uri="{FF2B5EF4-FFF2-40B4-BE49-F238E27FC236}">
                <a16:creationId xmlns:a16="http://schemas.microsoft.com/office/drawing/2014/main" id="{BB5E385C-4A63-4E8E-8C40-2B76E2941200}"/>
              </a:ext>
            </a:extLst>
          </p:cNvPr>
          <p:cNvSpPr>
            <a:spLocks noGrp="1"/>
          </p:cNvSpPr>
          <p:nvPr>
            <p:ph type="ftr" sz="quarter" idx="11"/>
          </p:nvPr>
        </p:nvSpPr>
        <p:spPr>
          <a:xfrm>
            <a:off x="3632199" y="6470704"/>
            <a:ext cx="4426094" cy="274320"/>
          </a:xfrm>
        </p:spPr>
        <p:txBody>
          <a:bodyPr>
            <a:normAutofit/>
          </a:bodyPr>
          <a:lstStyle/>
          <a:p>
            <a:pPr>
              <a:spcAft>
                <a:spcPts val="600"/>
              </a:spcAft>
              <a:defRPr/>
            </a:pPr>
            <a:r>
              <a:rPr lang="en-US"/>
              <a:t>Developed by the Parent Coordination Network - Region 9 ESC - Updated October 2013</a:t>
            </a:r>
          </a:p>
        </p:txBody>
      </p:sp>
      <p:sp>
        <p:nvSpPr>
          <p:cNvPr id="5" name="Slide Number Placeholder 4">
            <a:extLst>
              <a:ext uri="{FF2B5EF4-FFF2-40B4-BE49-F238E27FC236}">
                <a16:creationId xmlns:a16="http://schemas.microsoft.com/office/drawing/2014/main" id="{7A606E49-560A-47BB-A48B-89C96CD7714B}"/>
              </a:ext>
            </a:extLst>
          </p:cNvPr>
          <p:cNvSpPr>
            <a:spLocks noGrp="1"/>
          </p:cNvSpPr>
          <p:nvPr>
            <p:ph type="sldNum" sz="quarter" idx="12"/>
          </p:nvPr>
        </p:nvSpPr>
        <p:spPr>
          <a:xfrm>
            <a:off x="8127999" y="6470704"/>
            <a:ext cx="730251" cy="274320"/>
          </a:xfrm>
        </p:spPr>
        <p:txBody>
          <a:bodyPr>
            <a:normAutofit/>
          </a:bodyPr>
          <a:lstStyle/>
          <a:p>
            <a:pPr>
              <a:spcAft>
                <a:spcPts val="600"/>
              </a:spcAft>
              <a:defRPr/>
            </a:pPr>
            <a:fld id="{8699729D-4166-498A-8869-13D8F33F97DE}" type="slidenum">
              <a:rPr lang="en-US" smtClean="0"/>
              <a:pPr>
                <a:spcAft>
                  <a:spcPts val="600"/>
                </a:spcAft>
                <a:defRPr/>
              </a:pPr>
              <a:t>14</a:t>
            </a:fld>
            <a:endParaRPr lang="en-US"/>
          </a:p>
        </p:txBody>
      </p:sp>
    </p:spTree>
    <p:extLst>
      <p:ext uri="{BB962C8B-B14F-4D97-AF65-F5344CB8AC3E}">
        <p14:creationId xmlns:p14="http://schemas.microsoft.com/office/powerpoint/2010/main" val="29285068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234" name="Rectangle 52233">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226" name="Rectangle 2"/>
          <p:cNvSpPr>
            <a:spLocks noGrp="1" noChangeArrowheads="1"/>
          </p:cNvSpPr>
          <p:nvPr>
            <p:ph type="title"/>
          </p:nvPr>
        </p:nvSpPr>
        <p:spPr>
          <a:xfrm>
            <a:off x="723591" y="804333"/>
            <a:ext cx="2543925" cy="5249334"/>
          </a:xfrm>
        </p:spPr>
        <p:txBody>
          <a:bodyPr>
            <a:normAutofit/>
          </a:bodyPr>
          <a:lstStyle/>
          <a:p>
            <a:pPr algn="r" eaLnBrk="1" hangingPunct="1"/>
            <a:r>
              <a:rPr lang="en-US" altLang="en-US" sz="3700" b="1" dirty="0"/>
              <a:t>Evaluation Data and How </a:t>
            </a:r>
            <a:br>
              <a:rPr lang="en-US" altLang="en-US" sz="3700" b="1" dirty="0"/>
            </a:br>
            <a:r>
              <a:rPr lang="en-US" altLang="en-US" sz="3700" b="1" dirty="0"/>
              <a:t>it is Used</a:t>
            </a:r>
          </a:p>
        </p:txBody>
      </p:sp>
      <p:cxnSp>
        <p:nvCxnSpPr>
          <p:cNvPr id="52236" name="Straight Connector 52235">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081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52229" name="Rectangle 3"/>
          <p:cNvSpPr>
            <a:spLocks noGrp="1" noChangeArrowheads="1"/>
          </p:cNvSpPr>
          <p:nvPr>
            <p:ph idx="1"/>
          </p:nvPr>
        </p:nvSpPr>
        <p:spPr>
          <a:xfrm>
            <a:off x="3749497" y="804333"/>
            <a:ext cx="4693291" cy="5249334"/>
          </a:xfrm>
        </p:spPr>
        <p:txBody>
          <a:bodyPr anchor="ctr">
            <a:normAutofit/>
          </a:bodyPr>
          <a:lstStyle/>
          <a:p>
            <a:pPr eaLnBrk="1" hangingPunct="1">
              <a:buFont typeface="Wingdings 2" pitchFamily="18" charset="2"/>
              <a:buNone/>
            </a:pPr>
            <a:r>
              <a:rPr lang="en-US" altLang="en-US" dirty="0"/>
              <a:t>	The school will use a variety of assessment tools and strategies to gather relevant functional, developmental, and academic information, including information provided by persons with knowledge or expertise that may assist in determining</a:t>
            </a:r>
          </a:p>
          <a:p>
            <a:pPr lvl="2" eaLnBrk="1" hangingPunct="1">
              <a:buClr>
                <a:schemeClr val="accent1"/>
              </a:buClr>
            </a:pPr>
            <a:r>
              <a:rPr lang="en-US" altLang="en-US" sz="2000" dirty="0"/>
              <a:t>whether the student is a student with a disability; and</a:t>
            </a:r>
          </a:p>
          <a:p>
            <a:pPr lvl="2" eaLnBrk="1" hangingPunct="1">
              <a:buClr>
                <a:schemeClr val="accent1"/>
              </a:buClr>
            </a:pPr>
            <a:r>
              <a:rPr lang="en-US" altLang="en-US" sz="2000" dirty="0"/>
              <a:t>the content of the student’s IEP (Individual Education Program), including information related to enabling the child to be involved and progress in the general education curriculum.</a:t>
            </a:r>
          </a:p>
          <a:p>
            <a:pPr eaLnBrk="1" hangingPunct="1">
              <a:buFont typeface="Wingdings 2" pitchFamily="18" charset="2"/>
              <a:buNone/>
            </a:pPr>
            <a:endParaRPr lang="en-US" altLang="en-US" dirty="0"/>
          </a:p>
        </p:txBody>
      </p:sp>
      <p:sp>
        <p:nvSpPr>
          <p:cNvPr id="14339" name="Slide Number Placeholder 5"/>
          <p:cNvSpPr>
            <a:spLocks noGrp="1"/>
          </p:cNvSpPr>
          <p:nvPr>
            <p:ph type="sldNum" sz="quarter" idx="12"/>
          </p:nvPr>
        </p:nvSpPr>
        <p:spPr>
          <a:xfrm>
            <a:off x="8127999" y="6470704"/>
            <a:ext cx="730251" cy="274320"/>
          </a:xfrm>
        </p:spPr>
        <p:txBody>
          <a:bodyPr>
            <a:normAutofit/>
          </a:bodyPr>
          <a:lstStyle/>
          <a:p>
            <a:pPr>
              <a:spcAft>
                <a:spcPts val="600"/>
              </a:spcAft>
              <a:defRPr/>
            </a:pPr>
            <a:fld id="{4639F375-E850-41AC-BD23-961ECC63E384}" type="slidenum">
              <a:rPr lang="en-US"/>
              <a:pPr>
                <a:spcAft>
                  <a:spcPts val="600"/>
                </a:spcAft>
                <a:defRPr/>
              </a:pPr>
              <a:t>15</a:t>
            </a:fld>
            <a:endParaRPr lang="en-US"/>
          </a:p>
        </p:txBody>
      </p:sp>
    </p:spTree>
    <p:extLst>
      <p:ext uri="{BB962C8B-B14F-4D97-AF65-F5344CB8AC3E}">
        <p14:creationId xmlns:p14="http://schemas.microsoft.com/office/powerpoint/2010/main" val="3949961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53259" name="Straight Connector 53258">
            <a:extLst>
              <a:ext uri="{FF2B5EF4-FFF2-40B4-BE49-F238E27FC236}">
                <a16:creationId xmlns:a16="http://schemas.microsoft.com/office/drawing/2014/main" id="{B821C225-5C4D-4168-90AF-3D263D72C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useBgFill="1">
        <p:nvSpPr>
          <p:cNvPr id="53261" name="Rectangle 53260">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250" name="Rectangle 2"/>
          <p:cNvSpPr>
            <a:spLocks noGrp="1" noChangeArrowheads="1"/>
          </p:cNvSpPr>
          <p:nvPr>
            <p:ph type="title"/>
          </p:nvPr>
        </p:nvSpPr>
        <p:spPr>
          <a:xfrm>
            <a:off x="723591" y="804333"/>
            <a:ext cx="2543925" cy="5249334"/>
          </a:xfrm>
        </p:spPr>
        <p:txBody>
          <a:bodyPr vert="horz" lIns="91440" tIns="45720" rIns="91440" bIns="45720" rtlCol="0" anchor="ctr">
            <a:normAutofit/>
          </a:bodyPr>
          <a:lstStyle/>
          <a:p>
            <a:pPr algn="r"/>
            <a:r>
              <a:rPr lang="en-US" altLang="en-US" sz="3900" b="1"/>
              <a:t>Evaluation Data May Include</a:t>
            </a:r>
          </a:p>
        </p:txBody>
      </p:sp>
      <p:cxnSp>
        <p:nvCxnSpPr>
          <p:cNvPr id="53263" name="Straight Connector 53262">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081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4819" name="Rectangle 3"/>
          <p:cNvSpPr>
            <a:spLocks noGrp="1" noChangeArrowheads="1"/>
          </p:cNvSpPr>
          <p:nvPr>
            <p:ph type="body" sz="half" idx="1"/>
          </p:nvPr>
        </p:nvSpPr>
        <p:spPr>
          <a:xfrm>
            <a:off x="3749497" y="804333"/>
            <a:ext cx="4693291" cy="5249334"/>
          </a:xfrm>
        </p:spPr>
        <p:txBody>
          <a:bodyPr vert="horz" lIns="45720" tIns="45720" rIns="45720" bIns="45720" rtlCol="0" anchor="ctr">
            <a:normAutofit/>
          </a:bodyPr>
          <a:lstStyle/>
          <a:p>
            <a:pPr marL="274320" indent="-274320" fontAlgn="auto">
              <a:spcBef>
                <a:spcPts val="580"/>
              </a:spcBef>
              <a:spcAft>
                <a:spcPts val="0"/>
              </a:spcAft>
              <a:buFont typeface="Wingdings 2"/>
              <a:buChar char=""/>
              <a:defRPr/>
            </a:pPr>
            <a:r>
              <a:rPr lang="en-US" dirty="0"/>
              <a:t>Tests of intelligence</a:t>
            </a:r>
          </a:p>
          <a:p>
            <a:pPr marL="274320" indent="-274320" fontAlgn="auto">
              <a:spcBef>
                <a:spcPts val="580"/>
              </a:spcBef>
              <a:spcAft>
                <a:spcPts val="0"/>
              </a:spcAft>
              <a:buFont typeface="Wingdings 2"/>
              <a:buChar char=""/>
              <a:defRPr/>
            </a:pPr>
            <a:r>
              <a:rPr lang="en-US" dirty="0"/>
              <a:t>Tests of achievement level</a:t>
            </a:r>
          </a:p>
          <a:p>
            <a:pPr marL="274320" indent="-274320" fontAlgn="auto">
              <a:spcBef>
                <a:spcPts val="580"/>
              </a:spcBef>
              <a:spcAft>
                <a:spcPts val="0"/>
              </a:spcAft>
              <a:buFont typeface="Wingdings 2"/>
              <a:buChar char=""/>
              <a:defRPr/>
            </a:pPr>
            <a:r>
              <a:rPr lang="en-US" dirty="0"/>
              <a:t>Psychological tests</a:t>
            </a:r>
          </a:p>
          <a:p>
            <a:pPr marL="274320" indent="-274320" fontAlgn="auto">
              <a:spcBef>
                <a:spcPts val="580"/>
              </a:spcBef>
              <a:spcAft>
                <a:spcPts val="0"/>
              </a:spcAft>
              <a:buFont typeface="Wingdings 2"/>
              <a:buChar char=""/>
              <a:defRPr/>
            </a:pPr>
            <a:r>
              <a:rPr lang="en-US" dirty="0"/>
              <a:t>Tests of the student’s speech/language abilities</a:t>
            </a:r>
          </a:p>
          <a:p>
            <a:pPr marL="274320" indent="-274320" fontAlgn="auto">
              <a:spcBef>
                <a:spcPts val="580"/>
              </a:spcBef>
              <a:spcAft>
                <a:spcPts val="0"/>
              </a:spcAft>
              <a:buFont typeface="Wingdings 2"/>
              <a:buChar char=""/>
              <a:defRPr/>
            </a:pPr>
            <a:r>
              <a:rPr lang="en-US" dirty="0"/>
              <a:t>Medical evaluations</a:t>
            </a:r>
          </a:p>
          <a:p>
            <a:pPr marL="274320" indent="-274320" fontAlgn="auto">
              <a:spcBef>
                <a:spcPts val="580"/>
              </a:spcBef>
              <a:spcAft>
                <a:spcPts val="0"/>
              </a:spcAft>
              <a:buFont typeface="Wingdings 2"/>
              <a:buChar char=""/>
              <a:defRPr/>
            </a:pPr>
            <a:r>
              <a:rPr lang="en-US" dirty="0"/>
              <a:t>Grades</a:t>
            </a:r>
          </a:p>
          <a:p>
            <a:pPr marL="274320" indent="-274320" fontAlgn="auto">
              <a:spcBef>
                <a:spcPts val="580"/>
              </a:spcBef>
              <a:spcAft>
                <a:spcPts val="0"/>
              </a:spcAft>
              <a:buFont typeface="Wingdings 2"/>
              <a:buChar char=""/>
              <a:defRPr/>
            </a:pPr>
            <a:r>
              <a:rPr lang="en-US" dirty="0"/>
              <a:t>Conduct reports</a:t>
            </a:r>
          </a:p>
          <a:p>
            <a:pPr marL="274320" indent="-274320" fontAlgn="auto">
              <a:spcBef>
                <a:spcPts val="580"/>
              </a:spcBef>
              <a:spcAft>
                <a:spcPts val="0"/>
              </a:spcAft>
              <a:buFont typeface="Wingdings 2"/>
              <a:buChar char=""/>
              <a:defRPr/>
            </a:pPr>
            <a:r>
              <a:rPr lang="en-US" dirty="0"/>
              <a:t> Information from teachers</a:t>
            </a:r>
          </a:p>
          <a:p>
            <a:pPr marL="274320" indent="-274320" fontAlgn="auto">
              <a:spcBef>
                <a:spcPts val="580"/>
              </a:spcBef>
              <a:spcAft>
                <a:spcPts val="0"/>
              </a:spcAft>
              <a:buFont typeface="Wingdings 2"/>
              <a:buChar char=""/>
              <a:defRPr/>
            </a:pPr>
            <a:r>
              <a:rPr lang="en-US" dirty="0"/>
              <a:t> Information from parent (you)		</a:t>
            </a:r>
          </a:p>
        </p:txBody>
      </p:sp>
      <p:sp>
        <p:nvSpPr>
          <p:cNvPr id="15363" name="Slide Number Placeholder 6"/>
          <p:cNvSpPr>
            <a:spLocks noGrp="1"/>
          </p:cNvSpPr>
          <p:nvPr>
            <p:ph type="sldNum" sz="quarter" idx="12"/>
          </p:nvPr>
        </p:nvSpPr>
        <p:spPr>
          <a:xfrm>
            <a:off x="8127999" y="6470704"/>
            <a:ext cx="730251" cy="274320"/>
          </a:xfrm>
        </p:spPr>
        <p:txBody>
          <a:bodyPr vert="horz" lIns="91440" tIns="45720" rIns="91440" bIns="45720" rtlCol="0" anchor="ctr">
            <a:normAutofit/>
          </a:bodyPr>
          <a:lstStyle/>
          <a:p>
            <a:pPr>
              <a:spcAft>
                <a:spcPts val="600"/>
              </a:spcAft>
              <a:defRPr/>
            </a:pPr>
            <a:fld id="{329DDB6D-670F-4131-8C92-59D2A704B396}" type="slidenum">
              <a:rPr lang="en-US" kern="1200" dirty="0">
                <a:solidFill>
                  <a:schemeClr val="tx1">
                    <a:lumMod val="95000"/>
                    <a:lumOff val="5000"/>
                  </a:schemeClr>
                </a:solidFill>
                <a:latin typeface="+mj-lt"/>
                <a:ea typeface="+mn-ea"/>
                <a:cs typeface="+mn-cs"/>
              </a:rPr>
              <a:pPr>
                <a:spcAft>
                  <a:spcPts val="600"/>
                </a:spcAft>
                <a:defRPr/>
              </a:pPr>
              <a:t>16</a:t>
            </a:fld>
            <a:endParaRPr lang="en-US" kern="1200" dirty="0">
              <a:solidFill>
                <a:schemeClr val="tx1">
                  <a:lumMod val="95000"/>
                  <a:lumOff val="5000"/>
                </a:schemeClr>
              </a:solidFill>
              <a:latin typeface="+mj-lt"/>
              <a:ea typeface="+mn-ea"/>
              <a:cs typeface="+mn-cs"/>
            </a:endParaRPr>
          </a:p>
        </p:txBody>
      </p:sp>
      <p:sp>
        <p:nvSpPr>
          <p:cNvPr id="53254" name="Text Box 5"/>
          <p:cNvSpPr txBox="1">
            <a:spLocks noChangeArrowheads="1"/>
          </p:cNvSpPr>
          <p:nvPr/>
        </p:nvSpPr>
        <p:spPr bwMode="auto">
          <a:xfrm>
            <a:off x="5562600" y="190500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575"/>
              </a:spcBef>
              <a:buClr>
                <a:schemeClr val="accent1"/>
              </a:buClr>
              <a:buSzPct val="85000"/>
              <a:buFont typeface="Wingdings 2" pitchFamily="18" charset="2"/>
              <a:buChar char=""/>
              <a:defRPr sz="2600">
                <a:solidFill>
                  <a:schemeClr val="tx1"/>
                </a:solidFill>
                <a:latin typeface="Calibri" pitchFamily="34" charset="0"/>
              </a:defRPr>
            </a:lvl1pPr>
            <a:lvl2pPr marL="742950" indent="-285750" eaLnBrk="0" hangingPunct="0">
              <a:spcBef>
                <a:spcPts val="375"/>
              </a:spcBef>
              <a:buClr>
                <a:schemeClr val="accent2"/>
              </a:buClr>
              <a:buSzPct val="85000"/>
              <a:buFont typeface="Wingdings 2" pitchFamily="18" charset="2"/>
              <a:buChar char=""/>
              <a:defRPr sz="2400">
                <a:solidFill>
                  <a:schemeClr val="tx1"/>
                </a:solidFill>
                <a:latin typeface="Calibri" pitchFamily="34" charset="0"/>
              </a:defRPr>
            </a:lvl2pPr>
            <a:lvl3pPr marL="1143000" indent="-228600" eaLnBrk="0" hangingPunct="0">
              <a:spcBef>
                <a:spcPts val="375"/>
              </a:spcBef>
              <a:buClr>
                <a:srgbClr val="AEC7D0"/>
              </a:buClr>
              <a:buSzPct val="85000"/>
              <a:buFont typeface="Wingdings 2" pitchFamily="18" charset="2"/>
              <a:buChar char=""/>
              <a:defRPr sz="2000">
                <a:solidFill>
                  <a:schemeClr val="tx1"/>
                </a:solidFill>
                <a:latin typeface="Calibri" pitchFamily="34" charset="0"/>
              </a:defRPr>
            </a:lvl3pPr>
            <a:lvl4pPr marL="1600200" indent="-228600" eaLnBrk="0" hangingPunct="0">
              <a:spcBef>
                <a:spcPts val="375"/>
              </a:spcBef>
              <a:buClr>
                <a:srgbClr val="C32D2E"/>
              </a:buClr>
              <a:buSzPct val="80000"/>
              <a:buFont typeface="Wingdings 2" pitchFamily="18" charset="2"/>
              <a:buChar char=""/>
              <a:defRPr sz="2000">
                <a:solidFill>
                  <a:schemeClr val="tx1"/>
                </a:solidFill>
                <a:latin typeface="Calibri" pitchFamily="34" charset="0"/>
              </a:defRPr>
            </a:lvl4pPr>
            <a:lvl5pPr marL="2057400" indent="-228600" eaLnBrk="0" hangingPunct="0">
              <a:spcBef>
                <a:spcPts val="375"/>
              </a:spcBef>
              <a:buClr>
                <a:srgbClr val="C32D2E"/>
              </a:buClr>
              <a:buChar char="o"/>
              <a:defRPr sz="2000">
                <a:solidFill>
                  <a:schemeClr val="tx1"/>
                </a:solidFill>
                <a:latin typeface="Calibri" pitchFamily="34" charset="0"/>
              </a:defRPr>
            </a:lvl5pPr>
            <a:lvl6pPr marL="2514600" indent="-228600" eaLnBrk="0" fontAlgn="base" hangingPunct="0">
              <a:spcBef>
                <a:spcPts val="375"/>
              </a:spcBef>
              <a:spcAft>
                <a:spcPct val="0"/>
              </a:spcAft>
              <a:buClr>
                <a:srgbClr val="C32D2E"/>
              </a:buClr>
              <a:buChar char="o"/>
              <a:defRPr sz="2000">
                <a:solidFill>
                  <a:schemeClr val="tx1"/>
                </a:solidFill>
                <a:latin typeface="Calibri" pitchFamily="34" charset="0"/>
              </a:defRPr>
            </a:lvl6pPr>
            <a:lvl7pPr marL="2971800" indent="-228600" eaLnBrk="0" fontAlgn="base" hangingPunct="0">
              <a:spcBef>
                <a:spcPts val="375"/>
              </a:spcBef>
              <a:spcAft>
                <a:spcPct val="0"/>
              </a:spcAft>
              <a:buClr>
                <a:srgbClr val="C32D2E"/>
              </a:buClr>
              <a:buChar char="o"/>
              <a:defRPr sz="2000">
                <a:solidFill>
                  <a:schemeClr val="tx1"/>
                </a:solidFill>
                <a:latin typeface="Calibri" pitchFamily="34" charset="0"/>
              </a:defRPr>
            </a:lvl7pPr>
            <a:lvl8pPr marL="3429000" indent="-228600" eaLnBrk="0" fontAlgn="base" hangingPunct="0">
              <a:spcBef>
                <a:spcPts val="375"/>
              </a:spcBef>
              <a:spcAft>
                <a:spcPct val="0"/>
              </a:spcAft>
              <a:buClr>
                <a:srgbClr val="C32D2E"/>
              </a:buClr>
              <a:buChar char="o"/>
              <a:defRPr sz="2000">
                <a:solidFill>
                  <a:schemeClr val="tx1"/>
                </a:solidFill>
                <a:latin typeface="Calibri" pitchFamily="34" charset="0"/>
              </a:defRPr>
            </a:lvl8pPr>
            <a:lvl9pPr marL="3886200" indent="-228600" eaLnBrk="0" fontAlgn="base" hangingPunct="0">
              <a:spcBef>
                <a:spcPts val="375"/>
              </a:spcBef>
              <a:spcAft>
                <a:spcPct val="0"/>
              </a:spcAft>
              <a:buClr>
                <a:srgbClr val="C32D2E"/>
              </a:buClr>
              <a:buChar char="o"/>
              <a:defRPr sz="2000">
                <a:solidFill>
                  <a:schemeClr val="tx1"/>
                </a:solidFill>
                <a:latin typeface="Calibri" pitchFamily="34" charset="0"/>
              </a:defRPr>
            </a:lvl9pPr>
          </a:lstStyle>
          <a:p>
            <a:pPr eaLnBrk="1" hangingPunct="1">
              <a:spcBef>
                <a:spcPct val="0"/>
              </a:spcBef>
              <a:buClrTx/>
              <a:buSzTx/>
              <a:buFontTx/>
              <a:buNone/>
            </a:pPr>
            <a:endParaRPr lang="en-US" altLang="en-US" sz="1800">
              <a:latin typeface="Perpetua" pitchFamily="18" charset="0"/>
            </a:endParaRPr>
          </a:p>
        </p:txBody>
      </p:sp>
    </p:spTree>
    <p:extLst>
      <p:ext uri="{BB962C8B-B14F-4D97-AF65-F5344CB8AC3E}">
        <p14:creationId xmlns:p14="http://schemas.microsoft.com/office/powerpoint/2010/main" val="39163129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307" name="Rectangle 55306">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8614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82601" y="643467"/>
            <a:ext cx="2561709" cy="5571066"/>
          </a:xfrm>
        </p:spPr>
        <p:txBody>
          <a:bodyPr>
            <a:normAutofit/>
          </a:bodyPr>
          <a:lstStyle/>
          <a:p>
            <a:r>
              <a:rPr lang="en-US" b="1" dirty="0">
                <a:solidFill>
                  <a:srgbClr val="FFFFFF"/>
                </a:solidFill>
              </a:rPr>
              <a:t>What should I do?</a:t>
            </a:r>
          </a:p>
        </p:txBody>
      </p:sp>
      <p:sp>
        <p:nvSpPr>
          <p:cNvPr id="17411" name="Slide Number Placeholder 5"/>
          <p:cNvSpPr>
            <a:spLocks noGrp="1"/>
          </p:cNvSpPr>
          <p:nvPr>
            <p:ph type="sldNum" sz="quarter" idx="12"/>
          </p:nvPr>
        </p:nvSpPr>
        <p:spPr>
          <a:xfrm>
            <a:off x="8127999" y="6470704"/>
            <a:ext cx="730251" cy="274320"/>
          </a:xfrm>
        </p:spPr>
        <p:txBody>
          <a:bodyPr>
            <a:normAutofit/>
          </a:bodyPr>
          <a:lstStyle/>
          <a:p>
            <a:pPr>
              <a:spcAft>
                <a:spcPts val="600"/>
              </a:spcAft>
              <a:defRPr/>
            </a:pPr>
            <a:fld id="{7E4686CF-B126-4267-A939-A77637D30A44}" type="slidenum">
              <a:rPr lang="en-US"/>
              <a:pPr>
                <a:spcAft>
                  <a:spcPts val="600"/>
                </a:spcAft>
                <a:defRPr/>
              </a:pPr>
              <a:t>17</a:t>
            </a:fld>
            <a:endParaRPr lang="en-US"/>
          </a:p>
        </p:txBody>
      </p:sp>
      <p:graphicFrame>
        <p:nvGraphicFramePr>
          <p:cNvPr id="55303" name="Rectangle 3">
            <a:extLst>
              <a:ext uri="{FF2B5EF4-FFF2-40B4-BE49-F238E27FC236}">
                <a16:creationId xmlns:a16="http://schemas.microsoft.com/office/drawing/2014/main" id="{050E7D00-94DB-4406-661D-D3448AB7835D}"/>
              </a:ext>
            </a:extLst>
          </p:cNvPr>
          <p:cNvGraphicFramePr>
            <a:graphicFrameLocks noGrp="1"/>
          </p:cNvGraphicFramePr>
          <p:nvPr>
            <p:ph idx="1"/>
            <p:extLst>
              <p:ext uri="{D42A27DB-BD31-4B8C-83A1-F6EECF244321}">
                <p14:modId xmlns:p14="http://schemas.microsoft.com/office/powerpoint/2010/main" val="463402828"/>
              </p:ext>
            </p:extLst>
          </p:nvPr>
        </p:nvGraphicFramePr>
        <p:xfrm>
          <a:off x="4202906" y="954088"/>
          <a:ext cx="4231481" cy="4921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88195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83" name="Rectangle 54282">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8614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82601" y="643467"/>
            <a:ext cx="2561709" cy="5571066"/>
          </a:xfrm>
        </p:spPr>
        <p:txBody>
          <a:bodyPr>
            <a:normAutofit/>
          </a:bodyPr>
          <a:lstStyle/>
          <a:p>
            <a:r>
              <a:rPr lang="en-US" b="1" dirty="0">
                <a:solidFill>
                  <a:srgbClr val="FFFFFF"/>
                </a:solidFill>
              </a:rPr>
              <a:t>Consent</a:t>
            </a:r>
          </a:p>
        </p:txBody>
      </p:sp>
      <p:sp>
        <p:nvSpPr>
          <p:cNvPr id="16387" name="Slide Number Placeholder 5"/>
          <p:cNvSpPr>
            <a:spLocks noGrp="1"/>
          </p:cNvSpPr>
          <p:nvPr>
            <p:ph type="sldNum" sz="quarter" idx="12"/>
          </p:nvPr>
        </p:nvSpPr>
        <p:spPr>
          <a:xfrm>
            <a:off x="8127999" y="6470704"/>
            <a:ext cx="730251" cy="274320"/>
          </a:xfrm>
        </p:spPr>
        <p:txBody>
          <a:bodyPr>
            <a:normAutofit/>
          </a:bodyPr>
          <a:lstStyle/>
          <a:p>
            <a:pPr>
              <a:spcAft>
                <a:spcPts val="600"/>
              </a:spcAft>
              <a:defRPr/>
            </a:pPr>
            <a:fld id="{706FC34E-DB07-496C-BB3B-C68BDED9F70B}" type="slidenum">
              <a:rPr lang="en-US"/>
              <a:pPr>
                <a:spcAft>
                  <a:spcPts val="600"/>
                </a:spcAft>
                <a:defRPr/>
              </a:pPr>
              <a:t>18</a:t>
            </a:fld>
            <a:endParaRPr lang="en-US"/>
          </a:p>
        </p:txBody>
      </p:sp>
      <p:graphicFrame>
        <p:nvGraphicFramePr>
          <p:cNvPr id="54279" name="Rectangle 3">
            <a:extLst>
              <a:ext uri="{FF2B5EF4-FFF2-40B4-BE49-F238E27FC236}">
                <a16:creationId xmlns:a16="http://schemas.microsoft.com/office/drawing/2014/main" id="{5C51BA47-1882-DFDA-A6A0-D2E754E84A00}"/>
              </a:ext>
            </a:extLst>
          </p:cNvPr>
          <p:cNvGraphicFramePr>
            <a:graphicFrameLocks noGrp="1"/>
          </p:cNvGraphicFramePr>
          <p:nvPr>
            <p:ph idx="1"/>
            <p:extLst>
              <p:ext uri="{D42A27DB-BD31-4B8C-83A1-F6EECF244321}">
                <p14:modId xmlns:p14="http://schemas.microsoft.com/office/powerpoint/2010/main" val="995824231"/>
              </p:ext>
            </p:extLst>
          </p:nvPr>
        </p:nvGraphicFramePr>
        <p:xfrm>
          <a:off x="4202906" y="954088"/>
          <a:ext cx="4231481" cy="4921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705307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76" name="Rectangle 62475">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00" y="-2"/>
            <a:ext cx="3052451"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2">
            <a:extLst>
              <a:ext uri="{FF2B5EF4-FFF2-40B4-BE49-F238E27FC236}">
                <a16:creationId xmlns:a16="http://schemas.microsoft.com/office/drawing/2014/main" id="{038CCCB5-A9DC-441B-85BE-BCB5953DEAB7}"/>
              </a:ext>
            </a:extLst>
          </p:cNvPr>
          <p:cNvSpPr>
            <a:spLocks noGrp="1" noChangeArrowheads="1"/>
          </p:cNvSpPr>
          <p:nvPr>
            <p:ph type="title"/>
          </p:nvPr>
        </p:nvSpPr>
        <p:spPr>
          <a:xfrm>
            <a:off x="232529" y="640080"/>
            <a:ext cx="2572391" cy="5613236"/>
          </a:xfrm>
        </p:spPr>
        <p:txBody>
          <a:bodyPr anchor="ctr">
            <a:normAutofit/>
          </a:bodyPr>
          <a:lstStyle/>
          <a:p>
            <a:pPr eaLnBrk="1" hangingPunct="1"/>
            <a:r>
              <a:rPr lang="en-US" altLang="en-US" b="1">
                <a:solidFill>
                  <a:srgbClr val="FFFFFF"/>
                </a:solidFill>
              </a:rPr>
              <a:t>IEP TEAM AND MEETING</a:t>
            </a:r>
          </a:p>
        </p:txBody>
      </p:sp>
      <p:sp>
        <p:nvSpPr>
          <p:cNvPr id="24579" name="Slide Number Placeholder 5"/>
          <p:cNvSpPr>
            <a:spLocks noGrp="1"/>
          </p:cNvSpPr>
          <p:nvPr>
            <p:ph type="sldNum" sz="quarter" idx="12"/>
          </p:nvPr>
        </p:nvSpPr>
        <p:spPr>
          <a:xfrm>
            <a:off x="8127999" y="6470704"/>
            <a:ext cx="730251" cy="274320"/>
          </a:xfrm>
        </p:spPr>
        <p:txBody>
          <a:bodyPr>
            <a:normAutofit/>
          </a:bodyPr>
          <a:lstStyle/>
          <a:p>
            <a:pPr>
              <a:spcAft>
                <a:spcPts val="600"/>
              </a:spcAft>
              <a:defRPr/>
            </a:pPr>
            <a:fld id="{2747DF6D-0656-4DD8-99E7-F44904CFF365}" type="slidenum">
              <a:rPr lang="en-US"/>
              <a:pPr>
                <a:spcAft>
                  <a:spcPts val="600"/>
                </a:spcAft>
                <a:defRPr/>
              </a:pPr>
              <a:t>19</a:t>
            </a:fld>
            <a:endParaRPr lang="en-US"/>
          </a:p>
        </p:txBody>
      </p:sp>
      <p:graphicFrame>
        <p:nvGraphicFramePr>
          <p:cNvPr id="62471" name="Rectangle 3">
            <a:extLst>
              <a:ext uri="{FF2B5EF4-FFF2-40B4-BE49-F238E27FC236}">
                <a16:creationId xmlns:a16="http://schemas.microsoft.com/office/drawing/2014/main" id="{0F37E31F-8E6B-5E94-BCDC-4BA028CBF8F2}"/>
              </a:ext>
            </a:extLst>
          </p:cNvPr>
          <p:cNvGraphicFramePr>
            <a:graphicFrameLocks noGrp="1"/>
          </p:cNvGraphicFramePr>
          <p:nvPr>
            <p:ph idx="1"/>
            <p:extLst>
              <p:ext uri="{D42A27DB-BD31-4B8C-83A1-F6EECF244321}">
                <p14:modId xmlns:p14="http://schemas.microsoft.com/office/powerpoint/2010/main" val="4232099761"/>
              </p:ext>
            </p:extLst>
          </p:nvPr>
        </p:nvGraphicFramePr>
        <p:xfrm>
          <a:off x="3524863" y="640080"/>
          <a:ext cx="5379104" cy="37451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6" name="Rectangle 3">
            <a:extLst>
              <a:ext uri="{FF2B5EF4-FFF2-40B4-BE49-F238E27FC236}">
                <a16:creationId xmlns:a16="http://schemas.microsoft.com/office/drawing/2014/main" id="{50CF52A0-ECF9-4C4D-A27E-2ABB36252FF6}"/>
              </a:ext>
            </a:extLst>
          </p:cNvPr>
          <p:cNvGraphicFramePr>
            <a:graphicFrameLocks/>
          </p:cNvGraphicFramePr>
          <p:nvPr>
            <p:extLst>
              <p:ext uri="{D42A27DB-BD31-4B8C-83A1-F6EECF244321}">
                <p14:modId xmlns:p14="http://schemas.microsoft.com/office/powerpoint/2010/main" val="674711989"/>
              </p:ext>
            </p:extLst>
          </p:nvPr>
        </p:nvGraphicFramePr>
        <p:xfrm>
          <a:off x="3524863" y="381000"/>
          <a:ext cx="5161937" cy="636402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Title 1"/>
          <p:cNvSpPr>
            <a:spLocks noGrp="1"/>
          </p:cNvSpPr>
          <p:nvPr>
            <p:ph type="title"/>
          </p:nvPr>
        </p:nvSpPr>
        <p:spPr>
          <a:xfrm>
            <a:off x="768096" y="585216"/>
            <a:ext cx="6013704" cy="1499616"/>
          </a:xfrm>
        </p:spPr>
        <p:txBody>
          <a:bodyPr>
            <a:normAutofit/>
          </a:bodyPr>
          <a:lstStyle/>
          <a:p>
            <a:r>
              <a:rPr lang="en-US" altLang="en-US" sz="3700" b="1"/>
              <a:t>Which students need an Educational Surrogate Parent?</a:t>
            </a:r>
          </a:p>
        </p:txBody>
      </p:sp>
      <p:sp>
        <p:nvSpPr>
          <p:cNvPr id="19459" name="Content Placeholder 2"/>
          <p:cNvSpPr>
            <a:spLocks noGrp="1"/>
          </p:cNvSpPr>
          <p:nvPr>
            <p:ph idx="1"/>
          </p:nvPr>
        </p:nvSpPr>
        <p:spPr>
          <a:xfrm>
            <a:off x="768096" y="2286000"/>
            <a:ext cx="6013703" cy="4023360"/>
          </a:xfrm>
        </p:spPr>
        <p:txBody>
          <a:bodyPr>
            <a:normAutofit/>
          </a:bodyPr>
          <a:lstStyle/>
          <a:p>
            <a:pPr algn="l"/>
            <a:r>
              <a:rPr lang="en-US" sz="1600" b="0" i="0" dirty="0">
                <a:solidFill>
                  <a:srgbClr val="2D3748"/>
                </a:solidFill>
                <a:effectLst/>
                <a:latin typeface="Open Sans" panose="020B0606030504020204" pitchFamily="34" charset="0"/>
              </a:rPr>
              <a:t>IDEA §300.519 Surrogate parents.</a:t>
            </a:r>
          </a:p>
          <a:p>
            <a:pPr algn="l"/>
            <a:r>
              <a:rPr lang="en-US" sz="1600" b="0" i="0" u="none" strike="noStrike" dirty="0">
                <a:solidFill>
                  <a:srgbClr val="2D3748"/>
                </a:solidFill>
                <a:effectLst/>
                <a:latin typeface="Open Sans" panose="020B0606030504020204" pitchFamily="34" charset="0"/>
                <a:hlinkClick r:id="rId3"/>
              </a:rPr>
              <a:t>(a)</a:t>
            </a:r>
            <a:r>
              <a:rPr lang="en-US" sz="1600" b="0" i="0" dirty="0">
                <a:solidFill>
                  <a:srgbClr val="2D3748"/>
                </a:solidFill>
                <a:effectLst/>
                <a:latin typeface="Open Sans" panose="020B0606030504020204" pitchFamily="34" charset="0"/>
              </a:rPr>
              <a:t> General. Each public agency must ensure that the rights of a child are protected when—</a:t>
            </a:r>
          </a:p>
          <a:p>
            <a:pPr marL="339725" indent="-90488" algn="l"/>
            <a:r>
              <a:rPr lang="en-US" sz="1600" b="0" i="0" u="none" strike="noStrike" dirty="0">
                <a:solidFill>
                  <a:srgbClr val="2D3748"/>
                </a:solidFill>
                <a:effectLst/>
                <a:latin typeface="Open Sans" panose="020B0606030504020204" pitchFamily="34" charset="0"/>
                <a:hlinkClick r:id="rId4"/>
              </a:rPr>
              <a:t>(1)</a:t>
            </a:r>
            <a:r>
              <a:rPr lang="en-US" sz="1600" b="0" i="0" dirty="0">
                <a:solidFill>
                  <a:srgbClr val="2D3748"/>
                </a:solidFill>
                <a:effectLst/>
                <a:latin typeface="Open Sans" panose="020B0606030504020204" pitchFamily="34" charset="0"/>
              </a:rPr>
              <a:t> No parent (as defined in §300.30) can be identified;</a:t>
            </a:r>
          </a:p>
          <a:p>
            <a:pPr marL="339725" indent="-90488" algn="l"/>
            <a:r>
              <a:rPr lang="en-US" sz="1600" b="0" i="0" u="none" strike="noStrike" dirty="0">
                <a:solidFill>
                  <a:srgbClr val="2D3748"/>
                </a:solidFill>
                <a:effectLst/>
                <a:latin typeface="Open Sans" panose="020B0606030504020204" pitchFamily="34" charset="0"/>
                <a:hlinkClick r:id="rId5"/>
              </a:rPr>
              <a:t>(2)</a:t>
            </a:r>
            <a:r>
              <a:rPr lang="en-US" sz="1600" b="0" i="0" dirty="0">
                <a:solidFill>
                  <a:srgbClr val="2D3748"/>
                </a:solidFill>
                <a:effectLst/>
                <a:latin typeface="Open Sans" panose="020B0606030504020204" pitchFamily="34" charset="0"/>
              </a:rPr>
              <a:t> The public agency, after reasonable efforts, cannot locate a parent;</a:t>
            </a:r>
          </a:p>
          <a:p>
            <a:pPr marL="339725" indent="-90488" algn="l"/>
            <a:r>
              <a:rPr lang="en-US" sz="1600" b="0" i="0" u="none" strike="noStrike" dirty="0">
                <a:solidFill>
                  <a:srgbClr val="2D3748"/>
                </a:solidFill>
                <a:effectLst/>
                <a:latin typeface="Open Sans" panose="020B0606030504020204" pitchFamily="34" charset="0"/>
                <a:hlinkClick r:id="rId6"/>
              </a:rPr>
              <a:t>(3)</a:t>
            </a:r>
            <a:r>
              <a:rPr lang="en-US" sz="1600" b="0" i="0" dirty="0">
                <a:solidFill>
                  <a:srgbClr val="2D3748"/>
                </a:solidFill>
                <a:effectLst/>
                <a:latin typeface="Open Sans" panose="020B0606030504020204" pitchFamily="34" charset="0"/>
              </a:rPr>
              <a:t> The child is a ward of the State under the laws of that State; or</a:t>
            </a:r>
          </a:p>
          <a:p>
            <a:pPr marL="339725" indent="-90488" algn="l"/>
            <a:r>
              <a:rPr lang="en-US" sz="1600" b="0" i="0" u="none" strike="noStrike" dirty="0">
                <a:solidFill>
                  <a:srgbClr val="2D3748"/>
                </a:solidFill>
                <a:effectLst/>
                <a:latin typeface="Open Sans" panose="020B0606030504020204" pitchFamily="34" charset="0"/>
                <a:hlinkClick r:id="rId7"/>
              </a:rPr>
              <a:t>(4)</a:t>
            </a:r>
            <a:r>
              <a:rPr lang="en-US" sz="1600" b="0" i="0" dirty="0">
                <a:solidFill>
                  <a:srgbClr val="2D3748"/>
                </a:solidFill>
                <a:effectLst/>
                <a:latin typeface="Open Sans" panose="020B0606030504020204" pitchFamily="34" charset="0"/>
              </a:rPr>
              <a:t> The child is an unaccompanied homeless youth as defined in section 725(6) of the McKinney-Vento Homeless Assistance Act (42 U.S.C. 11434a(6)).</a:t>
            </a:r>
          </a:p>
          <a:p>
            <a:pPr marL="339725" indent="-90488" algn="l"/>
            <a:endParaRPr lang="en-US" sz="1600" b="0" i="0" dirty="0">
              <a:solidFill>
                <a:srgbClr val="2D3748"/>
              </a:solidFill>
              <a:effectLst/>
              <a:latin typeface="Open Sans" panose="020B0606030504020204" pitchFamily="34" charset="0"/>
            </a:endParaRPr>
          </a:p>
          <a:p>
            <a:pPr>
              <a:buNone/>
            </a:pPr>
            <a:endParaRPr lang="en-US" altLang="en-US" sz="1700" dirty="0"/>
          </a:p>
        </p:txBody>
      </p:sp>
      <p:sp>
        <p:nvSpPr>
          <p:cNvPr id="19464" name="Rectangle 19463">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325601"/>
            <a:ext cx="171519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466" name="Rectangle 19465">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4394539"/>
            <a:ext cx="171519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a:xfrm>
            <a:off x="8127999" y="6470704"/>
            <a:ext cx="730251" cy="274320"/>
          </a:xfrm>
        </p:spPr>
        <p:txBody>
          <a:bodyPr>
            <a:normAutofit/>
          </a:bodyPr>
          <a:lstStyle/>
          <a:p>
            <a:pPr>
              <a:spcAft>
                <a:spcPts val="600"/>
              </a:spcAft>
              <a:defRPr/>
            </a:pPr>
            <a:fld id="{BCD55677-29FC-4FB8-8F19-39ED75588B04}" type="slidenum">
              <a:rPr lang="en-US" smtClean="0"/>
              <a:pPr>
                <a:spcAft>
                  <a:spcPts val="600"/>
                </a:spcAft>
                <a:defRPr/>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76" name="Rectangle 62475">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00" y="-2"/>
            <a:ext cx="3052451"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2">
            <a:extLst>
              <a:ext uri="{FF2B5EF4-FFF2-40B4-BE49-F238E27FC236}">
                <a16:creationId xmlns:a16="http://schemas.microsoft.com/office/drawing/2014/main" id="{038CCCB5-A9DC-441B-85BE-BCB5953DEAB7}"/>
              </a:ext>
            </a:extLst>
          </p:cNvPr>
          <p:cNvSpPr>
            <a:spLocks noGrp="1" noChangeArrowheads="1"/>
          </p:cNvSpPr>
          <p:nvPr>
            <p:ph type="title"/>
          </p:nvPr>
        </p:nvSpPr>
        <p:spPr>
          <a:xfrm>
            <a:off x="232529" y="640080"/>
            <a:ext cx="2572391" cy="5613236"/>
          </a:xfrm>
        </p:spPr>
        <p:txBody>
          <a:bodyPr anchor="ctr">
            <a:normAutofit/>
          </a:bodyPr>
          <a:lstStyle/>
          <a:p>
            <a:pPr eaLnBrk="1" hangingPunct="1"/>
            <a:r>
              <a:rPr lang="en-US" altLang="en-US" b="1">
                <a:solidFill>
                  <a:srgbClr val="FFFFFF"/>
                </a:solidFill>
              </a:rPr>
              <a:t>IEP TEAM AND MEETING</a:t>
            </a:r>
          </a:p>
        </p:txBody>
      </p:sp>
      <p:sp>
        <p:nvSpPr>
          <p:cNvPr id="24579" name="Slide Number Placeholder 5"/>
          <p:cNvSpPr>
            <a:spLocks noGrp="1"/>
          </p:cNvSpPr>
          <p:nvPr>
            <p:ph type="sldNum" sz="quarter" idx="12"/>
          </p:nvPr>
        </p:nvSpPr>
        <p:spPr>
          <a:xfrm>
            <a:off x="8127999" y="6470704"/>
            <a:ext cx="730251" cy="274320"/>
          </a:xfrm>
        </p:spPr>
        <p:txBody>
          <a:bodyPr>
            <a:normAutofit/>
          </a:bodyPr>
          <a:lstStyle/>
          <a:p>
            <a:pPr>
              <a:spcAft>
                <a:spcPts val="600"/>
              </a:spcAft>
              <a:defRPr/>
            </a:pPr>
            <a:fld id="{2747DF6D-0656-4DD8-99E7-F44904CFF365}" type="slidenum">
              <a:rPr lang="en-US"/>
              <a:pPr>
                <a:spcAft>
                  <a:spcPts val="600"/>
                </a:spcAft>
                <a:defRPr/>
              </a:pPr>
              <a:t>20</a:t>
            </a:fld>
            <a:endParaRPr lang="en-US"/>
          </a:p>
        </p:txBody>
      </p:sp>
      <p:graphicFrame>
        <p:nvGraphicFramePr>
          <p:cNvPr id="62471" name="Rectangle 3">
            <a:extLst>
              <a:ext uri="{FF2B5EF4-FFF2-40B4-BE49-F238E27FC236}">
                <a16:creationId xmlns:a16="http://schemas.microsoft.com/office/drawing/2014/main" id="{0F37E31F-8E6B-5E94-BCDC-4BA028CBF8F2}"/>
              </a:ext>
            </a:extLst>
          </p:cNvPr>
          <p:cNvGraphicFramePr>
            <a:graphicFrameLocks noGrp="1"/>
          </p:cNvGraphicFramePr>
          <p:nvPr>
            <p:ph idx="1"/>
            <p:extLst>
              <p:ext uri="{D42A27DB-BD31-4B8C-83A1-F6EECF244321}">
                <p14:modId xmlns:p14="http://schemas.microsoft.com/office/powerpoint/2010/main" val="1454294115"/>
              </p:ext>
            </p:extLst>
          </p:nvPr>
        </p:nvGraphicFramePr>
        <p:xfrm>
          <a:off x="3524863" y="640080"/>
          <a:ext cx="5379104" cy="56132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613328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0683" name="Rectangle 3">
            <a:extLst>
              <a:ext uri="{FF2B5EF4-FFF2-40B4-BE49-F238E27FC236}">
                <a16:creationId xmlns:a16="http://schemas.microsoft.com/office/drawing/2014/main" id="{42DC4905-5F03-FD81-2F72-E3FB25EA55E0}"/>
              </a:ext>
            </a:extLst>
          </p:cNvPr>
          <p:cNvGraphicFramePr>
            <a:graphicFrameLocks noGrp="1"/>
          </p:cNvGraphicFramePr>
          <p:nvPr>
            <p:ph idx="1"/>
            <p:extLst>
              <p:ext uri="{D42A27DB-BD31-4B8C-83A1-F6EECF244321}">
                <p14:modId xmlns:p14="http://schemas.microsoft.com/office/powerpoint/2010/main" val="690808228"/>
              </p:ext>
            </p:extLst>
          </p:nvPr>
        </p:nvGraphicFramePr>
        <p:xfrm>
          <a:off x="918595" y="457200"/>
          <a:ext cx="7710488"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0723" name="Slide Number Placeholder 5"/>
          <p:cNvSpPr>
            <a:spLocks noGrp="1"/>
          </p:cNvSpPr>
          <p:nvPr>
            <p:ph type="sldNum" sz="quarter" idx="12"/>
          </p:nvPr>
        </p:nvSpPr>
        <p:spPr>
          <a:xfrm>
            <a:off x="7772400" y="5578475"/>
            <a:ext cx="856683" cy="669925"/>
          </a:xfrm>
        </p:spPr>
        <p:txBody>
          <a:bodyPr>
            <a:normAutofit/>
          </a:bodyPr>
          <a:lstStyle/>
          <a:p>
            <a:pPr>
              <a:spcAft>
                <a:spcPts val="600"/>
              </a:spcAft>
              <a:defRPr/>
            </a:pPr>
            <a:fld id="{FE3DDB52-4C78-4DDF-AE2C-3E4B97FE623E}" type="slidenum">
              <a:rPr lang="en-US">
                <a:solidFill>
                  <a:srgbClr val="0A304A"/>
                </a:solidFill>
              </a:rPr>
              <a:pPr>
                <a:spcAft>
                  <a:spcPts val="600"/>
                </a:spcAft>
                <a:defRPr/>
              </a:pPr>
              <a:t>21</a:t>
            </a:fld>
            <a:endParaRPr lang="en-US">
              <a:solidFill>
                <a:srgbClr val="0A304A"/>
              </a:solidFill>
            </a:endParaRPr>
          </a:p>
        </p:txBody>
      </p:sp>
    </p:spTree>
    <p:extLst>
      <p:ext uri="{BB962C8B-B14F-4D97-AF65-F5344CB8AC3E}">
        <p14:creationId xmlns:p14="http://schemas.microsoft.com/office/powerpoint/2010/main" val="2562037064"/>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47" name="Rectangle 65546">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8614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538" name="Rectangle 2"/>
          <p:cNvSpPr>
            <a:spLocks noGrp="1" noChangeArrowheads="1"/>
          </p:cNvSpPr>
          <p:nvPr>
            <p:ph type="title"/>
          </p:nvPr>
        </p:nvSpPr>
        <p:spPr>
          <a:xfrm>
            <a:off x="482601" y="643467"/>
            <a:ext cx="2561709" cy="5571066"/>
          </a:xfrm>
        </p:spPr>
        <p:txBody>
          <a:bodyPr>
            <a:normAutofit/>
          </a:bodyPr>
          <a:lstStyle/>
          <a:p>
            <a:pPr eaLnBrk="1" hangingPunct="1"/>
            <a:r>
              <a:rPr lang="en-US" altLang="en-US" b="1">
                <a:solidFill>
                  <a:srgbClr val="FFFFFF"/>
                </a:solidFill>
              </a:rPr>
              <a:t>What is My Role in the IEP Process?</a:t>
            </a:r>
          </a:p>
        </p:txBody>
      </p:sp>
      <p:sp>
        <p:nvSpPr>
          <p:cNvPr id="27651" name="Slide Number Placeholder 5"/>
          <p:cNvSpPr>
            <a:spLocks noGrp="1"/>
          </p:cNvSpPr>
          <p:nvPr>
            <p:ph type="sldNum" sz="quarter" idx="12"/>
          </p:nvPr>
        </p:nvSpPr>
        <p:spPr>
          <a:xfrm>
            <a:off x="8127999" y="6470704"/>
            <a:ext cx="730251" cy="274320"/>
          </a:xfrm>
        </p:spPr>
        <p:txBody>
          <a:bodyPr>
            <a:normAutofit/>
          </a:bodyPr>
          <a:lstStyle/>
          <a:p>
            <a:pPr>
              <a:spcAft>
                <a:spcPts val="600"/>
              </a:spcAft>
              <a:defRPr/>
            </a:pPr>
            <a:fld id="{044D9A57-2868-466F-976B-3ED36B075922}" type="slidenum">
              <a:rPr lang="en-US" smtClean="0"/>
              <a:pPr>
                <a:spcAft>
                  <a:spcPts val="600"/>
                </a:spcAft>
                <a:defRPr/>
              </a:pPr>
              <a:t>22</a:t>
            </a:fld>
            <a:endParaRPr lang="en-US"/>
          </a:p>
        </p:txBody>
      </p:sp>
      <p:graphicFrame>
        <p:nvGraphicFramePr>
          <p:cNvPr id="65543" name="Rectangle 3">
            <a:extLst>
              <a:ext uri="{FF2B5EF4-FFF2-40B4-BE49-F238E27FC236}">
                <a16:creationId xmlns:a16="http://schemas.microsoft.com/office/drawing/2014/main" id="{0B735FE5-D8BA-7307-7FA6-CC7EF4472C94}"/>
              </a:ext>
            </a:extLst>
          </p:cNvPr>
          <p:cNvGraphicFramePr>
            <a:graphicFrameLocks noGrp="1"/>
          </p:cNvGraphicFramePr>
          <p:nvPr>
            <p:ph idx="1"/>
            <p:extLst>
              <p:ext uri="{D42A27DB-BD31-4B8C-83A1-F6EECF244321}">
                <p14:modId xmlns:p14="http://schemas.microsoft.com/office/powerpoint/2010/main" val="1243807871"/>
              </p:ext>
            </p:extLst>
          </p:nvPr>
        </p:nvGraphicFramePr>
        <p:xfrm>
          <a:off x="3968750" y="381000"/>
          <a:ext cx="4794250" cy="60897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941869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9402" name="Rectangle 59401">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394" name="Rectangle 2"/>
          <p:cNvSpPr>
            <a:spLocks noGrp="1" noChangeArrowheads="1"/>
          </p:cNvSpPr>
          <p:nvPr>
            <p:ph type="title"/>
          </p:nvPr>
        </p:nvSpPr>
        <p:spPr>
          <a:xfrm>
            <a:off x="723591" y="804333"/>
            <a:ext cx="2543925" cy="5249334"/>
          </a:xfrm>
        </p:spPr>
        <p:txBody>
          <a:bodyPr>
            <a:normAutofit/>
          </a:bodyPr>
          <a:lstStyle/>
          <a:p>
            <a:pPr algn="r" eaLnBrk="1" hangingPunct="1"/>
            <a:r>
              <a:rPr lang="en-US" altLang="en-US" b="1" dirty="0"/>
              <a:t>The IEP Team also includes:</a:t>
            </a:r>
            <a:endParaRPr lang="en-US" altLang="en-US" b="1"/>
          </a:p>
        </p:txBody>
      </p:sp>
      <p:cxnSp>
        <p:nvCxnSpPr>
          <p:cNvPr id="59404" name="Straight Connector 59403">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081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59397" name="Rectangle 3"/>
          <p:cNvSpPr>
            <a:spLocks noGrp="1" noChangeArrowheads="1"/>
          </p:cNvSpPr>
          <p:nvPr>
            <p:ph idx="1"/>
          </p:nvPr>
        </p:nvSpPr>
        <p:spPr>
          <a:xfrm>
            <a:off x="3749497" y="804333"/>
            <a:ext cx="4693291" cy="5249334"/>
          </a:xfrm>
        </p:spPr>
        <p:txBody>
          <a:bodyPr anchor="ctr">
            <a:noAutofit/>
          </a:bodyPr>
          <a:lstStyle/>
          <a:p>
            <a:pPr eaLnBrk="1" hangingPunct="1"/>
            <a:r>
              <a:rPr lang="en-US" altLang="en-US" dirty="0"/>
              <a:t>Teachers (general and special education)</a:t>
            </a:r>
          </a:p>
          <a:p>
            <a:pPr eaLnBrk="1" hangingPunct="1"/>
            <a:r>
              <a:rPr lang="en-US" altLang="en-US" dirty="0"/>
              <a:t>Persons knowledgeable about any evaluation data</a:t>
            </a:r>
          </a:p>
          <a:p>
            <a:pPr eaLnBrk="1" hangingPunct="1"/>
            <a:r>
              <a:rPr lang="en-US" altLang="en-US" dirty="0"/>
              <a:t>Administration representative</a:t>
            </a:r>
          </a:p>
          <a:p>
            <a:pPr eaLnBrk="1" hangingPunct="1"/>
            <a:r>
              <a:rPr lang="en-US" altLang="en-US" dirty="0"/>
              <a:t>Other persons who may be helpful to the committee</a:t>
            </a:r>
          </a:p>
          <a:p>
            <a:pPr eaLnBrk="1" hangingPunct="1"/>
            <a:r>
              <a:rPr lang="en-US" altLang="en-US" dirty="0"/>
              <a:t>You, as the educational surrogate parent</a:t>
            </a:r>
          </a:p>
          <a:p>
            <a:pPr eaLnBrk="1" hangingPunct="1"/>
            <a:r>
              <a:rPr lang="en-US" altLang="en-US" dirty="0"/>
              <a:t>The student should be invited to attend</a:t>
            </a:r>
          </a:p>
          <a:p>
            <a:pPr eaLnBrk="1" hangingPunct="1"/>
            <a:r>
              <a:rPr lang="en-US" altLang="en-US" dirty="0"/>
              <a:t>Adult student</a:t>
            </a:r>
          </a:p>
          <a:p>
            <a:pPr lvl="1" eaLnBrk="1" hangingPunct="1">
              <a:buClr>
                <a:schemeClr val="accent1"/>
              </a:buClr>
              <a:buFont typeface="Courier New" pitchFamily="49" charset="0"/>
              <a:buChar char="o"/>
            </a:pPr>
            <a:r>
              <a:rPr lang="en-US" altLang="en-US" sz="2000" dirty="0"/>
              <a:t> The adult student may invite his/her former educational surrogate  parent (you)  or anyone else to attend the meeting to assist him/her.</a:t>
            </a:r>
          </a:p>
        </p:txBody>
      </p:sp>
      <p:sp>
        <p:nvSpPr>
          <p:cNvPr id="21507" name="Slide Number Placeholder 5"/>
          <p:cNvSpPr>
            <a:spLocks noGrp="1"/>
          </p:cNvSpPr>
          <p:nvPr>
            <p:ph type="sldNum" sz="quarter" idx="12"/>
          </p:nvPr>
        </p:nvSpPr>
        <p:spPr>
          <a:xfrm>
            <a:off x="8127999" y="6470704"/>
            <a:ext cx="730251" cy="274320"/>
          </a:xfrm>
        </p:spPr>
        <p:txBody>
          <a:bodyPr>
            <a:normAutofit/>
          </a:bodyPr>
          <a:lstStyle/>
          <a:p>
            <a:pPr>
              <a:spcAft>
                <a:spcPts val="600"/>
              </a:spcAft>
              <a:defRPr/>
            </a:pPr>
            <a:fld id="{0F4BC53D-F6F0-4461-82BD-EDC238460920}" type="slidenum">
              <a:rPr lang="en-US"/>
              <a:pPr>
                <a:spcAft>
                  <a:spcPts val="600"/>
                </a:spcAft>
                <a:defRPr/>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768096" y="585216"/>
            <a:ext cx="6013704" cy="1499616"/>
          </a:xfrm>
        </p:spPr>
        <p:txBody>
          <a:bodyPr>
            <a:normAutofit/>
          </a:bodyPr>
          <a:lstStyle/>
          <a:p>
            <a:pPr eaLnBrk="1" hangingPunct="1"/>
            <a:r>
              <a:rPr lang="en-US" altLang="en-US" sz="3700" b="1"/>
              <a:t>Requirements of the Individualized Education Program (IEP)</a:t>
            </a:r>
          </a:p>
        </p:txBody>
      </p:sp>
      <p:sp>
        <p:nvSpPr>
          <p:cNvPr id="67589" name="Rectangle 3"/>
          <p:cNvSpPr>
            <a:spLocks noGrp="1" noChangeArrowheads="1"/>
          </p:cNvSpPr>
          <p:nvPr>
            <p:ph idx="1"/>
          </p:nvPr>
        </p:nvSpPr>
        <p:spPr>
          <a:xfrm>
            <a:off x="768096" y="1981200"/>
            <a:ext cx="6013703" cy="4648200"/>
          </a:xfrm>
        </p:spPr>
        <p:txBody>
          <a:bodyPr>
            <a:noAutofit/>
          </a:bodyPr>
          <a:lstStyle/>
          <a:p>
            <a:pPr eaLnBrk="1" hangingPunct="1"/>
            <a:r>
              <a:rPr lang="en-US" altLang="en-US" sz="1800" dirty="0"/>
              <a:t>The student’s strengths, needs and present levels of academic and functional performance.  </a:t>
            </a:r>
          </a:p>
          <a:p>
            <a:pPr eaLnBrk="1" hangingPunct="1"/>
            <a:r>
              <a:rPr lang="en-US" altLang="en-US" sz="1800" dirty="0"/>
              <a:t>Annual goals,  both academic and functional goals, including how the student’s progress will be measured and reported to you.</a:t>
            </a:r>
          </a:p>
          <a:p>
            <a:pPr eaLnBrk="1" hangingPunct="1"/>
            <a:r>
              <a:rPr lang="en-US" altLang="en-US" sz="1800" dirty="0"/>
              <a:t>Description of special education and related services to be provided, including frequency, duration and location.  This should also include extended school year services if necessary.</a:t>
            </a:r>
          </a:p>
          <a:p>
            <a:pPr eaLnBrk="1" hangingPunct="1"/>
            <a:r>
              <a:rPr lang="en-US" altLang="en-US" sz="1800" dirty="0"/>
              <a:t>Discussion about Least Restrictive Environment (LRE).</a:t>
            </a:r>
          </a:p>
          <a:p>
            <a:pPr eaLnBrk="1" hangingPunct="1"/>
            <a:r>
              <a:rPr lang="en-US" altLang="en-US" sz="1800" dirty="0"/>
              <a:t>Supplementary aids and services to be provided.</a:t>
            </a:r>
          </a:p>
          <a:p>
            <a:pPr eaLnBrk="1" hangingPunct="1"/>
            <a:r>
              <a:rPr lang="en-US" altLang="en-US" sz="1800" dirty="0"/>
              <a:t>Program modifications and supports.</a:t>
            </a:r>
          </a:p>
          <a:p>
            <a:pPr eaLnBrk="1" hangingPunct="1"/>
            <a:r>
              <a:rPr lang="en-US" altLang="en-US" sz="1800" dirty="0"/>
              <a:t>Discipline if warranted.</a:t>
            </a:r>
          </a:p>
          <a:p>
            <a:pPr eaLnBrk="1" hangingPunct="1"/>
            <a:r>
              <a:rPr lang="en-US" altLang="en-US" sz="1800" dirty="0"/>
              <a:t>Transition Services.</a:t>
            </a:r>
          </a:p>
        </p:txBody>
      </p:sp>
      <p:sp>
        <p:nvSpPr>
          <p:cNvPr id="67594" name="Rectangle 67593">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325601"/>
            <a:ext cx="171519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596" name="Rectangle 67595">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4394539"/>
            <a:ext cx="171519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747" name="Slide Number Placeholder 5"/>
          <p:cNvSpPr>
            <a:spLocks noGrp="1"/>
          </p:cNvSpPr>
          <p:nvPr>
            <p:ph type="sldNum" sz="quarter" idx="12"/>
          </p:nvPr>
        </p:nvSpPr>
        <p:spPr>
          <a:xfrm>
            <a:off x="8127999" y="6470704"/>
            <a:ext cx="730251" cy="274320"/>
          </a:xfrm>
        </p:spPr>
        <p:txBody>
          <a:bodyPr>
            <a:normAutofit/>
          </a:bodyPr>
          <a:lstStyle/>
          <a:p>
            <a:pPr>
              <a:spcAft>
                <a:spcPts val="600"/>
              </a:spcAft>
              <a:defRPr/>
            </a:pPr>
            <a:fld id="{4F3ACB3C-E566-4098-A027-1F7579BCCF42}" type="slidenum">
              <a:rPr lang="en-US"/>
              <a:pPr>
                <a:spcAft>
                  <a:spcPts val="600"/>
                </a:spcAft>
                <a:defRPr/>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6570" name="Rectangle 66569">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562" name="Rectangle 2"/>
          <p:cNvSpPr>
            <a:spLocks noGrp="1" noChangeArrowheads="1"/>
          </p:cNvSpPr>
          <p:nvPr>
            <p:ph type="title"/>
          </p:nvPr>
        </p:nvSpPr>
        <p:spPr>
          <a:xfrm>
            <a:off x="723591" y="804333"/>
            <a:ext cx="2543925" cy="5249334"/>
          </a:xfrm>
        </p:spPr>
        <p:txBody>
          <a:bodyPr>
            <a:normAutofit/>
          </a:bodyPr>
          <a:lstStyle/>
          <a:p>
            <a:pPr algn="r" eaLnBrk="1" hangingPunct="1"/>
            <a:r>
              <a:rPr lang="en-US" altLang="en-US" sz="3100" b="1"/>
              <a:t>What Does “Least  Restrictive Environment (LRE)” Mean?</a:t>
            </a:r>
          </a:p>
        </p:txBody>
      </p:sp>
      <p:cxnSp>
        <p:nvCxnSpPr>
          <p:cNvPr id="66572" name="Straight Connector 66571">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081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6565" name="Rectangle 3"/>
          <p:cNvSpPr>
            <a:spLocks noGrp="1" noChangeArrowheads="1"/>
          </p:cNvSpPr>
          <p:nvPr>
            <p:ph idx="1"/>
          </p:nvPr>
        </p:nvSpPr>
        <p:spPr>
          <a:xfrm>
            <a:off x="3749497" y="804333"/>
            <a:ext cx="4693291" cy="5249334"/>
          </a:xfrm>
        </p:spPr>
        <p:txBody>
          <a:bodyPr anchor="ctr">
            <a:normAutofit/>
          </a:bodyPr>
          <a:lstStyle/>
          <a:p>
            <a:pPr eaLnBrk="1" hangingPunct="1"/>
            <a:r>
              <a:rPr lang="en-US" altLang="en-US"/>
              <a:t>Least Restrictive Environment refers to the “placement” or “instructional  arrangement” in which the student is served. Students with disabilities have a right to be educated in the least restrictive environment and have access to the general education curriculum.</a:t>
            </a:r>
          </a:p>
          <a:p>
            <a:pPr eaLnBrk="1" hangingPunct="1"/>
            <a:endParaRPr lang="en-US" altLang="en-US"/>
          </a:p>
          <a:p>
            <a:pPr eaLnBrk="1" hangingPunct="1"/>
            <a:r>
              <a:rPr lang="en-US" altLang="en-US"/>
              <a:t>The IEP team decides on the student’s placement.</a:t>
            </a:r>
          </a:p>
          <a:p>
            <a:pPr eaLnBrk="1" hangingPunct="1"/>
            <a:endParaRPr lang="en-US" altLang="en-US"/>
          </a:p>
          <a:p>
            <a:pPr eaLnBrk="1" hangingPunct="1"/>
            <a:r>
              <a:rPr lang="en-US" altLang="en-US"/>
              <a:t>More restrictive means less contact with non-disabled students.</a:t>
            </a:r>
          </a:p>
        </p:txBody>
      </p:sp>
      <p:sp>
        <p:nvSpPr>
          <p:cNvPr id="35843" name="Slide Number Placeholder 5"/>
          <p:cNvSpPr>
            <a:spLocks noGrp="1"/>
          </p:cNvSpPr>
          <p:nvPr>
            <p:ph type="sldNum" sz="quarter" idx="12"/>
          </p:nvPr>
        </p:nvSpPr>
        <p:spPr>
          <a:xfrm>
            <a:off x="8127999" y="6470704"/>
            <a:ext cx="730251" cy="274320"/>
          </a:xfrm>
        </p:spPr>
        <p:txBody>
          <a:bodyPr>
            <a:normAutofit/>
          </a:bodyPr>
          <a:lstStyle/>
          <a:p>
            <a:pPr>
              <a:spcAft>
                <a:spcPts val="600"/>
              </a:spcAft>
              <a:defRPr/>
            </a:pPr>
            <a:fld id="{F9E71C12-7286-4DAD-927B-0AB2F029A9AA}" type="slidenum">
              <a:rPr lang="en-US"/>
              <a:pPr>
                <a:spcAft>
                  <a:spcPts val="600"/>
                </a:spcAft>
                <a:defRPr/>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Title 1"/>
          <p:cNvSpPr>
            <a:spLocks noGrp="1"/>
          </p:cNvSpPr>
          <p:nvPr>
            <p:ph type="title"/>
          </p:nvPr>
        </p:nvSpPr>
        <p:spPr>
          <a:xfrm>
            <a:off x="768096" y="585216"/>
            <a:ext cx="6013704" cy="1499616"/>
          </a:xfrm>
        </p:spPr>
        <p:txBody>
          <a:bodyPr>
            <a:normAutofit/>
          </a:bodyPr>
          <a:lstStyle/>
          <a:p>
            <a:pPr eaLnBrk="1" hangingPunct="1"/>
            <a:r>
              <a:rPr lang="en-US" altLang="en-US" b="1" dirty="0"/>
              <a:t>Special Factors</a:t>
            </a:r>
            <a:endParaRPr lang="en-US" altLang="en-US" b="1"/>
          </a:p>
        </p:txBody>
      </p:sp>
      <p:sp>
        <p:nvSpPr>
          <p:cNvPr id="74757" name="Content Placeholder 4"/>
          <p:cNvSpPr>
            <a:spLocks noGrp="1"/>
          </p:cNvSpPr>
          <p:nvPr>
            <p:ph idx="1"/>
          </p:nvPr>
        </p:nvSpPr>
        <p:spPr>
          <a:xfrm>
            <a:off x="768096" y="2286000"/>
            <a:ext cx="6013703" cy="4023360"/>
          </a:xfrm>
        </p:spPr>
        <p:txBody>
          <a:bodyPr>
            <a:normAutofit/>
          </a:bodyPr>
          <a:lstStyle/>
          <a:p>
            <a:pPr eaLnBrk="1" hangingPunct="1">
              <a:buFont typeface="Wingdings 2" pitchFamily="18" charset="2"/>
              <a:buNone/>
            </a:pPr>
            <a:r>
              <a:rPr lang="en-US" altLang="en-US"/>
              <a:t>	The IEP team may need to address the following special factors for some students. </a:t>
            </a:r>
          </a:p>
          <a:p>
            <a:pPr lvl="1" eaLnBrk="1" hangingPunct="1">
              <a:buClr>
                <a:schemeClr val="accent1"/>
              </a:buClr>
            </a:pPr>
            <a:r>
              <a:rPr lang="en-US" altLang="en-US"/>
              <a:t>Behavior</a:t>
            </a:r>
          </a:p>
          <a:p>
            <a:pPr lvl="1" eaLnBrk="1" hangingPunct="1">
              <a:buClr>
                <a:schemeClr val="accent1"/>
              </a:buClr>
            </a:pPr>
            <a:r>
              <a:rPr lang="en-US" altLang="en-US"/>
              <a:t>Communication</a:t>
            </a:r>
          </a:p>
          <a:p>
            <a:pPr lvl="1" eaLnBrk="1" hangingPunct="1">
              <a:buClr>
                <a:schemeClr val="accent1"/>
              </a:buClr>
            </a:pPr>
            <a:r>
              <a:rPr lang="en-US" altLang="en-US"/>
              <a:t>Limited English Proficiency</a:t>
            </a:r>
          </a:p>
          <a:p>
            <a:pPr lvl="1" eaLnBrk="1" hangingPunct="1">
              <a:buClr>
                <a:schemeClr val="accent1"/>
              </a:buClr>
            </a:pPr>
            <a:r>
              <a:rPr lang="en-US" altLang="en-US"/>
              <a:t>Opportunities for direct communications with peers and professional personnel in the student’s language and communication mode</a:t>
            </a:r>
          </a:p>
          <a:p>
            <a:pPr lvl="1" eaLnBrk="1" hangingPunct="1">
              <a:buClr>
                <a:schemeClr val="accent1"/>
              </a:buClr>
            </a:pPr>
            <a:r>
              <a:rPr lang="en-US" altLang="en-US"/>
              <a:t>Appropriate reading and writing media and an evaluation of the student’s future needs for instruction in Braille</a:t>
            </a:r>
          </a:p>
          <a:p>
            <a:pPr lvl="1" eaLnBrk="1" hangingPunct="1">
              <a:buClr>
                <a:schemeClr val="accent1"/>
              </a:buClr>
            </a:pPr>
            <a:r>
              <a:rPr lang="en-US" altLang="en-US"/>
              <a:t>Assistive Technology</a:t>
            </a:r>
          </a:p>
          <a:p>
            <a:pPr lvl="1" eaLnBrk="1" hangingPunct="1">
              <a:buClr>
                <a:schemeClr val="accent1"/>
              </a:buClr>
            </a:pPr>
            <a:r>
              <a:rPr lang="en-US" altLang="en-US"/>
              <a:t>Autism</a:t>
            </a:r>
          </a:p>
        </p:txBody>
      </p:sp>
      <p:sp>
        <p:nvSpPr>
          <p:cNvPr id="74762" name="Rectangle 74761">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325601"/>
            <a:ext cx="171519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764" name="Rectangle 74763">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4394539"/>
            <a:ext cx="171519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a:xfrm>
            <a:off x="8127999" y="6470704"/>
            <a:ext cx="730251" cy="274320"/>
          </a:xfrm>
        </p:spPr>
        <p:txBody>
          <a:bodyPr>
            <a:normAutofit/>
          </a:bodyPr>
          <a:lstStyle/>
          <a:p>
            <a:pPr>
              <a:spcAft>
                <a:spcPts val="600"/>
              </a:spcAft>
              <a:defRPr/>
            </a:pPr>
            <a:fld id="{D2A9A36B-3204-4FE5-BBC5-A3B9791F3890}" type="slidenum">
              <a:rPr lang="en-US"/>
              <a:pPr>
                <a:spcAft>
                  <a:spcPts val="600"/>
                </a:spcAft>
                <a:defRPr/>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8858" name="Rectangle 7885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850" name="Rectangle 2"/>
          <p:cNvSpPr>
            <a:spLocks noGrp="1" noChangeArrowheads="1"/>
          </p:cNvSpPr>
          <p:nvPr>
            <p:ph type="title"/>
          </p:nvPr>
        </p:nvSpPr>
        <p:spPr>
          <a:xfrm>
            <a:off x="723591" y="804333"/>
            <a:ext cx="2543925" cy="5249334"/>
          </a:xfrm>
        </p:spPr>
        <p:txBody>
          <a:bodyPr>
            <a:normAutofit/>
          </a:bodyPr>
          <a:lstStyle/>
          <a:p>
            <a:pPr algn="r" eaLnBrk="1" hangingPunct="1"/>
            <a:r>
              <a:rPr lang="en-US" altLang="en-US" b="1" dirty="0"/>
              <a:t>Extended School Year  Services</a:t>
            </a:r>
            <a:br>
              <a:rPr lang="en-US" altLang="en-US" b="1" dirty="0"/>
            </a:br>
            <a:br>
              <a:rPr lang="en-US" altLang="en-US" b="1" dirty="0"/>
            </a:br>
            <a:r>
              <a:rPr lang="en-US" altLang="en-US" sz="2400" b="1" dirty="0"/>
              <a:t>MUSER 2. a. (7)</a:t>
            </a:r>
          </a:p>
        </p:txBody>
      </p:sp>
      <p:cxnSp>
        <p:nvCxnSpPr>
          <p:cNvPr id="78860" name="Straight Connector 7885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081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78853" name="Rectangle 3"/>
          <p:cNvSpPr>
            <a:spLocks noGrp="1" noChangeArrowheads="1"/>
          </p:cNvSpPr>
          <p:nvPr>
            <p:ph idx="1"/>
          </p:nvPr>
        </p:nvSpPr>
        <p:spPr>
          <a:xfrm>
            <a:off x="3749497" y="804333"/>
            <a:ext cx="4693291" cy="5249334"/>
          </a:xfrm>
        </p:spPr>
        <p:txBody>
          <a:bodyPr anchor="ctr">
            <a:normAutofit/>
          </a:bodyPr>
          <a:lstStyle/>
          <a:p>
            <a:pPr lvl="1">
              <a:buClr>
                <a:schemeClr val="accent1"/>
              </a:buClr>
            </a:pPr>
            <a:r>
              <a:rPr lang="en-US" altLang="en-US" dirty="0"/>
              <a:t>The need for the particular services is demonstrated by means of:</a:t>
            </a:r>
          </a:p>
          <a:p>
            <a:pPr lvl="1">
              <a:buClr>
                <a:schemeClr val="accent1"/>
              </a:buClr>
            </a:pPr>
            <a:r>
              <a:rPr lang="en-US" altLang="en-US" dirty="0"/>
              <a:t>(a) A review by the child’s IEP Team of relevant information including, but not limited to, progress reports and relevant assessments, parent report, observations or documentation;</a:t>
            </a:r>
          </a:p>
          <a:p>
            <a:pPr lvl="1">
              <a:buClr>
                <a:schemeClr val="accent1"/>
              </a:buClr>
            </a:pPr>
            <a:r>
              <a:rPr lang="en-US" altLang="en-US" dirty="0"/>
              <a:t>(b) Consideration by the child’s IEP Team of the significance of the child’s disability, progress toward IEP goals; and</a:t>
            </a:r>
          </a:p>
          <a:p>
            <a:pPr lvl="1">
              <a:buClr>
                <a:schemeClr val="accent1"/>
              </a:buClr>
            </a:pPr>
            <a:r>
              <a:rPr lang="en-US" altLang="en-US" dirty="0"/>
              <a:t>(c) Consideration of the impact of previous service interruptions, if applicable, and the probability that the child is unable to recoup, in a reasonable amount of time, skills previously mastered.</a:t>
            </a:r>
          </a:p>
        </p:txBody>
      </p:sp>
      <p:sp>
        <p:nvSpPr>
          <p:cNvPr id="38915" name="Slide Number Placeholder 5"/>
          <p:cNvSpPr>
            <a:spLocks noGrp="1"/>
          </p:cNvSpPr>
          <p:nvPr>
            <p:ph type="sldNum" sz="quarter" idx="12"/>
          </p:nvPr>
        </p:nvSpPr>
        <p:spPr>
          <a:xfrm>
            <a:off x="8127999" y="6470704"/>
            <a:ext cx="730251" cy="274320"/>
          </a:xfrm>
        </p:spPr>
        <p:txBody>
          <a:bodyPr>
            <a:normAutofit/>
          </a:bodyPr>
          <a:lstStyle/>
          <a:p>
            <a:pPr>
              <a:spcAft>
                <a:spcPts val="600"/>
              </a:spcAft>
              <a:defRPr/>
            </a:pPr>
            <a:fld id="{CDB986D1-DD10-4F52-A6CA-40FACC196D00}" type="slidenum">
              <a:rPr lang="en-US"/>
              <a:pPr>
                <a:spcAft>
                  <a:spcPts val="600"/>
                </a:spcAft>
                <a:defRPr/>
              </a:pPr>
              <a:t>27</a:t>
            </a:fld>
            <a:endParaRPr lang="en-US"/>
          </a:p>
        </p:txBody>
      </p:sp>
    </p:spTree>
    <p:extLst>
      <p:ext uri="{BB962C8B-B14F-4D97-AF65-F5344CB8AC3E}">
        <p14:creationId xmlns:p14="http://schemas.microsoft.com/office/powerpoint/2010/main" val="35570881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768096" y="585216"/>
            <a:ext cx="6013704" cy="1499616"/>
          </a:xfrm>
        </p:spPr>
        <p:txBody>
          <a:bodyPr>
            <a:normAutofit/>
          </a:bodyPr>
          <a:lstStyle/>
          <a:p>
            <a:pPr eaLnBrk="1" hangingPunct="1"/>
            <a:r>
              <a:rPr lang="en-US" altLang="en-US" b="1" dirty="0"/>
              <a:t>At the Conclusion of the Meeting</a:t>
            </a:r>
            <a:endParaRPr lang="en-US" altLang="en-US" b="1"/>
          </a:p>
        </p:txBody>
      </p:sp>
      <p:sp>
        <p:nvSpPr>
          <p:cNvPr id="73733" name="Rectangle 3"/>
          <p:cNvSpPr>
            <a:spLocks noGrp="1" noChangeArrowheads="1"/>
          </p:cNvSpPr>
          <p:nvPr>
            <p:ph idx="1"/>
          </p:nvPr>
        </p:nvSpPr>
        <p:spPr>
          <a:xfrm>
            <a:off x="768096" y="2286000"/>
            <a:ext cx="6013703" cy="4023360"/>
          </a:xfrm>
        </p:spPr>
        <p:txBody>
          <a:bodyPr>
            <a:normAutofit lnSpcReduction="10000"/>
          </a:bodyPr>
          <a:lstStyle/>
          <a:p>
            <a:pPr eaLnBrk="1" hangingPunct="1"/>
            <a:r>
              <a:rPr lang="en-US" altLang="en-US" sz="1600" dirty="0"/>
              <a:t>The IEP Team should work toward consensus, but the SAU has ultimate responsibility to ensure that a child is appropriately evaluated; that the IEP includes the services that the child needs in order to receive FAPE; and that the child’s placement is in the least restrictive educational placement. It is not appropriate to make evaluation, eligibility, IEP or placement decisions based upon a majority “vote.” If the team cannot reach consensus, the SAU must provide the parents with prior written notice of the school’s proposals or refusals, or both, regarding their child’s educational program, and the parents have the right to seek resolution of any disagreements by initiating an impartial due process hearing or a State complaint investigation.</a:t>
            </a:r>
          </a:p>
          <a:p>
            <a:pPr eaLnBrk="1" hangingPunct="1"/>
            <a:r>
              <a:rPr lang="en-US" altLang="en-US" sz="1600" dirty="0"/>
              <a:t>*****************</a:t>
            </a:r>
          </a:p>
          <a:p>
            <a:r>
              <a:rPr lang="en-US" sz="1600" dirty="0"/>
              <a:t>The school must give you prior written notice at least 7 days prior to the date that the school proposes or refuses to initiate a change in your student’s program, unless you waive your right to notice.</a:t>
            </a:r>
          </a:p>
          <a:p>
            <a:r>
              <a:rPr lang="en-US" sz="1600" dirty="0"/>
              <a:t>They must provide a copy of the new IEP within 21 schools day of the meeting.</a:t>
            </a:r>
          </a:p>
          <a:p>
            <a:pPr eaLnBrk="1" hangingPunct="1"/>
            <a:endParaRPr lang="en-US" altLang="en-US" sz="800" dirty="0"/>
          </a:p>
        </p:txBody>
      </p:sp>
      <p:sp>
        <p:nvSpPr>
          <p:cNvPr id="73738" name="Rectangle 73737">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325601"/>
            <a:ext cx="171519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740" name="Rectangle 73739">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4394539"/>
            <a:ext cx="171519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699" name="Slide Number Placeholder 5"/>
          <p:cNvSpPr>
            <a:spLocks noGrp="1"/>
          </p:cNvSpPr>
          <p:nvPr>
            <p:ph type="sldNum" sz="quarter" idx="12"/>
          </p:nvPr>
        </p:nvSpPr>
        <p:spPr>
          <a:xfrm>
            <a:off x="8127999" y="6470704"/>
            <a:ext cx="730251" cy="274320"/>
          </a:xfrm>
        </p:spPr>
        <p:txBody>
          <a:bodyPr>
            <a:normAutofit/>
          </a:bodyPr>
          <a:lstStyle/>
          <a:p>
            <a:pPr>
              <a:spcAft>
                <a:spcPts val="600"/>
              </a:spcAft>
              <a:defRPr/>
            </a:pPr>
            <a:fld id="{8C68D69A-7EAF-4B01-8861-247959A52EA0}" type="slidenum">
              <a:rPr lang="en-US"/>
              <a:pPr>
                <a:spcAft>
                  <a:spcPts val="600"/>
                </a:spcAft>
                <a:defRPr/>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768096" y="585216"/>
            <a:ext cx="7290054" cy="1499616"/>
          </a:xfrm>
        </p:spPr>
        <p:txBody>
          <a:bodyPr>
            <a:normAutofit/>
          </a:bodyPr>
          <a:lstStyle/>
          <a:p>
            <a:pPr eaLnBrk="1" hangingPunct="1"/>
            <a:r>
              <a:rPr lang="en-US" altLang="en-US" b="1" dirty="0"/>
              <a:t>What is My Role in the Implementation of the IEP?</a:t>
            </a:r>
            <a:endParaRPr lang="en-US" altLang="en-US" b="1"/>
          </a:p>
        </p:txBody>
      </p:sp>
      <p:sp>
        <p:nvSpPr>
          <p:cNvPr id="34819" name="Slide Number Placeholder 5"/>
          <p:cNvSpPr>
            <a:spLocks noGrp="1"/>
          </p:cNvSpPr>
          <p:nvPr>
            <p:ph type="sldNum" sz="quarter" idx="12"/>
          </p:nvPr>
        </p:nvSpPr>
        <p:spPr>
          <a:xfrm>
            <a:off x="8127999" y="6470704"/>
            <a:ext cx="730251" cy="274320"/>
          </a:xfrm>
        </p:spPr>
        <p:txBody>
          <a:bodyPr>
            <a:normAutofit/>
          </a:bodyPr>
          <a:lstStyle/>
          <a:p>
            <a:pPr>
              <a:spcAft>
                <a:spcPts val="600"/>
              </a:spcAft>
              <a:defRPr/>
            </a:pPr>
            <a:fld id="{CD49DAFA-3AB1-4697-A0D0-71CDF1C0B538}" type="slidenum">
              <a:rPr lang="en-US"/>
              <a:pPr>
                <a:spcAft>
                  <a:spcPts val="600"/>
                </a:spcAft>
                <a:defRPr/>
              </a:pPr>
              <a:t>29</a:t>
            </a:fld>
            <a:endParaRPr lang="en-US"/>
          </a:p>
        </p:txBody>
      </p:sp>
      <p:graphicFrame>
        <p:nvGraphicFramePr>
          <p:cNvPr id="72711" name="Rectangle 3">
            <a:extLst>
              <a:ext uri="{FF2B5EF4-FFF2-40B4-BE49-F238E27FC236}">
                <a16:creationId xmlns:a16="http://schemas.microsoft.com/office/drawing/2014/main" id="{4A438E1B-F53D-7CB6-DB90-9F9B379406A6}"/>
              </a:ext>
            </a:extLst>
          </p:cNvPr>
          <p:cNvGraphicFramePr>
            <a:graphicFrameLocks noGrp="1"/>
          </p:cNvGraphicFramePr>
          <p:nvPr>
            <p:ph idx="1"/>
            <p:extLst>
              <p:ext uri="{D42A27DB-BD31-4B8C-83A1-F6EECF244321}">
                <p14:modId xmlns:p14="http://schemas.microsoft.com/office/powerpoint/2010/main" val="790646512"/>
              </p:ext>
            </p:extLst>
          </p:nvPr>
        </p:nvGraphicFramePr>
        <p:xfrm>
          <a:off x="767953" y="2286000"/>
          <a:ext cx="7290197" cy="4022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Title 1"/>
          <p:cNvSpPr>
            <a:spLocks noGrp="1"/>
          </p:cNvSpPr>
          <p:nvPr>
            <p:ph type="title"/>
          </p:nvPr>
        </p:nvSpPr>
        <p:spPr>
          <a:xfrm>
            <a:off x="768096" y="585216"/>
            <a:ext cx="6013704" cy="1499616"/>
          </a:xfrm>
        </p:spPr>
        <p:txBody>
          <a:bodyPr>
            <a:normAutofit/>
          </a:bodyPr>
          <a:lstStyle/>
          <a:p>
            <a:r>
              <a:rPr lang="en-US" altLang="en-US" sz="3700" b="1" dirty="0"/>
              <a:t>Educational Surrogate Parent responsibilities</a:t>
            </a:r>
          </a:p>
        </p:txBody>
      </p:sp>
      <p:sp>
        <p:nvSpPr>
          <p:cNvPr id="19459" name="Content Placeholder 2"/>
          <p:cNvSpPr>
            <a:spLocks noGrp="1"/>
          </p:cNvSpPr>
          <p:nvPr>
            <p:ph idx="1"/>
          </p:nvPr>
        </p:nvSpPr>
        <p:spPr>
          <a:xfrm>
            <a:off x="768096" y="2286000"/>
            <a:ext cx="6013703" cy="4023360"/>
          </a:xfrm>
        </p:spPr>
        <p:txBody>
          <a:bodyPr>
            <a:normAutofit/>
          </a:bodyPr>
          <a:lstStyle/>
          <a:p>
            <a:pPr algn="l"/>
            <a:r>
              <a:rPr lang="en-US" sz="1600" b="0" i="0" dirty="0">
                <a:solidFill>
                  <a:srgbClr val="2D3748"/>
                </a:solidFill>
                <a:effectLst/>
                <a:latin typeface="Open Sans" panose="020B0606030504020204" pitchFamily="34" charset="0"/>
              </a:rPr>
              <a:t>IDEA §300.519 Surrogate parents.</a:t>
            </a:r>
          </a:p>
          <a:p>
            <a:r>
              <a:rPr lang="en-US" sz="1600" dirty="0">
                <a:solidFill>
                  <a:srgbClr val="2D3748"/>
                </a:solidFill>
                <a:latin typeface="Open Sans" panose="020B0606030504020204" pitchFamily="34" charset="0"/>
              </a:rPr>
              <a:t>(g) </a:t>
            </a:r>
            <a:r>
              <a:rPr lang="en-US" sz="1600" b="0" i="0" dirty="0">
                <a:solidFill>
                  <a:srgbClr val="2D3748"/>
                </a:solidFill>
                <a:effectLst/>
                <a:latin typeface="Open Sans" panose="020B0606030504020204" pitchFamily="34" charset="0"/>
              </a:rPr>
              <a:t>Surrogate parent responsibilities The surrogate parent may represent the child in all matters relating to—</a:t>
            </a:r>
          </a:p>
          <a:p>
            <a:pPr marL="404813" indent="-90488" algn="l"/>
            <a:r>
              <a:rPr lang="en-US" sz="1600" b="0" i="0" dirty="0">
                <a:solidFill>
                  <a:srgbClr val="2D3748"/>
                </a:solidFill>
                <a:effectLst/>
                <a:latin typeface="Open Sans" panose="020B0606030504020204" pitchFamily="34" charset="0"/>
              </a:rPr>
              <a:t>(1) The identification, evaluation, and educational placement of the child; and</a:t>
            </a:r>
          </a:p>
          <a:p>
            <a:pPr marL="404813" indent="-90488" algn="l"/>
            <a:r>
              <a:rPr lang="en-US" sz="1600" b="0" i="0" dirty="0">
                <a:solidFill>
                  <a:srgbClr val="2D3748"/>
                </a:solidFill>
                <a:effectLst/>
                <a:latin typeface="Open Sans" panose="020B0606030504020204" pitchFamily="34" charset="0"/>
              </a:rPr>
              <a:t>(2) The provision of FAPE to the child.</a:t>
            </a:r>
          </a:p>
          <a:p>
            <a:pPr>
              <a:buNone/>
            </a:pPr>
            <a:endParaRPr lang="en-US" altLang="en-US" sz="1700" dirty="0"/>
          </a:p>
          <a:p>
            <a:pPr>
              <a:buNone/>
            </a:pPr>
            <a:r>
              <a:rPr lang="en-US" altLang="en-US" sz="1700" dirty="0"/>
              <a:t>Students with situations listed in (a) who are </a:t>
            </a:r>
            <a:r>
              <a:rPr lang="en-US" altLang="en-US" sz="1700" u="sng" dirty="0"/>
              <a:t>in referral</a:t>
            </a:r>
            <a:r>
              <a:rPr lang="en-US" altLang="en-US" sz="1700" dirty="0"/>
              <a:t> to special education have a right to an educational surrogate parent. </a:t>
            </a:r>
          </a:p>
          <a:p>
            <a:pPr>
              <a:buNone/>
            </a:pPr>
            <a:r>
              <a:rPr lang="en-US" altLang="en-US" sz="1700" dirty="0"/>
              <a:t>Students with situations listed in (a) who are </a:t>
            </a:r>
            <a:r>
              <a:rPr lang="en-US" altLang="en-US" sz="1700" u="sng" dirty="0"/>
              <a:t>enrolled</a:t>
            </a:r>
            <a:r>
              <a:rPr lang="en-US" altLang="en-US" sz="1700" dirty="0"/>
              <a:t> in special education have a right to an educational surrogate parent. </a:t>
            </a:r>
          </a:p>
          <a:p>
            <a:pPr>
              <a:buNone/>
            </a:pPr>
            <a:endParaRPr lang="en-US" altLang="en-US" sz="1700" dirty="0"/>
          </a:p>
          <a:p>
            <a:pPr>
              <a:buNone/>
            </a:pPr>
            <a:endParaRPr lang="en-US" altLang="en-US" sz="1700" dirty="0"/>
          </a:p>
          <a:p>
            <a:pPr>
              <a:buNone/>
            </a:pPr>
            <a:endParaRPr lang="en-US" altLang="en-US" sz="1700" dirty="0"/>
          </a:p>
        </p:txBody>
      </p:sp>
      <p:sp>
        <p:nvSpPr>
          <p:cNvPr id="19464" name="Rectangle 19463">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325601"/>
            <a:ext cx="171519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466" name="Rectangle 19465">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4394539"/>
            <a:ext cx="171519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a:xfrm>
            <a:off x="8127999" y="6470704"/>
            <a:ext cx="730251" cy="274320"/>
          </a:xfrm>
        </p:spPr>
        <p:txBody>
          <a:bodyPr>
            <a:normAutofit/>
          </a:bodyPr>
          <a:lstStyle/>
          <a:p>
            <a:pPr>
              <a:spcAft>
                <a:spcPts val="600"/>
              </a:spcAft>
              <a:defRPr/>
            </a:pPr>
            <a:fld id="{BCD55677-29FC-4FB8-8F19-39ED75588B04}" type="slidenum">
              <a:rPr lang="en-US" smtClean="0"/>
              <a:pPr>
                <a:spcAft>
                  <a:spcPts val="600"/>
                </a:spcAft>
                <a:defRPr/>
              </a:pPr>
              <a:t>3</a:t>
            </a:fld>
            <a:endParaRPr lang="en-US"/>
          </a:p>
        </p:txBody>
      </p:sp>
    </p:spTree>
    <p:extLst>
      <p:ext uri="{BB962C8B-B14F-4D97-AF65-F5344CB8AC3E}">
        <p14:creationId xmlns:p14="http://schemas.microsoft.com/office/powerpoint/2010/main" val="42409323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6013704" cy="1499616"/>
          </a:xfrm>
        </p:spPr>
        <p:txBody>
          <a:bodyPr>
            <a:normAutofit/>
          </a:bodyPr>
          <a:lstStyle/>
          <a:p>
            <a:r>
              <a:rPr lang="en-US" b="1" dirty="0"/>
              <a:t>Am I doing what I am supposed to? </a:t>
            </a:r>
          </a:p>
        </p:txBody>
      </p:sp>
      <p:sp>
        <p:nvSpPr>
          <p:cNvPr id="3" name="Content Placeholder 2"/>
          <p:cNvSpPr>
            <a:spLocks noGrp="1"/>
          </p:cNvSpPr>
          <p:nvPr>
            <p:ph idx="1"/>
          </p:nvPr>
        </p:nvSpPr>
        <p:spPr>
          <a:xfrm>
            <a:off x="768096" y="2286000"/>
            <a:ext cx="6013703" cy="4023360"/>
          </a:xfrm>
        </p:spPr>
        <p:txBody>
          <a:bodyPr>
            <a:normAutofit/>
          </a:bodyPr>
          <a:lstStyle/>
          <a:p>
            <a:r>
              <a:rPr lang="en-US" altLang="en-US" sz="2800" dirty="0"/>
              <a:t>Ask yourself…</a:t>
            </a:r>
          </a:p>
          <a:p>
            <a:pPr lvl="1"/>
            <a:r>
              <a:rPr lang="en-US" altLang="en-US" sz="2800" dirty="0"/>
              <a:t>Would I be making the same decision and recommendations that would make for your own child?  </a:t>
            </a:r>
          </a:p>
          <a:p>
            <a:pPr marL="457200" lvl="1" indent="0">
              <a:buNone/>
            </a:pPr>
            <a:r>
              <a:rPr lang="en-US" altLang="en-US" sz="2800" dirty="0"/>
              <a:t>AND </a:t>
            </a:r>
          </a:p>
          <a:p>
            <a:pPr lvl="1"/>
            <a:r>
              <a:rPr lang="en-US" altLang="en-US" sz="2800" dirty="0"/>
              <a:t>Will this decision and/or recommendation benefit the student?</a:t>
            </a:r>
          </a:p>
          <a:p>
            <a:endParaRPr lang="en-US" dirty="0"/>
          </a:p>
        </p:txBody>
      </p:sp>
      <p:sp>
        <p:nvSpPr>
          <p:cNvPr id="10" name="Rectangle 9">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325601"/>
            <a:ext cx="171519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4394539"/>
            <a:ext cx="171519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a:xfrm>
            <a:off x="8127999" y="6470704"/>
            <a:ext cx="730251" cy="274320"/>
          </a:xfrm>
        </p:spPr>
        <p:txBody>
          <a:bodyPr>
            <a:normAutofit/>
          </a:bodyPr>
          <a:lstStyle/>
          <a:p>
            <a:pPr>
              <a:spcAft>
                <a:spcPts val="600"/>
              </a:spcAft>
              <a:defRPr/>
            </a:pPr>
            <a:fld id="{8699729D-4166-498A-8869-13D8F33F97DE}" type="slidenum">
              <a:rPr lang="en-US" smtClean="0"/>
              <a:pPr>
                <a:spcAft>
                  <a:spcPts val="600"/>
                </a:spcAft>
                <a:defRPr/>
              </a:pPr>
              <a:t>30</a:t>
            </a:fld>
            <a:endParaRPr lang="en-US"/>
          </a:p>
        </p:txBody>
      </p:sp>
    </p:spTree>
    <p:extLst>
      <p:ext uri="{BB962C8B-B14F-4D97-AF65-F5344CB8AC3E}">
        <p14:creationId xmlns:p14="http://schemas.microsoft.com/office/powerpoint/2010/main" val="3732123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5786" name="Rectangle 75785">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890" name="Rectangle 2"/>
          <p:cNvSpPr>
            <a:spLocks noGrp="1" noChangeArrowheads="1"/>
          </p:cNvSpPr>
          <p:nvPr>
            <p:ph type="title"/>
          </p:nvPr>
        </p:nvSpPr>
        <p:spPr>
          <a:xfrm>
            <a:off x="617651" y="804333"/>
            <a:ext cx="2543925" cy="5249334"/>
          </a:xfrm>
        </p:spPr>
        <p:txBody>
          <a:bodyPr>
            <a:normAutofit/>
          </a:bodyPr>
          <a:lstStyle/>
          <a:p>
            <a:pPr algn="r" eaLnBrk="1" fontAlgn="auto" hangingPunct="1">
              <a:spcAft>
                <a:spcPts val="0"/>
              </a:spcAft>
              <a:defRPr/>
            </a:pPr>
            <a:r>
              <a:rPr lang="en-US" b="1" dirty="0"/>
              <a:t>Discipline for Students with Special Needs</a:t>
            </a:r>
          </a:p>
        </p:txBody>
      </p:sp>
      <p:cxnSp>
        <p:nvCxnSpPr>
          <p:cNvPr id="75788" name="Straight Connector 75787">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081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75781" name="Rectangle 3"/>
          <p:cNvSpPr>
            <a:spLocks noGrp="1" noChangeArrowheads="1"/>
          </p:cNvSpPr>
          <p:nvPr>
            <p:ph idx="1"/>
          </p:nvPr>
        </p:nvSpPr>
        <p:spPr>
          <a:xfrm>
            <a:off x="3749497" y="804333"/>
            <a:ext cx="4693291" cy="5249334"/>
          </a:xfrm>
        </p:spPr>
        <p:txBody>
          <a:bodyPr anchor="ctr">
            <a:normAutofit/>
          </a:bodyPr>
          <a:lstStyle/>
          <a:p>
            <a:pPr eaLnBrk="1" hangingPunct="1"/>
            <a:r>
              <a:rPr lang="en-US" altLang="en-US" dirty="0"/>
              <a:t>School officials may remove a student from the placement if the student violates the code of conduct. This removal can be to an appropriate interim alternative educational setting, another setting, or suspension.</a:t>
            </a:r>
          </a:p>
          <a:p>
            <a:pPr eaLnBrk="1" hangingPunct="1"/>
            <a:endParaRPr lang="en-US" altLang="en-US" dirty="0"/>
          </a:p>
          <a:p>
            <a:pPr eaLnBrk="1" hangingPunct="1"/>
            <a:r>
              <a:rPr lang="en-US" altLang="en-US" dirty="0"/>
              <a:t>The authority of school officials to order such a removal is limited to no more than ten consecutive school days, except for </a:t>
            </a:r>
            <a:r>
              <a:rPr lang="en-US" altLang="en-US" i="1" dirty="0"/>
              <a:t>special circumstances/situations. </a:t>
            </a:r>
            <a:r>
              <a:rPr lang="en-US" altLang="en-US" dirty="0"/>
              <a:t>In ordering the removal of a student with a disability, school officials must apply the same standards and follow the same procedures that apply to the general education student.</a:t>
            </a:r>
          </a:p>
        </p:txBody>
      </p:sp>
      <p:sp>
        <p:nvSpPr>
          <p:cNvPr id="36867" name="Slide Number Placeholder 5"/>
          <p:cNvSpPr>
            <a:spLocks noGrp="1"/>
          </p:cNvSpPr>
          <p:nvPr>
            <p:ph type="sldNum" sz="quarter" idx="12"/>
          </p:nvPr>
        </p:nvSpPr>
        <p:spPr>
          <a:xfrm>
            <a:off x="8127999" y="6470704"/>
            <a:ext cx="730251" cy="274320"/>
          </a:xfrm>
        </p:spPr>
        <p:txBody>
          <a:bodyPr>
            <a:normAutofit/>
          </a:bodyPr>
          <a:lstStyle/>
          <a:p>
            <a:pPr>
              <a:spcAft>
                <a:spcPts val="600"/>
              </a:spcAft>
              <a:defRPr/>
            </a:pPr>
            <a:fld id="{3B32CEEF-289E-45C5-9F07-42111CFC5921}" type="slidenum">
              <a:rPr lang="en-US"/>
              <a:pPr>
                <a:spcAft>
                  <a:spcPts val="600"/>
                </a:spcAft>
                <a:defRPr/>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6013704" cy="1499616"/>
          </a:xfrm>
        </p:spPr>
        <p:txBody>
          <a:bodyPr>
            <a:normAutofit/>
          </a:bodyPr>
          <a:lstStyle/>
          <a:p>
            <a:r>
              <a:rPr lang="en-US" b="1" dirty="0"/>
              <a:t>Manifestation Determination</a:t>
            </a:r>
          </a:p>
        </p:txBody>
      </p:sp>
      <p:sp>
        <p:nvSpPr>
          <p:cNvPr id="76805" name="Rectangle 3"/>
          <p:cNvSpPr>
            <a:spLocks noGrp="1" noChangeArrowheads="1"/>
          </p:cNvSpPr>
          <p:nvPr>
            <p:ph idx="1"/>
          </p:nvPr>
        </p:nvSpPr>
        <p:spPr>
          <a:xfrm>
            <a:off x="768096" y="2286000"/>
            <a:ext cx="6013703" cy="4023360"/>
          </a:xfrm>
        </p:spPr>
        <p:txBody>
          <a:bodyPr>
            <a:normAutofit/>
          </a:bodyPr>
          <a:lstStyle/>
          <a:p>
            <a:pPr eaLnBrk="1" hangingPunct="1"/>
            <a:r>
              <a:rPr lang="en-US" altLang="en-US"/>
              <a:t>If a student violates the student code of conduct, and the school is recommending a change of placement,  within 10 school days, the IEP team must convene and determine if the student’s conduct was caused by </a:t>
            </a:r>
            <a:r>
              <a:rPr lang="en-US" altLang="en-US" u="sng"/>
              <a:t>direct and substantial</a:t>
            </a:r>
            <a:r>
              <a:rPr lang="en-US" altLang="en-US"/>
              <a:t> relationship to the student’s disability, or a direct result of the school’s failure to implement the IEP.  (Manifestation Determination)</a:t>
            </a:r>
          </a:p>
          <a:p>
            <a:pPr eaLnBrk="1" hangingPunct="1">
              <a:buFont typeface="Wingdings 2" pitchFamily="18" charset="2"/>
              <a:buNone/>
            </a:pPr>
            <a:endParaRPr lang="en-US" altLang="en-US" dirty="0"/>
          </a:p>
        </p:txBody>
      </p:sp>
      <p:sp>
        <p:nvSpPr>
          <p:cNvPr id="76810" name="Rectangle 76809">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325601"/>
            <a:ext cx="171519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812" name="Rectangle 76811">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4394539"/>
            <a:ext cx="171519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891" name="Slide Number Placeholder 5"/>
          <p:cNvSpPr>
            <a:spLocks noGrp="1"/>
          </p:cNvSpPr>
          <p:nvPr>
            <p:ph type="sldNum" sz="quarter" idx="12"/>
          </p:nvPr>
        </p:nvSpPr>
        <p:spPr>
          <a:xfrm>
            <a:off x="8127999" y="6470704"/>
            <a:ext cx="730251" cy="274320"/>
          </a:xfrm>
        </p:spPr>
        <p:txBody>
          <a:bodyPr>
            <a:normAutofit/>
          </a:bodyPr>
          <a:lstStyle/>
          <a:p>
            <a:pPr>
              <a:spcAft>
                <a:spcPts val="600"/>
              </a:spcAft>
              <a:defRPr/>
            </a:pPr>
            <a:fld id="{B32D7CCE-FE34-4322-9875-CA412CE27A23}" type="slidenum">
              <a:rPr lang="en-US"/>
              <a:pPr>
                <a:spcAft>
                  <a:spcPts val="600"/>
                </a:spcAft>
                <a:defRPr/>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7834" name="Rectangle 77833">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9601" y="804333"/>
            <a:ext cx="2898596" cy="5249334"/>
          </a:xfrm>
        </p:spPr>
        <p:txBody>
          <a:bodyPr>
            <a:normAutofit/>
          </a:bodyPr>
          <a:lstStyle/>
          <a:p>
            <a:pPr algn="r"/>
            <a:r>
              <a:rPr lang="en-US" sz="4100" b="1" dirty="0"/>
              <a:t>Alternative Educational Setting</a:t>
            </a:r>
          </a:p>
        </p:txBody>
      </p:sp>
      <p:cxnSp>
        <p:nvCxnSpPr>
          <p:cNvPr id="77836" name="Straight Connector 77835">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081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77829" name="Rectangle 3"/>
          <p:cNvSpPr>
            <a:spLocks noGrp="1" noChangeArrowheads="1"/>
          </p:cNvSpPr>
          <p:nvPr>
            <p:ph idx="1"/>
          </p:nvPr>
        </p:nvSpPr>
        <p:spPr>
          <a:xfrm>
            <a:off x="3749497" y="804333"/>
            <a:ext cx="4693291" cy="5249334"/>
          </a:xfrm>
        </p:spPr>
        <p:txBody>
          <a:bodyPr anchor="ctr">
            <a:normAutofit/>
          </a:bodyPr>
          <a:lstStyle/>
          <a:p>
            <a:pPr eaLnBrk="1" hangingPunct="1"/>
            <a:r>
              <a:rPr lang="en-US" altLang="en-US" dirty="0"/>
              <a:t>A school is permitted to remove a student with a disability to an alternative educational setting for not more than 45 calendar days without regard to whether the behavior is determined to be caused by the student’s disability, in cases where a student:</a:t>
            </a:r>
          </a:p>
          <a:p>
            <a:pPr lvl="2" eaLnBrk="1" hangingPunct="1">
              <a:buClr>
                <a:schemeClr val="accent1"/>
              </a:buClr>
            </a:pPr>
            <a:r>
              <a:rPr lang="en-US" altLang="en-US" sz="1400" dirty="0"/>
              <a:t>Carries or possesses a weapon at school, on school premises, or at a school function</a:t>
            </a:r>
          </a:p>
          <a:p>
            <a:pPr lvl="2" eaLnBrk="1" hangingPunct="1">
              <a:buClr>
                <a:schemeClr val="accent1"/>
              </a:buClr>
            </a:pPr>
            <a:r>
              <a:rPr lang="en-US" altLang="en-US" sz="1400" dirty="0"/>
              <a:t>Knowingly possesses or uses illegal drugs, or solicits the sale of controlled substance, while at school, on the school premises, or at a school  function. </a:t>
            </a:r>
          </a:p>
          <a:p>
            <a:pPr lvl="2" eaLnBrk="1" hangingPunct="1">
              <a:buClr>
                <a:schemeClr val="accent1"/>
              </a:buClr>
            </a:pPr>
            <a:r>
              <a:rPr lang="en-US" altLang="en-US" sz="1400" dirty="0"/>
              <a:t>Has inflicted serious bodily injury upon another person while at school, on school premises, or at a school function.</a:t>
            </a:r>
          </a:p>
        </p:txBody>
      </p:sp>
      <p:sp>
        <p:nvSpPr>
          <p:cNvPr id="36867" name="Slide Number Placeholder 5"/>
          <p:cNvSpPr>
            <a:spLocks noGrp="1"/>
          </p:cNvSpPr>
          <p:nvPr>
            <p:ph type="sldNum" sz="quarter" idx="12"/>
          </p:nvPr>
        </p:nvSpPr>
        <p:spPr>
          <a:xfrm>
            <a:off x="8127999" y="6470704"/>
            <a:ext cx="730251" cy="274320"/>
          </a:xfrm>
        </p:spPr>
        <p:txBody>
          <a:bodyPr>
            <a:normAutofit/>
          </a:bodyPr>
          <a:lstStyle/>
          <a:p>
            <a:pPr>
              <a:spcAft>
                <a:spcPts val="600"/>
              </a:spcAft>
              <a:defRPr/>
            </a:pPr>
            <a:fld id="{69C12F4F-689F-4104-A347-5AE3BB101339}" type="slidenum">
              <a:rPr lang="en-US"/>
              <a:pPr>
                <a:spcAft>
                  <a:spcPts val="600"/>
                </a:spcAft>
                <a:defRPr/>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3978" name="Rectangle 8397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970" name="Rectangle 2"/>
          <p:cNvSpPr>
            <a:spLocks noGrp="1" noChangeArrowheads="1"/>
          </p:cNvSpPr>
          <p:nvPr>
            <p:ph type="title"/>
          </p:nvPr>
        </p:nvSpPr>
        <p:spPr>
          <a:xfrm>
            <a:off x="723591" y="804333"/>
            <a:ext cx="2543925" cy="5249334"/>
          </a:xfrm>
        </p:spPr>
        <p:txBody>
          <a:bodyPr>
            <a:normAutofit/>
          </a:bodyPr>
          <a:lstStyle/>
          <a:p>
            <a:pPr algn="r" eaLnBrk="1" hangingPunct="1"/>
            <a:r>
              <a:rPr lang="en-US" altLang="en-US" sz="3700" b="1" dirty="0"/>
              <a:t>Transition Services</a:t>
            </a:r>
          </a:p>
        </p:txBody>
      </p:sp>
      <p:cxnSp>
        <p:nvCxnSpPr>
          <p:cNvPr id="83980" name="Straight Connector 8397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081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3973" name="Rectangle 3"/>
          <p:cNvSpPr>
            <a:spLocks noGrp="1" noChangeArrowheads="1"/>
          </p:cNvSpPr>
          <p:nvPr>
            <p:ph idx="1"/>
          </p:nvPr>
        </p:nvSpPr>
        <p:spPr>
          <a:xfrm>
            <a:off x="3749497" y="804333"/>
            <a:ext cx="4693291" cy="5249334"/>
          </a:xfrm>
        </p:spPr>
        <p:txBody>
          <a:bodyPr anchor="ctr">
            <a:normAutofit/>
          </a:bodyPr>
          <a:lstStyle/>
          <a:p>
            <a:pPr eaLnBrk="1" hangingPunct="1">
              <a:buFont typeface="Wingdings 2" pitchFamily="18" charset="2"/>
              <a:buNone/>
            </a:pPr>
            <a:r>
              <a:rPr lang="en-US" altLang="en-US" dirty="0"/>
              <a:t>	Beginning not later than the first IEP to be in effect when the student is 16 or 9</a:t>
            </a:r>
            <a:r>
              <a:rPr lang="en-US" altLang="en-US" baseline="30000" dirty="0"/>
              <a:t>th</a:t>
            </a:r>
            <a:r>
              <a:rPr lang="en-US" altLang="en-US" dirty="0"/>
              <a:t> grade, which ever comes first, and updated annually thereafter, the IEP must include:</a:t>
            </a:r>
          </a:p>
          <a:p>
            <a:pPr lvl="2" eaLnBrk="1" hangingPunct="1">
              <a:buClr>
                <a:schemeClr val="accent1"/>
              </a:buClr>
            </a:pPr>
            <a:r>
              <a:rPr lang="en-US" altLang="en-US" sz="1400" dirty="0"/>
              <a:t>Appropriate measurable post-secondary goals based upon age-appropriate transition assessment related to training, education, employment, and independent living skills, where appropriate;</a:t>
            </a:r>
          </a:p>
          <a:p>
            <a:pPr lvl="2" eaLnBrk="1" hangingPunct="1">
              <a:buClr>
                <a:schemeClr val="accent1"/>
              </a:buClr>
            </a:pPr>
            <a:r>
              <a:rPr lang="en-US" altLang="en-US" sz="1400" dirty="0"/>
              <a:t>Transition services needed to assist the student in reaching those goals, including courses of study.</a:t>
            </a:r>
          </a:p>
          <a:p>
            <a:pPr eaLnBrk="1" hangingPunct="1"/>
            <a:endParaRPr lang="en-US" altLang="en-US" dirty="0"/>
          </a:p>
        </p:txBody>
      </p:sp>
      <p:sp>
        <p:nvSpPr>
          <p:cNvPr id="41987" name="Slide Number Placeholder 5"/>
          <p:cNvSpPr>
            <a:spLocks noGrp="1"/>
          </p:cNvSpPr>
          <p:nvPr>
            <p:ph type="sldNum" sz="quarter" idx="12"/>
          </p:nvPr>
        </p:nvSpPr>
        <p:spPr>
          <a:xfrm>
            <a:off x="8127999" y="6470704"/>
            <a:ext cx="730251" cy="274320"/>
          </a:xfrm>
        </p:spPr>
        <p:txBody>
          <a:bodyPr>
            <a:normAutofit/>
          </a:bodyPr>
          <a:lstStyle/>
          <a:p>
            <a:pPr>
              <a:spcAft>
                <a:spcPts val="600"/>
              </a:spcAft>
              <a:defRPr/>
            </a:pPr>
            <a:fld id="{902953DA-36E0-42B1-96CD-A0B87AE8EA80}" type="slidenum">
              <a:rPr lang="en-US"/>
              <a:pPr>
                <a:spcAft>
                  <a:spcPts val="600"/>
                </a:spcAft>
                <a:defRPr/>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1930" name="Rectangle 81929">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33401" y="804333"/>
            <a:ext cx="2734116" cy="5249334"/>
          </a:xfrm>
        </p:spPr>
        <p:txBody>
          <a:bodyPr>
            <a:normAutofit/>
          </a:bodyPr>
          <a:lstStyle/>
          <a:p>
            <a:pPr algn="r"/>
            <a:r>
              <a:rPr lang="en-US" b="1" dirty="0"/>
              <a:t>Transition services</a:t>
            </a:r>
          </a:p>
        </p:txBody>
      </p:sp>
      <p:cxnSp>
        <p:nvCxnSpPr>
          <p:cNvPr id="81932" name="Straight Connector 81931">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081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1925" name="Rectangle 3"/>
          <p:cNvSpPr>
            <a:spLocks noGrp="1" noChangeArrowheads="1"/>
          </p:cNvSpPr>
          <p:nvPr>
            <p:ph idx="1"/>
          </p:nvPr>
        </p:nvSpPr>
        <p:spPr>
          <a:xfrm>
            <a:off x="3749497" y="804333"/>
            <a:ext cx="4693291" cy="5249334"/>
          </a:xfrm>
        </p:spPr>
        <p:txBody>
          <a:bodyPr anchor="ctr">
            <a:normAutofit/>
          </a:bodyPr>
          <a:lstStyle/>
          <a:p>
            <a:pPr eaLnBrk="1" hangingPunct="1">
              <a:buFont typeface="Wingdings 2" pitchFamily="18" charset="2"/>
              <a:buNone/>
            </a:pPr>
            <a:r>
              <a:rPr lang="en-US" altLang="en-US" dirty="0"/>
              <a:t>	“Transition services” mean a coordinated set of activities for a student with a disability that is designed to be within a results-oriented process, that is focused on improving the academic and functional achievement of the student with a disability,</a:t>
            </a:r>
            <a:r>
              <a:rPr lang="en-US" altLang="en-US" i="1" dirty="0"/>
              <a:t> </a:t>
            </a:r>
            <a:r>
              <a:rPr lang="en-US" altLang="en-US" dirty="0"/>
              <a:t>to facilitate the student’s movement from school to post-school activities, including:</a:t>
            </a:r>
          </a:p>
          <a:p>
            <a:pPr marL="574675" lvl="1" indent="-136525" eaLnBrk="1" hangingPunct="1">
              <a:buClr>
                <a:schemeClr val="accent1"/>
              </a:buClr>
            </a:pPr>
            <a:r>
              <a:rPr lang="en-US" altLang="en-US" dirty="0"/>
              <a:t>post-secondary education; </a:t>
            </a:r>
          </a:p>
          <a:p>
            <a:pPr marL="574675" lvl="1" indent="-136525" eaLnBrk="1" hangingPunct="1">
              <a:buClr>
                <a:schemeClr val="accent1"/>
              </a:buClr>
            </a:pPr>
            <a:r>
              <a:rPr lang="en-US" altLang="en-US" dirty="0"/>
              <a:t>vocational education; </a:t>
            </a:r>
          </a:p>
          <a:p>
            <a:pPr marL="574675" lvl="1" indent="-136525" eaLnBrk="1" hangingPunct="1">
              <a:buClr>
                <a:schemeClr val="accent1"/>
              </a:buClr>
            </a:pPr>
            <a:r>
              <a:rPr lang="en-US" altLang="en-US" dirty="0"/>
              <a:t>integrated employment (including supported employment);</a:t>
            </a:r>
          </a:p>
          <a:p>
            <a:pPr marL="574675" lvl="1" indent="-136525" eaLnBrk="1" hangingPunct="1">
              <a:buClr>
                <a:schemeClr val="accent1"/>
              </a:buClr>
            </a:pPr>
            <a:r>
              <a:rPr lang="en-US" altLang="en-US" dirty="0"/>
              <a:t>continuing and adult education; adult services; </a:t>
            </a:r>
          </a:p>
          <a:p>
            <a:pPr marL="574675" lvl="1" indent="-136525" eaLnBrk="1" hangingPunct="1">
              <a:buClr>
                <a:schemeClr val="accent1"/>
              </a:buClr>
            </a:pPr>
            <a:r>
              <a:rPr lang="en-US" altLang="en-US" dirty="0"/>
              <a:t>independent living; or</a:t>
            </a:r>
          </a:p>
          <a:p>
            <a:pPr marL="574675" lvl="1" indent="-136525" eaLnBrk="1" hangingPunct="1">
              <a:buClr>
                <a:schemeClr val="accent1"/>
              </a:buClr>
            </a:pPr>
            <a:r>
              <a:rPr lang="en-US" altLang="en-US" dirty="0"/>
              <a:t>community participation</a:t>
            </a:r>
          </a:p>
          <a:p>
            <a:pPr eaLnBrk="1" hangingPunct="1">
              <a:buFont typeface="Wingdings" pitchFamily="2" charset="2"/>
              <a:buNone/>
            </a:pPr>
            <a:endParaRPr lang="en-US" altLang="en-US" dirty="0"/>
          </a:p>
          <a:p>
            <a:pPr eaLnBrk="1" hangingPunct="1"/>
            <a:endParaRPr lang="en-US" altLang="en-US" dirty="0"/>
          </a:p>
        </p:txBody>
      </p:sp>
      <p:sp>
        <p:nvSpPr>
          <p:cNvPr id="39939" name="Slide Number Placeholder 5"/>
          <p:cNvSpPr>
            <a:spLocks noGrp="1"/>
          </p:cNvSpPr>
          <p:nvPr>
            <p:ph type="sldNum" sz="quarter" idx="12"/>
          </p:nvPr>
        </p:nvSpPr>
        <p:spPr>
          <a:xfrm>
            <a:off x="8127999" y="6470704"/>
            <a:ext cx="730251" cy="274320"/>
          </a:xfrm>
        </p:spPr>
        <p:txBody>
          <a:bodyPr>
            <a:normAutofit/>
          </a:bodyPr>
          <a:lstStyle/>
          <a:p>
            <a:pPr>
              <a:spcAft>
                <a:spcPts val="600"/>
              </a:spcAft>
              <a:defRPr/>
            </a:pPr>
            <a:fld id="{C2EC6215-04D5-41D8-A12A-E5F8ADBEB96B}" type="slidenum">
              <a:rPr lang="en-US"/>
              <a:pPr>
                <a:spcAft>
                  <a:spcPts val="600"/>
                </a:spcAft>
                <a:defRPr/>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2954" name="Rectangle 82953">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7" y="804333"/>
            <a:ext cx="2886510" cy="5249334"/>
          </a:xfrm>
        </p:spPr>
        <p:txBody>
          <a:bodyPr>
            <a:normAutofit/>
          </a:bodyPr>
          <a:lstStyle/>
          <a:p>
            <a:pPr algn="r"/>
            <a:r>
              <a:rPr lang="en-US" b="1" dirty="0"/>
              <a:t>Transition services</a:t>
            </a:r>
          </a:p>
        </p:txBody>
      </p:sp>
      <p:cxnSp>
        <p:nvCxnSpPr>
          <p:cNvPr id="82956" name="Straight Connector 82955">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081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2949" name="Rectangle 3"/>
          <p:cNvSpPr>
            <a:spLocks noGrp="1" noChangeArrowheads="1"/>
          </p:cNvSpPr>
          <p:nvPr>
            <p:ph idx="1"/>
          </p:nvPr>
        </p:nvSpPr>
        <p:spPr>
          <a:xfrm>
            <a:off x="3749497" y="804333"/>
            <a:ext cx="4693291" cy="5249334"/>
          </a:xfrm>
        </p:spPr>
        <p:txBody>
          <a:bodyPr anchor="ctr">
            <a:normAutofit/>
          </a:bodyPr>
          <a:lstStyle/>
          <a:p>
            <a:pPr eaLnBrk="1" hangingPunct="1">
              <a:buFont typeface="Wingdings 2" pitchFamily="18" charset="2"/>
              <a:buNone/>
            </a:pPr>
            <a:r>
              <a:rPr lang="en-US" altLang="en-US" dirty="0"/>
              <a:t>	The transition plan should be based on the individual student’s needs, taking into account the student’s strengths, preferences and interests; and includes:</a:t>
            </a:r>
          </a:p>
          <a:p>
            <a:pPr lvl="2">
              <a:buClr>
                <a:schemeClr val="accent1"/>
              </a:buClr>
            </a:pPr>
            <a:r>
              <a:rPr lang="en-US" altLang="en-US" sz="1600" dirty="0"/>
              <a:t>instruction</a:t>
            </a:r>
          </a:p>
          <a:p>
            <a:pPr lvl="2">
              <a:buClr>
                <a:schemeClr val="accent1"/>
              </a:buClr>
            </a:pPr>
            <a:r>
              <a:rPr lang="en-US" altLang="en-US" sz="1600" dirty="0"/>
              <a:t>related services </a:t>
            </a:r>
          </a:p>
          <a:p>
            <a:pPr lvl="2">
              <a:buClr>
                <a:schemeClr val="accent1"/>
              </a:buClr>
            </a:pPr>
            <a:r>
              <a:rPr lang="en-US" altLang="en-US" sz="1600" dirty="0"/>
              <a:t>community experiences</a:t>
            </a:r>
          </a:p>
          <a:p>
            <a:pPr lvl="2">
              <a:buClr>
                <a:schemeClr val="accent1"/>
              </a:buClr>
            </a:pPr>
            <a:r>
              <a:rPr lang="en-US" altLang="en-US" sz="1600" dirty="0"/>
              <a:t>the development of employment </a:t>
            </a:r>
          </a:p>
          <a:p>
            <a:pPr lvl="2">
              <a:buClr>
                <a:schemeClr val="accent1"/>
              </a:buClr>
            </a:pPr>
            <a:r>
              <a:rPr lang="en-US" altLang="en-US" sz="1600" dirty="0"/>
              <a:t>other post-school adult living objectives </a:t>
            </a:r>
          </a:p>
          <a:p>
            <a:pPr lvl="2">
              <a:buClr>
                <a:schemeClr val="accent1"/>
              </a:buClr>
            </a:pPr>
            <a:r>
              <a:rPr lang="en-US" altLang="en-US" sz="1600" dirty="0"/>
              <a:t>when appropriate, acquisition of daily living skills</a:t>
            </a:r>
          </a:p>
          <a:p>
            <a:pPr lvl="2">
              <a:buClr>
                <a:schemeClr val="accent1"/>
              </a:buClr>
            </a:pPr>
            <a:r>
              <a:rPr lang="en-US" altLang="en-US" sz="1600" dirty="0"/>
              <a:t>and when appropriate, functional vocational evaluation </a:t>
            </a:r>
          </a:p>
          <a:p>
            <a:pPr eaLnBrk="1" hangingPunct="1"/>
            <a:endParaRPr lang="en-US" altLang="en-US" dirty="0"/>
          </a:p>
        </p:txBody>
      </p:sp>
      <p:sp>
        <p:nvSpPr>
          <p:cNvPr id="40963" name="Slide Number Placeholder 5"/>
          <p:cNvSpPr>
            <a:spLocks noGrp="1"/>
          </p:cNvSpPr>
          <p:nvPr>
            <p:ph type="sldNum" sz="quarter" idx="12"/>
          </p:nvPr>
        </p:nvSpPr>
        <p:spPr>
          <a:xfrm>
            <a:off x="8127999" y="6470704"/>
            <a:ext cx="730251" cy="274320"/>
          </a:xfrm>
        </p:spPr>
        <p:txBody>
          <a:bodyPr>
            <a:normAutofit/>
          </a:bodyPr>
          <a:lstStyle/>
          <a:p>
            <a:pPr>
              <a:spcAft>
                <a:spcPts val="600"/>
              </a:spcAft>
              <a:defRPr/>
            </a:pPr>
            <a:fld id="{E9A9CB25-59AC-4474-92FB-D4BE483D99E7}" type="slidenum">
              <a:rPr lang="en-US"/>
              <a:pPr>
                <a:spcAft>
                  <a:spcPts val="600"/>
                </a:spcAft>
                <a:defRPr/>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2954" name="Rectangle 82953">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33409" y="804333"/>
            <a:ext cx="2734108" cy="5249334"/>
          </a:xfrm>
        </p:spPr>
        <p:txBody>
          <a:bodyPr>
            <a:normAutofit/>
          </a:bodyPr>
          <a:lstStyle/>
          <a:p>
            <a:pPr algn="r"/>
            <a:r>
              <a:rPr lang="en-US" b="1" dirty="0"/>
              <a:t>Transition services</a:t>
            </a:r>
          </a:p>
        </p:txBody>
      </p:sp>
      <p:cxnSp>
        <p:nvCxnSpPr>
          <p:cNvPr id="82956" name="Straight Connector 82955">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081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2949" name="Rectangle 3"/>
          <p:cNvSpPr>
            <a:spLocks noGrp="1" noChangeArrowheads="1"/>
          </p:cNvSpPr>
          <p:nvPr>
            <p:ph idx="1"/>
          </p:nvPr>
        </p:nvSpPr>
        <p:spPr>
          <a:xfrm>
            <a:off x="3749497" y="804333"/>
            <a:ext cx="4693291" cy="5249334"/>
          </a:xfrm>
        </p:spPr>
        <p:txBody>
          <a:bodyPr anchor="ctr">
            <a:normAutofit/>
          </a:bodyPr>
          <a:lstStyle/>
          <a:p>
            <a:pPr lvl="0"/>
            <a:r>
              <a:rPr lang="en-US" altLang="en-US" dirty="0"/>
              <a:t>	</a:t>
            </a:r>
            <a:r>
              <a:rPr lang="en-US" dirty="0"/>
              <a:t> The team should consider: </a:t>
            </a:r>
          </a:p>
          <a:p>
            <a:pPr lvl="1"/>
            <a:r>
              <a:rPr lang="en-US" dirty="0"/>
              <a:t>any postsecondary education options; </a:t>
            </a:r>
          </a:p>
          <a:p>
            <a:pPr lvl="1"/>
            <a:r>
              <a:rPr lang="en-US" dirty="0"/>
              <a:t>a functional vocational evaluation; </a:t>
            </a:r>
          </a:p>
          <a:p>
            <a:pPr lvl="1"/>
            <a:r>
              <a:rPr lang="en-US" dirty="0"/>
              <a:t>employment goals and objectives; </a:t>
            </a:r>
          </a:p>
          <a:p>
            <a:pPr lvl="1"/>
            <a:r>
              <a:rPr lang="en-US" dirty="0"/>
              <a:t>if the student is at least 18 years of age, the availability of age-appropriate instructional environments; </a:t>
            </a:r>
          </a:p>
          <a:p>
            <a:pPr lvl="1"/>
            <a:r>
              <a:rPr lang="en-US" dirty="0"/>
              <a:t>independent living goals and objectives; and </a:t>
            </a:r>
          </a:p>
          <a:p>
            <a:pPr lvl="1"/>
            <a:r>
              <a:rPr lang="en-US" dirty="0"/>
              <a:t>appropriate circumstances for referring a student to a governmental agency for services. </a:t>
            </a:r>
          </a:p>
          <a:p>
            <a:pPr eaLnBrk="1" hangingPunct="1"/>
            <a:endParaRPr lang="en-US" altLang="en-US" dirty="0"/>
          </a:p>
        </p:txBody>
      </p:sp>
      <p:sp>
        <p:nvSpPr>
          <p:cNvPr id="40963" name="Slide Number Placeholder 5"/>
          <p:cNvSpPr>
            <a:spLocks noGrp="1"/>
          </p:cNvSpPr>
          <p:nvPr>
            <p:ph type="sldNum" sz="quarter" idx="12"/>
          </p:nvPr>
        </p:nvSpPr>
        <p:spPr>
          <a:xfrm>
            <a:off x="8127999" y="6470704"/>
            <a:ext cx="730251" cy="274320"/>
          </a:xfrm>
        </p:spPr>
        <p:txBody>
          <a:bodyPr>
            <a:normAutofit/>
          </a:bodyPr>
          <a:lstStyle/>
          <a:p>
            <a:pPr>
              <a:spcAft>
                <a:spcPts val="600"/>
              </a:spcAft>
              <a:defRPr/>
            </a:pPr>
            <a:fld id="{E9A9CB25-59AC-4474-92FB-D4BE483D99E7}" type="slidenum">
              <a:rPr lang="en-US"/>
              <a:pPr>
                <a:spcAft>
                  <a:spcPts val="600"/>
                </a:spcAft>
                <a:defRPr/>
              </a:pPr>
              <a:t>37</a:t>
            </a:fld>
            <a:endParaRPr lang="en-US"/>
          </a:p>
        </p:txBody>
      </p:sp>
    </p:spTree>
    <p:extLst>
      <p:ext uri="{BB962C8B-B14F-4D97-AF65-F5344CB8AC3E}">
        <p14:creationId xmlns:p14="http://schemas.microsoft.com/office/powerpoint/2010/main" val="4188250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768096" y="585216"/>
            <a:ext cx="7290054" cy="1499616"/>
          </a:xfrm>
        </p:spPr>
        <p:txBody>
          <a:bodyPr>
            <a:normAutofit/>
          </a:bodyPr>
          <a:lstStyle/>
          <a:p>
            <a:pPr eaLnBrk="1" fontAlgn="auto" hangingPunct="1">
              <a:spcAft>
                <a:spcPts val="0"/>
              </a:spcAft>
              <a:defRPr/>
            </a:pPr>
            <a:r>
              <a:rPr lang="en-US" sz="3700" b="1"/>
              <a:t>What is My Role in Developing and Reviewing Transition Services?</a:t>
            </a:r>
          </a:p>
        </p:txBody>
      </p:sp>
      <p:sp>
        <p:nvSpPr>
          <p:cNvPr id="44035" name="Slide Number Placeholder 5"/>
          <p:cNvSpPr>
            <a:spLocks noGrp="1"/>
          </p:cNvSpPr>
          <p:nvPr>
            <p:ph type="sldNum" sz="quarter" idx="12"/>
          </p:nvPr>
        </p:nvSpPr>
        <p:spPr>
          <a:xfrm>
            <a:off x="8127999" y="6470704"/>
            <a:ext cx="730251" cy="274320"/>
          </a:xfrm>
        </p:spPr>
        <p:txBody>
          <a:bodyPr>
            <a:normAutofit/>
          </a:bodyPr>
          <a:lstStyle/>
          <a:p>
            <a:pPr>
              <a:spcAft>
                <a:spcPts val="600"/>
              </a:spcAft>
              <a:defRPr/>
            </a:pPr>
            <a:fld id="{06DC3A7B-AEE5-4D22-8679-6811FBF370F0}" type="slidenum">
              <a:rPr lang="en-US"/>
              <a:pPr>
                <a:spcAft>
                  <a:spcPts val="600"/>
                </a:spcAft>
                <a:defRPr/>
              </a:pPr>
              <a:t>38</a:t>
            </a:fld>
            <a:endParaRPr lang="en-US"/>
          </a:p>
        </p:txBody>
      </p:sp>
      <p:graphicFrame>
        <p:nvGraphicFramePr>
          <p:cNvPr id="86023" name="Rectangle 3">
            <a:extLst>
              <a:ext uri="{FF2B5EF4-FFF2-40B4-BE49-F238E27FC236}">
                <a16:creationId xmlns:a16="http://schemas.microsoft.com/office/drawing/2014/main" id="{46EA48E5-2532-4484-17E0-2094079264A2}"/>
              </a:ext>
            </a:extLst>
          </p:cNvPr>
          <p:cNvGraphicFramePr>
            <a:graphicFrameLocks noGrp="1"/>
          </p:cNvGraphicFramePr>
          <p:nvPr>
            <p:ph idx="1"/>
            <p:extLst>
              <p:ext uri="{D42A27DB-BD31-4B8C-83A1-F6EECF244321}">
                <p14:modId xmlns:p14="http://schemas.microsoft.com/office/powerpoint/2010/main" val="3586850979"/>
              </p:ext>
            </p:extLst>
          </p:nvPr>
        </p:nvGraphicFramePr>
        <p:xfrm>
          <a:off x="767953" y="2286000"/>
          <a:ext cx="7290197" cy="4022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4218" name="Rectangle 9421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210" name="Rectangle 2"/>
          <p:cNvSpPr>
            <a:spLocks noGrp="1" noChangeArrowheads="1"/>
          </p:cNvSpPr>
          <p:nvPr>
            <p:ph type="title"/>
          </p:nvPr>
        </p:nvSpPr>
        <p:spPr>
          <a:xfrm>
            <a:off x="723591" y="804333"/>
            <a:ext cx="2543925" cy="5249334"/>
          </a:xfrm>
        </p:spPr>
        <p:txBody>
          <a:bodyPr>
            <a:normAutofit/>
          </a:bodyPr>
          <a:lstStyle/>
          <a:p>
            <a:pPr algn="r" eaLnBrk="1" hangingPunct="1"/>
            <a:r>
              <a:rPr lang="en-US" altLang="en-US" b="1" dirty="0"/>
              <a:t>Transfer of Rights</a:t>
            </a:r>
          </a:p>
        </p:txBody>
      </p:sp>
      <p:cxnSp>
        <p:nvCxnSpPr>
          <p:cNvPr id="94220" name="Straight Connector 9421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081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4213" name="Rectangle 3"/>
          <p:cNvSpPr>
            <a:spLocks noGrp="1" noChangeArrowheads="1"/>
          </p:cNvSpPr>
          <p:nvPr>
            <p:ph idx="1"/>
          </p:nvPr>
        </p:nvSpPr>
        <p:spPr>
          <a:xfrm>
            <a:off x="3749497" y="804333"/>
            <a:ext cx="4693291" cy="5249334"/>
          </a:xfrm>
        </p:spPr>
        <p:txBody>
          <a:bodyPr anchor="ctr">
            <a:normAutofit/>
          </a:bodyPr>
          <a:lstStyle/>
          <a:p>
            <a:pPr eaLnBrk="1" hangingPunct="1"/>
            <a:endParaRPr lang="en-US" altLang="en-US" sz="1700" dirty="0"/>
          </a:p>
          <a:p>
            <a:pPr eaLnBrk="1" hangingPunct="1"/>
            <a:r>
              <a:rPr lang="en-US" altLang="en-US" sz="1700" dirty="0"/>
              <a:t>Beginning not later than one year before a student reaches the age of majority under the state law, age 18, the IEP must include a statement that the student has been informed of the student’s rights, and if any that will transfer to him or her on reaching the age of majority.</a:t>
            </a:r>
          </a:p>
          <a:p>
            <a:pPr eaLnBrk="1" hangingPunct="1"/>
            <a:endParaRPr lang="en-US" altLang="en-US" sz="1700" dirty="0"/>
          </a:p>
          <a:p>
            <a:pPr eaLnBrk="1" hangingPunct="1"/>
            <a:r>
              <a:rPr lang="en-US" altLang="en-US" sz="1700" dirty="0"/>
              <a:t>The student’s (IEP) must include a statement that the student has been informed, unless another individual has been granted guardianship of the student under the Probate Code.</a:t>
            </a:r>
          </a:p>
          <a:p>
            <a:pPr eaLnBrk="1" hangingPunct="1"/>
            <a:endParaRPr lang="en-US" altLang="en-US" sz="1700" dirty="0"/>
          </a:p>
          <a:p>
            <a:pPr eaLnBrk="1" hangingPunct="1"/>
            <a:r>
              <a:rPr lang="en-US" altLang="en-US" sz="1700" dirty="0"/>
              <a:t>All rights granted to the parent (you) under the Individuals with Disabilities Education Act (IDEA), Part B, other than the right to receive any notice required under IDEA, Part B, will transfer to the student upon reaching age 18.</a:t>
            </a:r>
          </a:p>
          <a:p>
            <a:pPr eaLnBrk="1" hangingPunct="1">
              <a:buFont typeface="Wingdings" pitchFamily="2" charset="2"/>
              <a:buNone/>
            </a:pPr>
            <a:endParaRPr lang="en-US" altLang="en-US" sz="1700" b="1" dirty="0"/>
          </a:p>
        </p:txBody>
      </p:sp>
      <p:sp>
        <p:nvSpPr>
          <p:cNvPr id="52227" name="Slide Number Placeholder 5"/>
          <p:cNvSpPr>
            <a:spLocks noGrp="1"/>
          </p:cNvSpPr>
          <p:nvPr>
            <p:ph type="sldNum" sz="quarter" idx="12"/>
          </p:nvPr>
        </p:nvSpPr>
        <p:spPr>
          <a:xfrm>
            <a:off x="8127999" y="6470704"/>
            <a:ext cx="730251" cy="274320"/>
          </a:xfrm>
        </p:spPr>
        <p:txBody>
          <a:bodyPr>
            <a:normAutofit/>
          </a:bodyPr>
          <a:lstStyle/>
          <a:p>
            <a:pPr>
              <a:spcAft>
                <a:spcPts val="600"/>
              </a:spcAft>
              <a:defRPr/>
            </a:pPr>
            <a:fld id="{0097556D-5B4D-42E5-8678-C3D82B7679A2}" type="slidenum">
              <a:rPr lang="en-US"/>
              <a:pPr>
                <a:spcAft>
                  <a:spcPts val="600"/>
                </a:spcAft>
                <a:defRPr/>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768096" y="585216"/>
            <a:ext cx="6013704" cy="1499616"/>
          </a:xfrm>
        </p:spPr>
        <p:txBody>
          <a:bodyPr>
            <a:normAutofit/>
          </a:bodyPr>
          <a:lstStyle/>
          <a:p>
            <a:pPr eaLnBrk="1" hangingPunct="1"/>
            <a:r>
              <a:rPr lang="en-US" altLang="en-US" b="1" dirty="0"/>
              <a:t>What is Special Education?</a:t>
            </a:r>
            <a:endParaRPr lang="en-US" altLang="en-US" b="1"/>
          </a:p>
        </p:txBody>
      </p:sp>
      <p:sp>
        <p:nvSpPr>
          <p:cNvPr id="34821" name="Rectangle 3"/>
          <p:cNvSpPr>
            <a:spLocks noGrp="1" noChangeArrowheads="1"/>
          </p:cNvSpPr>
          <p:nvPr>
            <p:ph idx="1"/>
          </p:nvPr>
        </p:nvSpPr>
        <p:spPr>
          <a:xfrm>
            <a:off x="768096" y="2286000"/>
            <a:ext cx="6013703" cy="4023360"/>
          </a:xfrm>
        </p:spPr>
        <p:txBody>
          <a:bodyPr>
            <a:normAutofit/>
          </a:bodyPr>
          <a:lstStyle/>
          <a:p>
            <a:pPr eaLnBrk="1" hangingPunct="1">
              <a:buFont typeface="Wingdings 2" pitchFamily="18" charset="2"/>
              <a:buNone/>
            </a:pPr>
            <a:r>
              <a:rPr lang="en-US" altLang="en-US" dirty="0"/>
              <a:t>	The purpose of the Individuals with Disabilities Education Improvement Act (IDEA 2004) is to ensure that all children with disabilities have available to them a free and appropriate public education (FAPE) </a:t>
            </a:r>
            <a:r>
              <a:rPr lang="en-US" altLang="en-US" b="1" dirty="0"/>
              <a:t>that emphasizes special education and related services designed to meet their unique needs and prepare them for further education, employment, and independent living.</a:t>
            </a:r>
          </a:p>
          <a:p>
            <a:pPr eaLnBrk="1" hangingPunct="1">
              <a:buFont typeface="Wingdings 2" pitchFamily="18" charset="2"/>
              <a:buNone/>
            </a:pPr>
            <a:endParaRPr lang="en-US" altLang="en-US" b="1" dirty="0"/>
          </a:p>
          <a:p>
            <a:pPr>
              <a:spcBef>
                <a:spcPct val="0"/>
              </a:spcBef>
            </a:pPr>
            <a:r>
              <a:rPr lang="en-US" altLang="en-US" dirty="0"/>
              <a:t>The term </a:t>
            </a:r>
            <a:r>
              <a:rPr lang="en-US" altLang="en-US" i="1" dirty="0"/>
              <a:t>special education means specially designed instruction to meet the unique needs of a child </a:t>
            </a:r>
            <a:r>
              <a:rPr lang="en-US" altLang="en-US" dirty="0"/>
              <a:t>with a disability.</a:t>
            </a:r>
          </a:p>
          <a:p>
            <a:pPr eaLnBrk="1" hangingPunct="1">
              <a:buFont typeface="Wingdings 2" pitchFamily="18" charset="2"/>
              <a:buNone/>
            </a:pPr>
            <a:endParaRPr lang="en-US" altLang="en-US" b="1" dirty="0"/>
          </a:p>
        </p:txBody>
      </p:sp>
      <p:sp>
        <p:nvSpPr>
          <p:cNvPr id="34826" name="Rectangle 34825">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325601"/>
            <a:ext cx="171519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828" name="Rectangle 34827">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4394539"/>
            <a:ext cx="171519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71" name="Slide Number Placeholder 5"/>
          <p:cNvSpPr>
            <a:spLocks noGrp="1"/>
          </p:cNvSpPr>
          <p:nvPr>
            <p:ph type="sldNum" sz="quarter" idx="12"/>
          </p:nvPr>
        </p:nvSpPr>
        <p:spPr>
          <a:xfrm>
            <a:off x="8127999" y="6470704"/>
            <a:ext cx="730251" cy="274320"/>
          </a:xfrm>
        </p:spPr>
        <p:txBody>
          <a:bodyPr>
            <a:normAutofit/>
          </a:bodyPr>
          <a:lstStyle/>
          <a:p>
            <a:pPr>
              <a:spcAft>
                <a:spcPts val="600"/>
              </a:spcAft>
              <a:defRPr/>
            </a:pPr>
            <a:fld id="{E987FC4D-A08A-4709-B1EC-424FFC6BD78B}" type="slidenum">
              <a:rPr lang="en-US"/>
              <a:pPr>
                <a:spcAft>
                  <a:spcPts val="600"/>
                </a:spcAft>
                <a:defRPr/>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609600" y="585216"/>
            <a:ext cx="6400800" cy="1499616"/>
          </a:xfrm>
        </p:spPr>
        <p:txBody>
          <a:bodyPr>
            <a:normAutofit/>
          </a:bodyPr>
          <a:lstStyle/>
          <a:p>
            <a:r>
              <a:rPr lang="en-US" altLang="en-US" b="1" dirty="0"/>
              <a:t>Age Limits and Graduation</a:t>
            </a:r>
          </a:p>
        </p:txBody>
      </p:sp>
      <p:sp>
        <p:nvSpPr>
          <p:cNvPr id="93189" name="Rectangle 3"/>
          <p:cNvSpPr>
            <a:spLocks noGrp="1" noChangeArrowheads="1"/>
          </p:cNvSpPr>
          <p:nvPr>
            <p:ph idx="1"/>
          </p:nvPr>
        </p:nvSpPr>
        <p:spPr>
          <a:xfrm>
            <a:off x="768096" y="2286000"/>
            <a:ext cx="6013703" cy="4023360"/>
          </a:xfrm>
        </p:spPr>
        <p:txBody>
          <a:bodyPr>
            <a:normAutofit/>
          </a:bodyPr>
          <a:lstStyle/>
          <a:p>
            <a:pPr eaLnBrk="1" hangingPunct="1"/>
            <a:r>
              <a:rPr lang="en-US" altLang="en-US" dirty="0"/>
              <a:t>Students have the right to an education under Maine Law until the age of 21.  An Administrative Letter has extended eligibility to the 22</a:t>
            </a:r>
            <a:r>
              <a:rPr lang="en-US" altLang="en-US" baseline="30000" dirty="0"/>
              <a:t>nd</a:t>
            </a:r>
            <a:r>
              <a:rPr lang="en-US" altLang="en-US" dirty="0"/>
              <a:t> birthday.</a:t>
            </a:r>
          </a:p>
          <a:p>
            <a:pPr eaLnBrk="1" hangingPunct="1"/>
            <a:endParaRPr lang="en-US" altLang="en-US" dirty="0"/>
          </a:p>
          <a:p>
            <a:pPr eaLnBrk="1" hangingPunct="1"/>
            <a:r>
              <a:rPr lang="en-US" altLang="en-US" dirty="0"/>
              <a:t>For a student whose eligibility under this part terminates due to graduation from secondary school with a regular diploma, or due to exceeding the age eligibility for a free appropriate public education, an SAU shall provide the student with a summary of the student's academic achievement and functional performance, which shall include recommendations on how to assist the student in meeting the student's postsecondary goals.</a:t>
            </a:r>
          </a:p>
        </p:txBody>
      </p:sp>
      <p:sp>
        <p:nvSpPr>
          <p:cNvPr id="93194" name="Rectangle 93193">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325601"/>
            <a:ext cx="171519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196" name="Rectangle 93195">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4394539"/>
            <a:ext cx="171519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03" name="Slide Number Placeholder 5"/>
          <p:cNvSpPr>
            <a:spLocks noGrp="1"/>
          </p:cNvSpPr>
          <p:nvPr>
            <p:ph type="sldNum" sz="quarter" idx="12"/>
          </p:nvPr>
        </p:nvSpPr>
        <p:spPr>
          <a:xfrm>
            <a:off x="8127999" y="6470704"/>
            <a:ext cx="730251" cy="274320"/>
          </a:xfrm>
        </p:spPr>
        <p:txBody>
          <a:bodyPr>
            <a:normAutofit/>
          </a:bodyPr>
          <a:lstStyle/>
          <a:p>
            <a:pPr>
              <a:spcAft>
                <a:spcPts val="600"/>
              </a:spcAft>
              <a:defRPr/>
            </a:pPr>
            <a:fld id="{C1F9E3AD-DF43-4CA7-B9BC-7D7A0D1B3BFA}" type="slidenum">
              <a:rPr lang="en-US"/>
              <a:pPr>
                <a:spcAft>
                  <a:spcPts val="600"/>
                </a:spcAft>
                <a:defRPr/>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242" name="Rectangle 95241">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244" name="Rectangle 95243">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394" name="Rectangle 2"/>
          <p:cNvSpPr>
            <a:spLocks noGrp="1" noChangeArrowheads="1"/>
          </p:cNvSpPr>
          <p:nvPr>
            <p:ph type="title"/>
          </p:nvPr>
        </p:nvSpPr>
        <p:spPr>
          <a:xfrm>
            <a:off x="723591" y="804333"/>
            <a:ext cx="2543925" cy="5249334"/>
          </a:xfrm>
        </p:spPr>
        <p:txBody>
          <a:bodyPr>
            <a:normAutofit/>
          </a:bodyPr>
          <a:lstStyle/>
          <a:p>
            <a:pPr algn="r" eaLnBrk="1" fontAlgn="auto" hangingPunct="1">
              <a:spcAft>
                <a:spcPts val="0"/>
              </a:spcAft>
              <a:defRPr/>
            </a:pPr>
            <a:r>
              <a:rPr lang="en-US" sz="3700" b="1" dirty="0">
                <a:solidFill>
                  <a:srgbClr val="FFFFFF"/>
                </a:solidFill>
              </a:rPr>
              <a:t>What Can I Do if I Am Dissatisfied with the Program or Services?</a:t>
            </a:r>
          </a:p>
        </p:txBody>
      </p:sp>
      <p:sp>
        <p:nvSpPr>
          <p:cNvPr id="95237" name="Rectangle 3"/>
          <p:cNvSpPr>
            <a:spLocks noGrp="1" noChangeArrowheads="1"/>
          </p:cNvSpPr>
          <p:nvPr>
            <p:ph idx="1"/>
          </p:nvPr>
        </p:nvSpPr>
        <p:spPr>
          <a:xfrm>
            <a:off x="3713286" y="804333"/>
            <a:ext cx="4729502" cy="5249334"/>
          </a:xfrm>
        </p:spPr>
        <p:txBody>
          <a:bodyPr anchor="ctr">
            <a:noAutofit/>
          </a:bodyPr>
          <a:lstStyle/>
          <a:p>
            <a:r>
              <a:rPr lang="en-US" altLang="en-US" dirty="0"/>
              <a:t>Contact someone at the school to address your concerns.</a:t>
            </a:r>
          </a:p>
          <a:p>
            <a:r>
              <a:rPr lang="en-US" altLang="en-US" dirty="0"/>
              <a:t>Ask for an IEP meeting.</a:t>
            </a:r>
          </a:p>
          <a:p>
            <a:r>
              <a:rPr lang="en-US" altLang="en-US" dirty="0"/>
              <a:t>Request a facilitated IEP meeting.</a:t>
            </a:r>
          </a:p>
          <a:p>
            <a:r>
              <a:rPr lang="en-US" altLang="en-US" dirty="0"/>
              <a:t>Call the Maine Department of Education at (207) 624-6600 or meet with a disinterested third party.</a:t>
            </a:r>
          </a:p>
          <a:p>
            <a:r>
              <a:rPr lang="en-US" altLang="en-US" dirty="0"/>
              <a:t>File a complaint investigation and be willing to participate in a resolution meeting with the school.</a:t>
            </a:r>
          </a:p>
          <a:p>
            <a:r>
              <a:rPr lang="en-US" altLang="en-US" dirty="0"/>
              <a:t>File for an impartial special education due process hearing.</a:t>
            </a:r>
          </a:p>
        </p:txBody>
      </p:sp>
      <p:sp>
        <p:nvSpPr>
          <p:cNvPr id="58371" name="Slide Number Placeholder 5"/>
          <p:cNvSpPr>
            <a:spLocks noGrp="1"/>
          </p:cNvSpPr>
          <p:nvPr>
            <p:ph type="sldNum" sz="quarter" idx="12"/>
          </p:nvPr>
        </p:nvSpPr>
        <p:spPr>
          <a:xfrm>
            <a:off x="8127999" y="6470704"/>
            <a:ext cx="730251" cy="274320"/>
          </a:xfrm>
        </p:spPr>
        <p:txBody>
          <a:bodyPr>
            <a:normAutofit/>
          </a:bodyPr>
          <a:lstStyle/>
          <a:p>
            <a:pPr>
              <a:spcAft>
                <a:spcPts val="600"/>
              </a:spcAft>
              <a:defRPr/>
            </a:pPr>
            <a:fld id="{5CBF64FC-0EB7-4333-B1EE-D327E61782EE}" type="slidenum">
              <a:rPr lang="en-US" smtClean="0"/>
              <a:pPr>
                <a:spcAft>
                  <a:spcPts val="600"/>
                </a:spcAft>
                <a:defRPr/>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2427" name="Rectangle 102420">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9609" y="804333"/>
            <a:ext cx="2657908" cy="5249334"/>
          </a:xfrm>
        </p:spPr>
        <p:txBody>
          <a:bodyPr>
            <a:normAutofit/>
          </a:bodyPr>
          <a:lstStyle/>
          <a:p>
            <a:pPr algn="r"/>
            <a:r>
              <a:rPr lang="en-US" altLang="en-US" b="1" dirty="0"/>
              <a:t>If you still have questions,  these webpages can be useful.</a:t>
            </a:r>
            <a:endParaRPr lang="en-US" b="1" dirty="0"/>
          </a:p>
        </p:txBody>
      </p:sp>
      <p:cxnSp>
        <p:nvCxnSpPr>
          <p:cNvPr id="102428" name="Straight Connector 102422">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081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2429" name="Rectangle 3"/>
          <p:cNvSpPr>
            <a:spLocks noGrp="1" noChangeArrowheads="1"/>
          </p:cNvSpPr>
          <p:nvPr>
            <p:ph idx="1"/>
          </p:nvPr>
        </p:nvSpPr>
        <p:spPr>
          <a:xfrm>
            <a:off x="3508198" y="804333"/>
            <a:ext cx="5350044" cy="5249334"/>
          </a:xfrm>
        </p:spPr>
        <p:txBody>
          <a:bodyPr anchor="ctr">
            <a:normAutofit fontScale="92500" lnSpcReduction="10000"/>
          </a:bodyPr>
          <a:lstStyle/>
          <a:p>
            <a:pPr marL="118872" indent="0">
              <a:buNone/>
            </a:pPr>
            <a:endParaRPr lang="en-US" altLang="en-US" sz="1700" dirty="0"/>
          </a:p>
          <a:p>
            <a:pPr marL="118872" indent="0">
              <a:buNone/>
            </a:pPr>
            <a:endParaRPr lang="en-US" altLang="en-US" sz="1700" dirty="0"/>
          </a:p>
          <a:p>
            <a:pPr marL="118872" indent="0">
              <a:buNone/>
            </a:pPr>
            <a:r>
              <a:rPr lang="en-US" altLang="en-US" sz="2200" dirty="0"/>
              <a:t>The Maine Department of Education – Special Services webpage can be viewed at:</a:t>
            </a:r>
          </a:p>
          <a:p>
            <a:pPr marL="118872" indent="0">
              <a:buNone/>
            </a:pPr>
            <a:r>
              <a:rPr lang="en-US" altLang="en-US" sz="2200" dirty="0">
                <a:hlinkClick r:id="rId3">
                  <a:extLst>
                    <a:ext uri="{A12FA001-AC4F-418D-AE19-62706E023703}">
                      <ahyp:hlinkClr xmlns:ahyp="http://schemas.microsoft.com/office/drawing/2018/hyperlinkcolor" val="tx"/>
                    </a:ext>
                  </a:extLst>
                </a:hlinkClick>
              </a:rPr>
              <a:t>http://www.maine.gov/doe/specialed/index.html</a:t>
            </a:r>
            <a:endParaRPr lang="en-US" altLang="en-US" sz="2200" dirty="0"/>
          </a:p>
          <a:p>
            <a:pPr marL="118872" indent="0">
              <a:buNone/>
            </a:pPr>
            <a:endParaRPr lang="en-US" altLang="en-US" sz="2200" dirty="0"/>
          </a:p>
          <a:p>
            <a:pPr marL="118872" indent="0">
              <a:buNone/>
            </a:pPr>
            <a:r>
              <a:rPr lang="en-US" altLang="en-US" sz="2200" dirty="0"/>
              <a:t>Procedural Safeguards can be viewed at:</a:t>
            </a:r>
          </a:p>
          <a:p>
            <a:pPr marL="118872" indent="0">
              <a:buNone/>
            </a:pPr>
            <a:r>
              <a:rPr lang="en-US" altLang="en-US" sz="2200" dirty="0">
                <a:hlinkClick r:id="rId4">
                  <a:extLst>
                    <a:ext uri="{A12FA001-AC4F-418D-AE19-62706E023703}">
                      <ahyp:hlinkClr xmlns:ahyp="http://schemas.microsoft.com/office/drawing/2018/hyperlinkcolor" val="tx"/>
                    </a:ext>
                  </a:extLst>
                </a:hlinkClick>
              </a:rPr>
              <a:t>http://www.maine.gov/doe/specialed/laws/proceduralsafeguards/index.html</a:t>
            </a:r>
            <a:endParaRPr lang="en-US" altLang="en-US" sz="2200" dirty="0"/>
          </a:p>
          <a:p>
            <a:pPr marL="118872" indent="0">
              <a:buNone/>
            </a:pPr>
            <a:endParaRPr lang="en-US" altLang="en-US" sz="2200" dirty="0"/>
          </a:p>
          <a:p>
            <a:pPr marL="118872" indent="0">
              <a:buNone/>
            </a:pPr>
            <a:r>
              <a:rPr lang="en-US" altLang="en-US" sz="2200" dirty="0"/>
              <a:t>Maine Unified Special Education Regulations (MUSER) can be viewed at:</a:t>
            </a:r>
          </a:p>
          <a:p>
            <a:pPr marL="118872" indent="0">
              <a:buNone/>
            </a:pPr>
            <a:r>
              <a:rPr lang="en-US" altLang="en-US" sz="2200" dirty="0">
                <a:hlinkClick r:id="rId5">
                  <a:extLst>
                    <a:ext uri="{A12FA001-AC4F-418D-AE19-62706E023703}">
                      <ahyp:hlinkClr xmlns:ahyp="http://schemas.microsoft.com/office/drawing/2018/hyperlinkcolor" val="tx"/>
                    </a:ext>
                  </a:extLst>
                </a:hlinkClick>
              </a:rPr>
              <a:t>http://www.maine.gov/doe/specialed/laws/documents/Chapter101August272017final.pdf</a:t>
            </a:r>
            <a:endParaRPr lang="en-US" altLang="en-US" sz="2200" dirty="0"/>
          </a:p>
          <a:p>
            <a:pPr marL="118872" indent="0">
              <a:buNone/>
            </a:pPr>
            <a:endParaRPr lang="en-US" altLang="en-US" sz="1700" dirty="0"/>
          </a:p>
          <a:p>
            <a:pPr marL="118872" indent="0">
              <a:buNone/>
            </a:pPr>
            <a:endParaRPr lang="en-US" altLang="en-US" sz="1700" dirty="0"/>
          </a:p>
        </p:txBody>
      </p:sp>
      <p:sp>
        <p:nvSpPr>
          <p:cNvPr id="65539" name="Slide Number Placeholder 5"/>
          <p:cNvSpPr>
            <a:spLocks noGrp="1"/>
          </p:cNvSpPr>
          <p:nvPr>
            <p:ph type="sldNum" sz="quarter" idx="12"/>
          </p:nvPr>
        </p:nvSpPr>
        <p:spPr>
          <a:xfrm>
            <a:off x="8127999" y="6470704"/>
            <a:ext cx="730251" cy="274320"/>
          </a:xfrm>
        </p:spPr>
        <p:txBody>
          <a:bodyPr>
            <a:normAutofit/>
          </a:bodyPr>
          <a:lstStyle/>
          <a:p>
            <a:pPr>
              <a:spcAft>
                <a:spcPts val="600"/>
              </a:spcAft>
              <a:defRPr/>
            </a:pPr>
            <a:fld id="{17C2132C-D651-4E45-9FB5-ED4F339AF298}" type="slidenum">
              <a:rPr lang="en-US" smtClean="0"/>
              <a:pPr>
                <a:spcAft>
                  <a:spcPts val="600"/>
                </a:spcAft>
                <a:defRPr/>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5068B1C-1A28-475A-A0E0-4C23200D82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82600" y="804333"/>
            <a:ext cx="3718717" cy="5249334"/>
          </a:xfrm>
        </p:spPr>
        <p:txBody>
          <a:bodyPr>
            <a:normAutofit/>
          </a:bodyPr>
          <a:lstStyle/>
          <a:p>
            <a:pPr algn="r"/>
            <a:r>
              <a:rPr lang="en-US" dirty="0">
                <a:solidFill>
                  <a:schemeClr val="bg1"/>
                </a:solidFill>
              </a:rPr>
              <a:t>	</a:t>
            </a:r>
            <a:r>
              <a:rPr lang="en-US" b="1" dirty="0">
                <a:solidFill>
                  <a:schemeClr val="bg1"/>
                </a:solidFill>
              </a:rPr>
              <a:t>We are ALWAYS available!</a:t>
            </a:r>
          </a:p>
        </p:txBody>
      </p:sp>
      <p:sp>
        <p:nvSpPr>
          <p:cNvPr id="12" name="Rectangle 11">
            <a:extLst>
              <a:ext uri="{FF2B5EF4-FFF2-40B4-BE49-F238E27FC236}">
                <a16:creationId xmlns:a16="http://schemas.microsoft.com/office/drawing/2014/main" id="{6D428773-F789-43B7-B5FD-AE49E5BD2E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4933950" y="804333"/>
            <a:ext cx="3848100" cy="5249334"/>
          </a:xfrm>
        </p:spPr>
        <p:txBody>
          <a:bodyPr anchor="ctr">
            <a:normAutofit/>
          </a:bodyPr>
          <a:lstStyle/>
          <a:p>
            <a:r>
              <a:rPr lang="en-US" dirty="0">
                <a:solidFill>
                  <a:srgbClr val="FFFFFF"/>
                </a:solidFill>
              </a:rPr>
              <a:t>If you have questions or comments, do not hesitate to contact us.  </a:t>
            </a:r>
          </a:p>
          <a:p>
            <a:endParaRPr lang="en-US" dirty="0">
              <a:solidFill>
                <a:srgbClr val="FFFFFF"/>
              </a:solidFill>
            </a:endParaRPr>
          </a:p>
          <a:p>
            <a:r>
              <a:rPr lang="en-US" dirty="0">
                <a:solidFill>
                  <a:srgbClr val="FFFFFF"/>
                </a:solidFill>
              </a:rPr>
              <a:t>We are here for you. </a:t>
            </a:r>
          </a:p>
          <a:p>
            <a:endParaRPr lang="en-US" dirty="0">
              <a:solidFill>
                <a:srgbClr val="FFFFFF"/>
              </a:solidFill>
            </a:endParaRPr>
          </a:p>
          <a:p>
            <a:pPr marL="118872" indent="0">
              <a:buNone/>
            </a:pPr>
            <a:r>
              <a:rPr lang="en-US" altLang="en-US" dirty="0">
                <a:solidFill>
                  <a:srgbClr val="FFFFFF"/>
                </a:solidFill>
              </a:rPr>
              <a:t>You can also call or email:  </a:t>
            </a:r>
          </a:p>
          <a:p>
            <a:pPr marL="118872" indent="0">
              <a:buNone/>
            </a:pPr>
            <a:r>
              <a:rPr lang="en-US" altLang="en-US" dirty="0">
                <a:solidFill>
                  <a:srgbClr val="FFFFFF"/>
                </a:solidFill>
              </a:rPr>
              <a:t>Sarah Ferguson</a:t>
            </a:r>
          </a:p>
          <a:p>
            <a:pPr marL="118872" indent="0">
              <a:buNone/>
            </a:pPr>
            <a:r>
              <a:rPr lang="en-US" altLang="en-US" dirty="0">
                <a:solidFill>
                  <a:srgbClr val="FFFFFF"/>
                </a:solidFill>
              </a:rPr>
              <a:t>Educational Surrogate Coordinator</a:t>
            </a:r>
          </a:p>
          <a:p>
            <a:pPr marL="118872" indent="0">
              <a:buNone/>
            </a:pPr>
            <a:r>
              <a:rPr lang="en-US" altLang="en-US" dirty="0">
                <a:solidFill>
                  <a:srgbClr val="FFFFFF"/>
                </a:solidFill>
              </a:rPr>
              <a:t>(207) 592-6498</a:t>
            </a:r>
          </a:p>
          <a:p>
            <a:pPr marL="118872" indent="0">
              <a:buNone/>
            </a:pPr>
            <a:r>
              <a:rPr lang="en-US" altLang="en-US" dirty="0">
                <a:solidFill>
                  <a:srgbClr val="FFFFFF"/>
                </a:solidFill>
              </a:rPr>
              <a:t>sarah.ferguson@maine.gov</a:t>
            </a:r>
          </a:p>
          <a:p>
            <a:r>
              <a:rPr lang="en-US" dirty="0">
                <a:solidFill>
                  <a:srgbClr val="FFFFFF"/>
                </a:solidFill>
              </a:rPr>
              <a:t> </a:t>
            </a:r>
          </a:p>
        </p:txBody>
      </p:sp>
      <p:sp>
        <p:nvSpPr>
          <p:cNvPr id="5" name="Slide Number Placeholder 4"/>
          <p:cNvSpPr>
            <a:spLocks noGrp="1"/>
          </p:cNvSpPr>
          <p:nvPr>
            <p:ph type="sldNum" sz="quarter" idx="12"/>
          </p:nvPr>
        </p:nvSpPr>
        <p:spPr>
          <a:xfrm>
            <a:off x="8127999" y="6470704"/>
            <a:ext cx="730251" cy="274320"/>
          </a:xfrm>
        </p:spPr>
        <p:txBody>
          <a:bodyPr>
            <a:normAutofit/>
          </a:bodyPr>
          <a:lstStyle/>
          <a:p>
            <a:pPr>
              <a:spcAft>
                <a:spcPts val="600"/>
              </a:spcAft>
              <a:defRPr/>
            </a:pPr>
            <a:fld id="{8699729D-4166-498A-8869-13D8F33F97DE}" type="slidenum">
              <a:rPr lang="en-US">
                <a:solidFill>
                  <a:srgbClr val="FFFFFF"/>
                </a:solidFill>
              </a:rPr>
              <a:pPr>
                <a:spcAft>
                  <a:spcPts val="600"/>
                </a:spcAft>
                <a:defRPr/>
              </a:pPr>
              <a:t>43</a:t>
            </a:fld>
            <a:endParaRPr lang="en-US">
              <a:solidFill>
                <a:srgbClr val="FFFFFF"/>
              </a:solidFill>
            </a:endParaRPr>
          </a:p>
        </p:txBody>
      </p:sp>
    </p:spTree>
    <p:extLst>
      <p:ext uri="{BB962C8B-B14F-4D97-AF65-F5344CB8AC3E}">
        <p14:creationId xmlns:p14="http://schemas.microsoft.com/office/powerpoint/2010/main" val="804162105"/>
      </p:ext>
    </p:extLst>
  </p:cSld>
  <p:clrMapOvr>
    <a:overrideClrMapping bg1="dk1" tx1="lt1" bg2="dk2" tx2="lt2" accent1="accent1" accent2="accent2" accent3="accent3" accent4="accent4" accent5="accent5" accent6="accent6" hlink="hlink" folHlink="folHlink"/>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6" name="Straight Connector 15">
            <a:extLst>
              <a:ext uri="{FF2B5EF4-FFF2-40B4-BE49-F238E27FC236}">
                <a16:creationId xmlns:a16="http://schemas.microsoft.com/office/drawing/2014/main" id="{15F1CC53-719A-4763-BF30-5E25A63CEF3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4572000"/>
            <a:ext cx="5293730"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itle 1"/>
          <p:cNvSpPr>
            <a:spLocks noGrp="1"/>
          </p:cNvSpPr>
          <p:nvPr>
            <p:ph type="title"/>
          </p:nvPr>
        </p:nvSpPr>
        <p:spPr>
          <a:xfrm>
            <a:off x="393192" y="4767072"/>
            <a:ext cx="4945641" cy="1625210"/>
          </a:xfrm>
        </p:spPr>
        <p:txBody>
          <a:bodyPr vert="horz" lIns="91440" tIns="45720" rIns="91440" bIns="45720" rtlCol="0" anchor="ctr">
            <a:normAutofit/>
          </a:bodyPr>
          <a:lstStyle/>
          <a:p>
            <a:pPr algn="r"/>
            <a:r>
              <a:rPr lang="en-US" sz="8000" b="1" dirty="0">
                <a:solidFill>
                  <a:srgbClr val="FFFFFF"/>
                </a:solidFill>
              </a:rPr>
              <a:t>Thank you</a:t>
            </a:r>
          </a:p>
        </p:txBody>
      </p:sp>
      <p:pic>
        <p:nvPicPr>
          <p:cNvPr id="9" name="Content Placeholder 8"/>
          <p:cNvPicPr>
            <a:picLocks noGrp="1" noChangeAspect="1"/>
          </p:cNvPicPr>
          <p:nvPr>
            <p:ph sz="half" idx="2"/>
          </p:nvPr>
        </p:nvPicPr>
        <p:blipFill rotWithShape="1">
          <a:blip r:embed="rId3">
            <a:extLst>
              <a:ext uri="{28A0092B-C50C-407E-A947-70E740481C1C}">
                <a14:useLocalDpi xmlns:a14="http://schemas.microsoft.com/office/drawing/2010/main" val="0"/>
              </a:ext>
            </a:extLst>
          </a:blip>
          <a:srcRect l="16782" r="20245"/>
          <a:stretch/>
        </p:blipFill>
        <p:spPr bwMode="auto">
          <a:xfrm>
            <a:off x="245660" y="321733"/>
            <a:ext cx="2586538" cy="410739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p:cNvPicPr>
            <a:picLocks noChangeAspect="1"/>
          </p:cNvPicPr>
          <p:nvPr/>
        </p:nvPicPr>
        <p:blipFill rotWithShape="1">
          <a:blip r:embed="rId4" cstate="print">
            <a:extLst>
              <a:ext uri="{28A0092B-C50C-407E-A947-70E740481C1C}">
                <a14:useLocalDpi xmlns:a14="http://schemas.microsoft.com/office/drawing/2010/main" val="0"/>
              </a:ext>
            </a:extLst>
          </a:blip>
          <a:srcRect l="5452" r="184" b="3"/>
          <a:stretch/>
        </p:blipFill>
        <p:spPr>
          <a:xfrm>
            <a:off x="2943800" y="321732"/>
            <a:ext cx="2586538" cy="4106284"/>
          </a:xfrm>
          <a:prstGeom prst="rect">
            <a:avLst/>
          </a:prstGeom>
        </p:spPr>
      </p:pic>
      <p:sp>
        <p:nvSpPr>
          <p:cNvPr id="20" name="Rectangle 19">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3" name="Content Placeholder 2"/>
          <p:cNvSpPr>
            <a:spLocks noGrp="1"/>
          </p:cNvSpPr>
          <p:nvPr>
            <p:ph sz="half" idx="1"/>
          </p:nvPr>
        </p:nvSpPr>
        <p:spPr>
          <a:xfrm>
            <a:off x="6021989" y="917725"/>
            <a:ext cx="2568554" cy="4852362"/>
          </a:xfrm>
        </p:spPr>
        <p:txBody>
          <a:bodyPr vert="horz" lIns="45720" tIns="45720" rIns="45720" bIns="45720" rtlCol="0" anchor="ctr">
            <a:noAutofit/>
          </a:bodyPr>
          <a:lstStyle/>
          <a:p>
            <a:r>
              <a:rPr lang="en-US" sz="3200" dirty="0">
                <a:solidFill>
                  <a:srgbClr val="FFFFFF"/>
                </a:solidFill>
              </a:rPr>
              <a:t>The Maine Department of Education thanks you for volunteering to be an educational surrogate parent the students that need it the most.</a:t>
            </a:r>
          </a:p>
        </p:txBody>
      </p:sp>
    </p:spTree>
    <p:extLst>
      <p:ext uri="{BB962C8B-B14F-4D97-AF65-F5344CB8AC3E}">
        <p14:creationId xmlns:p14="http://schemas.microsoft.com/office/powerpoint/2010/main" val="1058617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768096" y="585216"/>
            <a:ext cx="6013704" cy="938784"/>
          </a:xfrm>
        </p:spPr>
        <p:txBody>
          <a:bodyPr>
            <a:noAutofit/>
          </a:bodyPr>
          <a:lstStyle/>
          <a:p>
            <a:pPr eaLnBrk="1" hangingPunct="1"/>
            <a:r>
              <a:rPr lang="en-US" altLang="en-US" sz="4000" b="1" dirty="0"/>
              <a:t>What are the </a:t>
            </a:r>
            <a:br>
              <a:rPr lang="en-US" altLang="en-US" sz="4000" b="1" dirty="0"/>
            </a:br>
            <a:r>
              <a:rPr lang="en-US" altLang="en-US" sz="4000" b="1" dirty="0"/>
              <a:t>“Procedural Safeguards”?</a:t>
            </a:r>
          </a:p>
        </p:txBody>
      </p:sp>
      <p:sp>
        <p:nvSpPr>
          <p:cNvPr id="35845" name="Rectangle 3"/>
          <p:cNvSpPr>
            <a:spLocks noGrp="1" noChangeArrowheads="1"/>
          </p:cNvSpPr>
          <p:nvPr>
            <p:ph idx="1"/>
          </p:nvPr>
        </p:nvSpPr>
        <p:spPr>
          <a:xfrm>
            <a:off x="241299" y="1752600"/>
            <a:ext cx="6616701" cy="4800600"/>
          </a:xfrm>
        </p:spPr>
        <p:txBody>
          <a:bodyPr>
            <a:normAutofit fontScale="92500" lnSpcReduction="20000"/>
          </a:bodyPr>
          <a:lstStyle/>
          <a:p>
            <a:pPr eaLnBrk="1" hangingPunct="1"/>
            <a:r>
              <a:rPr lang="en-US" altLang="en-US" dirty="0"/>
              <a:t>Procedural Safeguards refers to the rights and privileges afforded to students with disabilities and their parents. </a:t>
            </a:r>
          </a:p>
          <a:p>
            <a:pPr eaLnBrk="1" hangingPunct="1"/>
            <a:r>
              <a:rPr lang="en-US" altLang="en-US" dirty="0"/>
              <a:t>The school must provide you with </a:t>
            </a:r>
            <a:r>
              <a:rPr lang="en-US" altLang="en-US" b="1" dirty="0"/>
              <a:t>“</a:t>
            </a:r>
            <a:r>
              <a:rPr lang="en-US" altLang="en-US" b="1" i="1" dirty="0"/>
              <a:t>Notice of Procedural Safeguards, Rights of Parents of Students with Disabilities</a:t>
            </a:r>
            <a:r>
              <a:rPr lang="en-US" altLang="en-US" b="1" dirty="0"/>
              <a:t>” </a:t>
            </a:r>
            <a:r>
              <a:rPr lang="en-US" altLang="en-US" dirty="0"/>
              <a:t>only one time a year with the following exceptions: at the time of initial referral, parental request for evaluation, the first occurrence of the filing of a complaint, disciplinary actions, and at your request.</a:t>
            </a:r>
          </a:p>
          <a:p>
            <a:pPr eaLnBrk="1" hangingPunct="1"/>
            <a:r>
              <a:rPr lang="en-US" altLang="en-US" dirty="0"/>
              <a:t>Weblinks:</a:t>
            </a:r>
          </a:p>
          <a:p>
            <a:pPr eaLnBrk="1" hangingPunct="1"/>
            <a:r>
              <a:rPr lang="en-US" sz="2400" b="0" i="0" u="none" strike="noStrike" dirty="0">
                <a:solidFill>
                  <a:srgbClr val="CC0000"/>
                </a:solidFill>
                <a:effectLst/>
                <a:latin typeface="Helvetica Neue"/>
                <a:hlinkClick r:id="rId3" tooltip="Procedural Safeguards"/>
              </a:rPr>
              <a:t>Procedural Safeguards</a:t>
            </a:r>
            <a:endParaRPr lang="en-US" sz="2400" b="0" i="0" dirty="0">
              <a:solidFill>
                <a:srgbClr val="141414"/>
              </a:solidFill>
              <a:effectLst/>
              <a:latin typeface="Helvetica Neue"/>
            </a:endParaRPr>
          </a:p>
          <a:p>
            <a:pPr marL="742950" lvl="1" indent="-285750" algn="l">
              <a:buFont typeface="Arial" panose="020B0604020202020204" pitchFamily="34" charset="0"/>
              <a:buChar char="•"/>
            </a:pPr>
            <a:r>
              <a:rPr lang="en-US" sz="1700" b="0" i="0" u="sng" dirty="0">
                <a:solidFill>
                  <a:srgbClr val="2A53A6"/>
                </a:solidFill>
                <a:effectLst/>
                <a:latin typeface="Helvetica Neue"/>
                <a:hlinkClick r:id="rId4" tooltip="English Companion Document"/>
              </a:rPr>
              <a:t>English Companion Document</a:t>
            </a:r>
            <a:endParaRPr lang="en-US" sz="1700" b="0" i="0" dirty="0">
              <a:solidFill>
                <a:srgbClr val="141414"/>
              </a:solidFill>
              <a:effectLst/>
              <a:latin typeface="Helvetica Neue"/>
            </a:endParaRPr>
          </a:p>
          <a:p>
            <a:pPr marL="1143000" lvl="2" indent="-228600" algn="l">
              <a:buFont typeface="Arial" panose="020B0604020202020204" pitchFamily="34" charset="0"/>
              <a:buChar char="•"/>
            </a:pPr>
            <a:r>
              <a:rPr lang="en-US" sz="1700" b="0" i="0" dirty="0">
                <a:solidFill>
                  <a:srgbClr val="141414"/>
                </a:solidFill>
                <a:effectLst/>
                <a:latin typeface="Helvetica Neue"/>
              </a:rPr>
              <a:t>Translated Procedural Safeguards</a:t>
            </a:r>
          </a:p>
          <a:p>
            <a:pPr marL="1600200" lvl="3" indent="-228600" algn="l">
              <a:buFont typeface="Arial" panose="020B0604020202020204" pitchFamily="34" charset="0"/>
              <a:buChar char="•"/>
            </a:pPr>
            <a:r>
              <a:rPr lang="en-US" sz="1700" b="0" i="0" u="sng" dirty="0">
                <a:solidFill>
                  <a:srgbClr val="2A53A6"/>
                </a:solidFill>
                <a:effectLst/>
                <a:latin typeface="Helvetica Neue"/>
                <a:hlinkClick r:id="rId5" tooltip="Spanish"/>
              </a:rPr>
              <a:t>Spanish</a:t>
            </a:r>
            <a:endParaRPr lang="en-US" sz="1700" b="0" i="0" dirty="0">
              <a:solidFill>
                <a:srgbClr val="141414"/>
              </a:solidFill>
              <a:effectLst/>
              <a:latin typeface="Helvetica Neue"/>
            </a:endParaRPr>
          </a:p>
          <a:p>
            <a:pPr marL="1600200" lvl="3" indent="-228600" algn="l">
              <a:buFont typeface="Arial" panose="020B0604020202020204" pitchFamily="34" charset="0"/>
              <a:buChar char="•"/>
            </a:pPr>
            <a:r>
              <a:rPr lang="en-US" sz="1700" b="0" i="0" u="sng" dirty="0">
                <a:solidFill>
                  <a:srgbClr val="2A53A6"/>
                </a:solidFill>
                <a:effectLst/>
                <a:latin typeface="Helvetica Neue"/>
                <a:hlinkClick r:id="rId6" tooltip="Vietnamese"/>
              </a:rPr>
              <a:t>Vietnamese</a:t>
            </a:r>
            <a:endParaRPr lang="en-US" sz="1700" b="0" i="0" dirty="0">
              <a:solidFill>
                <a:srgbClr val="141414"/>
              </a:solidFill>
              <a:effectLst/>
              <a:latin typeface="Helvetica Neue"/>
            </a:endParaRPr>
          </a:p>
          <a:p>
            <a:pPr marL="1600200" lvl="3" indent="-228600" algn="l">
              <a:buFont typeface="Arial" panose="020B0604020202020204" pitchFamily="34" charset="0"/>
              <a:buChar char="•"/>
            </a:pPr>
            <a:r>
              <a:rPr lang="en-US" sz="1700" b="0" i="0" u="sng" dirty="0">
                <a:solidFill>
                  <a:srgbClr val="2A53A6"/>
                </a:solidFill>
                <a:effectLst/>
                <a:latin typeface="Helvetica Neue"/>
                <a:hlinkClick r:id="rId7" tooltip="Somali"/>
              </a:rPr>
              <a:t>Somali</a:t>
            </a:r>
            <a:endParaRPr lang="en-US" sz="1700" b="0" i="0" dirty="0">
              <a:solidFill>
                <a:srgbClr val="141414"/>
              </a:solidFill>
              <a:effectLst/>
              <a:latin typeface="Helvetica Neue"/>
            </a:endParaRPr>
          </a:p>
          <a:p>
            <a:pPr marL="1600200" lvl="3" indent="-228600" algn="l">
              <a:buFont typeface="Arial" panose="020B0604020202020204" pitchFamily="34" charset="0"/>
              <a:buChar char="•"/>
            </a:pPr>
            <a:r>
              <a:rPr lang="en-US" sz="1700" b="0" i="0" u="sng" dirty="0">
                <a:solidFill>
                  <a:srgbClr val="2A53A6"/>
                </a:solidFill>
                <a:effectLst/>
                <a:latin typeface="Helvetica Neue"/>
                <a:hlinkClick r:id="rId8" tooltip="Mandarin"/>
              </a:rPr>
              <a:t>Mandarin</a:t>
            </a:r>
            <a:endParaRPr lang="en-US" sz="1700" b="0" i="0" dirty="0">
              <a:solidFill>
                <a:srgbClr val="141414"/>
              </a:solidFill>
              <a:effectLst/>
              <a:latin typeface="Helvetica Neue"/>
            </a:endParaRPr>
          </a:p>
          <a:p>
            <a:pPr marL="1600200" lvl="3" indent="-228600" algn="l">
              <a:buFont typeface="Arial" panose="020B0604020202020204" pitchFamily="34" charset="0"/>
              <a:buChar char="•"/>
            </a:pPr>
            <a:r>
              <a:rPr lang="en-US" sz="1700" b="0" i="0" u="sng" dirty="0">
                <a:solidFill>
                  <a:srgbClr val="2A53A6"/>
                </a:solidFill>
                <a:effectLst/>
                <a:latin typeface="Helvetica Neue"/>
                <a:hlinkClick r:id="rId9" tooltip="Khmer"/>
              </a:rPr>
              <a:t>Khmer</a:t>
            </a:r>
            <a:endParaRPr lang="en-US" sz="1700" b="0" i="0" dirty="0">
              <a:solidFill>
                <a:srgbClr val="141414"/>
              </a:solidFill>
              <a:effectLst/>
              <a:latin typeface="Helvetica Neue"/>
            </a:endParaRPr>
          </a:p>
          <a:p>
            <a:pPr marL="1600200" lvl="3" indent="-228600" algn="l">
              <a:buFont typeface="Arial" panose="020B0604020202020204" pitchFamily="34" charset="0"/>
              <a:buChar char="•"/>
            </a:pPr>
            <a:r>
              <a:rPr lang="en-US" sz="1700" b="0" i="0" u="sng" dirty="0">
                <a:solidFill>
                  <a:srgbClr val="2A53A6"/>
                </a:solidFill>
                <a:effectLst/>
                <a:latin typeface="Helvetica Neue"/>
                <a:hlinkClick r:id="rId10" tooltip="French"/>
              </a:rPr>
              <a:t>French</a:t>
            </a:r>
            <a:endParaRPr lang="en-US" sz="1700" b="0" i="0" dirty="0">
              <a:solidFill>
                <a:srgbClr val="141414"/>
              </a:solidFill>
              <a:effectLst/>
              <a:latin typeface="Helvetica Neue"/>
            </a:endParaRPr>
          </a:p>
          <a:p>
            <a:pPr marL="1600200" lvl="3" indent="-228600" algn="l">
              <a:buFont typeface="Arial" panose="020B0604020202020204" pitchFamily="34" charset="0"/>
              <a:buChar char="•"/>
            </a:pPr>
            <a:r>
              <a:rPr lang="en-US" sz="1700" b="0" i="0" u="sng" dirty="0">
                <a:solidFill>
                  <a:srgbClr val="2A53A6"/>
                </a:solidFill>
                <a:effectLst/>
                <a:latin typeface="Helvetica Neue"/>
                <a:hlinkClick r:id="rId11" tooltip="Arabic"/>
              </a:rPr>
              <a:t>Arabic</a:t>
            </a:r>
            <a:endParaRPr lang="en-US" sz="1700" b="0" i="0" dirty="0">
              <a:solidFill>
                <a:srgbClr val="141414"/>
              </a:solidFill>
              <a:effectLst/>
              <a:latin typeface="Helvetica Neue"/>
            </a:endParaRPr>
          </a:p>
          <a:p>
            <a:endParaRPr lang="en-US" altLang="en-US" dirty="0"/>
          </a:p>
        </p:txBody>
      </p:sp>
      <p:sp>
        <p:nvSpPr>
          <p:cNvPr id="53256" name="Rectangle 53255">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325601"/>
            <a:ext cx="171519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258" name="Rectangle 53257">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4394539"/>
            <a:ext cx="171519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251" name="Slide Number Placeholder 5"/>
          <p:cNvSpPr>
            <a:spLocks noGrp="1"/>
          </p:cNvSpPr>
          <p:nvPr>
            <p:ph type="sldNum" sz="quarter" idx="12"/>
          </p:nvPr>
        </p:nvSpPr>
        <p:spPr>
          <a:xfrm>
            <a:off x="8127999" y="6470704"/>
            <a:ext cx="730251" cy="274320"/>
          </a:xfrm>
        </p:spPr>
        <p:txBody>
          <a:bodyPr>
            <a:normAutofit/>
          </a:bodyPr>
          <a:lstStyle/>
          <a:p>
            <a:pPr>
              <a:spcAft>
                <a:spcPts val="600"/>
              </a:spcAft>
              <a:defRPr/>
            </a:pPr>
            <a:fld id="{E5FC986B-7361-43D2-A614-21434DED96EB}" type="slidenum">
              <a:rPr lang="en-US"/>
              <a:pPr>
                <a:spcAft>
                  <a:spcPts val="600"/>
                </a:spcAft>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768096" y="585216"/>
            <a:ext cx="6013704" cy="1499616"/>
          </a:xfrm>
        </p:spPr>
        <p:txBody>
          <a:bodyPr>
            <a:normAutofit/>
          </a:bodyPr>
          <a:lstStyle/>
          <a:p>
            <a:pPr eaLnBrk="1" hangingPunct="1"/>
            <a:r>
              <a:rPr lang="en-US" altLang="en-US" b="1" dirty="0"/>
              <a:t>Responsibilities of an Educational  Surrogate?</a:t>
            </a:r>
          </a:p>
        </p:txBody>
      </p:sp>
      <p:sp>
        <p:nvSpPr>
          <p:cNvPr id="22533" name="Rectangle 3"/>
          <p:cNvSpPr>
            <a:spLocks noGrp="1" noChangeArrowheads="1"/>
          </p:cNvSpPr>
          <p:nvPr>
            <p:ph idx="1"/>
          </p:nvPr>
        </p:nvSpPr>
        <p:spPr>
          <a:xfrm>
            <a:off x="768096" y="2286000"/>
            <a:ext cx="6013703" cy="4023360"/>
          </a:xfrm>
        </p:spPr>
        <p:txBody>
          <a:bodyPr>
            <a:normAutofit/>
          </a:bodyPr>
          <a:lstStyle/>
          <a:p>
            <a:pPr eaLnBrk="1" hangingPunct="1">
              <a:buFont typeface="Wingdings 2" pitchFamily="18" charset="2"/>
              <a:buNone/>
              <a:defRPr/>
            </a:pPr>
            <a:r>
              <a:rPr lang="en-US" altLang="en-US" dirty="0"/>
              <a:t>The educational surrogate parent should interact with the school in the </a:t>
            </a:r>
            <a:r>
              <a:rPr lang="en-US" altLang="en-US" i="1" dirty="0"/>
              <a:t>same manner</a:t>
            </a:r>
            <a:r>
              <a:rPr lang="en-US" altLang="en-US" dirty="0"/>
              <a:t> that </a:t>
            </a:r>
            <a:r>
              <a:rPr lang="en-US" altLang="en-US" b="1" dirty="0"/>
              <a:t>a parent </a:t>
            </a:r>
            <a:r>
              <a:rPr lang="en-US" altLang="en-US" dirty="0"/>
              <a:t>would.</a:t>
            </a:r>
          </a:p>
          <a:p>
            <a:pPr eaLnBrk="1" hangingPunct="1">
              <a:buFont typeface="Wingdings 2" pitchFamily="18" charset="2"/>
              <a:buNone/>
              <a:defRPr/>
            </a:pPr>
            <a:r>
              <a:rPr lang="en-US" altLang="en-US" dirty="0"/>
              <a:t> </a:t>
            </a:r>
          </a:p>
          <a:p>
            <a:pPr marL="661988" lvl="1" indent="-342900">
              <a:buClr>
                <a:schemeClr val="accent1"/>
              </a:buClr>
              <a:defRPr/>
            </a:pPr>
            <a:r>
              <a:rPr lang="en-US" altLang="en-US" sz="1800" dirty="0"/>
              <a:t>Visit the student and the student’s school on a regular basis.</a:t>
            </a:r>
          </a:p>
          <a:p>
            <a:pPr marL="661988" lvl="1" indent="-342900">
              <a:buClr>
                <a:schemeClr val="accent1"/>
              </a:buClr>
              <a:defRPr/>
            </a:pPr>
            <a:r>
              <a:rPr lang="en-US" altLang="en-US" sz="1800" dirty="0"/>
              <a:t>Consult with persons involved in the student’s education.</a:t>
            </a:r>
          </a:p>
          <a:p>
            <a:pPr marL="661988" lvl="1" indent="-342900">
              <a:buClr>
                <a:schemeClr val="accent1"/>
              </a:buClr>
              <a:defRPr/>
            </a:pPr>
            <a:r>
              <a:rPr lang="en-US" altLang="en-US" sz="1800" dirty="0"/>
              <a:t>Review the student’s educational records.</a:t>
            </a:r>
          </a:p>
          <a:p>
            <a:pPr marL="661988" lvl="1" indent="-342900">
              <a:buClr>
                <a:schemeClr val="accent1"/>
              </a:buClr>
              <a:defRPr/>
            </a:pPr>
            <a:r>
              <a:rPr lang="en-US" altLang="en-US" sz="1800" dirty="0"/>
              <a:t>Attend IEP meetings.</a:t>
            </a:r>
          </a:p>
          <a:p>
            <a:pPr marL="661988" lvl="1" indent="-342900">
              <a:buClr>
                <a:schemeClr val="accent1"/>
              </a:buClr>
              <a:defRPr/>
            </a:pPr>
            <a:r>
              <a:rPr lang="en-US" altLang="en-US" sz="1800" dirty="0"/>
              <a:t>Exercise independent judgement in pursuing the student’s interests.</a:t>
            </a:r>
          </a:p>
          <a:p>
            <a:pPr marL="661988" lvl="1" indent="-342900">
              <a:buClr>
                <a:schemeClr val="accent1"/>
              </a:buClr>
              <a:defRPr/>
            </a:pPr>
            <a:r>
              <a:rPr lang="en-US" altLang="en-US" sz="1800" dirty="0"/>
              <a:t>Exercise the student’s due process rights, when appropriate.</a:t>
            </a:r>
          </a:p>
        </p:txBody>
      </p:sp>
      <p:sp>
        <p:nvSpPr>
          <p:cNvPr id="30727" name="Rectangle 30726">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325601"/>
            <a:ext cx="171519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729" name="Rectangle 30728">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4394539"/>
            <a:ext cx="171519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47" name="Slide Number Placeholder 5"/>
          <p:cNvSpPr>
            <a:spLocks noGrp="1"/>
          </p:cNvSpPr>
          <p:nvPr>
            <p:ph type="sldNum" sz="quarter" idx="12"/>
          </p:nvPr>
        </p:nvSpPr>
        <p:spPr>
          <a:xfrm>
            <a:off x="8127999" y="6470704"/>
            <a:ext cx="730251" cy="274320"/>
          </a:xfrm>
        </p:spPr>
        <p:txBody>
          <a:bodyPr>
            <a:normAutofit/>
          </a:bodyPr>
          <a:lstStyle/>
          <a:p>
            <a:pPr>
              <a:spcAft>
                <a:spcPts val="600"/>
              </a:spcAft>
              <a:defRPr/>
            </a:pPr>
            <a:fld id="{41E5793A-DAF6-4FCC-86D4-8395F5CCE91C}" type="slidenum">
              <a:rPr lang="en-US"/>
              <a:pPr>
                <a:spcAft>
                  <a:spcPts val="600"/>
                </a:spcAft>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8381" name="Rectangle 58380">
            <a:extLst>
              <a:ext uri="{FF2B5EF4-FFF2-40B4-BE49-F238E27FC236}">
                <a16:creationId xmlns:a16="http://schemas.microsoft.com/office/drawing/2014/main" id="{0AE4C84F-7457-4662-AFA3-554A32B9C3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75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383" name="Rectangle 58382">
            <a:extLst>
              <a:ext uri="{FF2B5EF4-FFF2-40B4-BE49-F238E27FC236}">
                <a16:creationId xmlns:a16="http://schemas.microsoft.com/office/drawing/2014/main" id="{9DF9B39E-8A25-4BC3-B3C0-ACD46B94E6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457"/>
            <a:ext cx="9141714" cy="22855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370" name="Rectangle 2"/>
          <p:cNvSpPr>
            <a:spLocks noGrp="1" noChangeArrowheads="1"/>
          </p:cNvSpPr>
          <p:nvPr>
            <p:ph type="title"/>
          </p:nvPr>
        </p:nvSpPr>
        <p:spPr>
          <a:xfrm>
            <a:off x="768096" y="4971088"/>
            <a:ext cx="7290054" cy="1499616"/>
          </a:xfrm>
        </p:spPr>
        <p:txBody>
          <a:bodyPr>
            <a:normAutofit/>
          </a:bodyPr>
          <a:lstStyle/>
          <a:p>
            <a:pPr eaLnBrk="1" fontAlgn="auto" hangingPunct="1">
              <a:spcAft>
                <a:spcPts val="0"/>
              </a:spcAft>
              <a:defRPr/>
            </a:pPr>
            <a:r>
              <a:rPr lang="en-US">
                <a:solidFill>
                  <a:srgbClr val="FFFFFF"/>
                </a:solidFill>
              </a:rPr>
              <a:t>IMPORTANT</a:t>
            </a:r>
            <a:endParaRPr lang="en-US" b="1">
              <a:solidFill>
                <a:srgbClr val="FFFFFF"/>
              </a:solidFill>
            </a:endParaRPr>
          </a:p>
        </p:txBody>
      </p:sp>
      <p:cxnSp>
        <p:nvCxnSpPr>
          <p:cNvPr id="58385" name="Straight Connector 58384">
            <a:extLst>
              <a:ext uri="{FF2B5EF4-FFF2-40B4-BE49-F238E27FC236}">
                <a16:creationId xmlns:a16="http://schemas.microsoft.com/office/drawing/2014/main" id="{BA91CE2E-0B4F-41F3-95F2-0EB7003685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5242273"/>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57347" name="Slide Number Placeholder 5"/>
          <p:cNvSpPr>
            <a:spLocks noGrp="1"/>
          </p:cNvSpPr>
          <p:nvPr>
            <p:ph type="sldNum" sz="quarter" idx="12"/>
          </p:nvPr>
        </p:nvSpPr>
        <p:spPr>
          <a:xfrm>
            <a:off x="8127999" y="6470704"/>
            <a:ext cx="730251" cy="274320"/>
          </a:xfrm>
        </p:spPr>
        <p:txBody>
          <a:bodyPr>
            <a:normAutofit/>
          </a:bodyPr>
          <a:lstStyle/>
          <a:p>
            <a:pPr>
              <a:spcAft>
                <a:spcPts val="600"/>
              </a:spcAft>
              <a:defRPr/>
            </a:pPr>
            <a:fld id="{97363204-24FF-4554-AD4E-4602CFE7D351}" type="slidenum">
              <a:rPr lang="en-US">
                <a:solidFill>
                  <a:srgbClr val="FFFFFF"/>
                </a:solidFill>
              </a:rPr>
              <a:pPr>
                <a:spcAft>
                  <a:spcPts val="600"/>
                </a:spcAft>
                <a:defRPr/>
              </a:pPr>
              <a:t>7</a:t>
            </a:fld>
            <a:endParaRPr lang="en-US">
              <a:solidFill>
                <a:srgbClr val="FFFFFF"/>
              </a:solidFill>
            </a:endParaRPr>
          </a:p>
        </p:txBody>
      </p:sp>
      <p:graphicFrame>
        <p:nvGraphicFramePr>
          <p:cNvPr id="58372" name="Rectangle 3">
            <a:extLst>
              <a:ext uri="{FF2B5EF4-FFF2-40B4-BE49-F238E27FC236}">
                <a16:creationId xmlns:a16="http://schemas.microsoft.com/office/drawing/2014/main" id="{E05B7F41-A464-64B4-4A7A-48D95BC9F494}"/>
              </a:ext>
            </a:extLst>
          </p:cNvPr>
          <p:cNvGraphicFramePr>
            <a:graphicFrameLocks noGrp="1"/>
          </p:cNvGraphicFramePr>
          <p:nvPr>
            <p:ph idx="1"/>
            <p:extLst>
              <p:ext uri="{D42A27DB-BD31-4B8C-83A1-F6EECF244321}">
                <p14:modId xmlns:p14="http://schemas.microsoft.com/office/powerpoint/2010/main" val="3465456725"/>
              </p:ext>
            </p:extLst>
          </p:nvPr>
        </p:nvGraphicFramePr>
        <p:xfrm>
          <a:off x="482203" y="642938"/>
          <a:ext cx="8172450" cy="33551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DAEAB-ECAC-40F4-AD67-B93D324FC1C3}"/>
              </a:ext>
            </a:extLst>
          </p:cNvPr>
          <p:cNvSpPr>
            <a:spLocks noGrp="1"/>
          </p:cNvSpPr>
          <p:nvPr>
            <p:ph type="title"/>
          </p:nvPr>
        </p:nvSpPr>
        <p:spPr/>
        <p:txBody>
          <a:bodyPr>
            <a:normAutofit fontScale="90000"/>
          </a:bodyPr>
          <a:lstStyle/>
          <a:p>
            <a:r>
              <a:rPr lang="en-US" b="1" dirty="0"/>
              <a:t>Special rules for initial evaluation of wards of the State</a:t>
            </a:r>
          </a:p>
        </p:txBody>
      </p:sp>
      <p:sp>
        <p:nvSpPr>
          <p:cNvPr id="3" name="Content Placeholder 2">
            <a:extLst>
              <a:ext uri="{FF2B5EF4-FFF2-40B4-BE49-F238E27FC236}">
                <a16:creationId xmlns:a16="http://schemas.microsoft.com/office/drawing/2014/main" id="{6DCC0506-9D68-43A5-B966-42C6810E09F1}"/>
              </a:ext>
            </a:extLst>
          </p:cNvPr>
          <p:cNvSpPr>
            <a:spLocks noGrp="1"/>
          </p:cNvSpPr>
          <p:nvPr>
            <p:ph idx="1"/>
          </p:nvPr>
        </p:nvSpPr>
        <p:spPr/>
        <p:txBody>
          <a:bodyPr>
            <a:normAutofit fontScale="77500" lnSpcReduction="20000"/>
          </a:bodyPr>
          <a:lstStyle/>
          <a:p>
            <a:pPr marL="0" indent="0">
              <a:buNone/>
            </a:pPr>
            <a:r>
              <a:rPr lang="fr-FR" sz="2000" dirty="0"/>
              <a:t>Parental Consent - 34 CFR §300.300</a:t>
            </a:r>
          </a:p>
          <a:p>
            <a:pPr marL="0" indent="0">
              <a:buNone/>
            </a:pPr>
            <a:r>
              <a:rPr lang="en-US" sz="2000" dirty="0"/>
              <a:t>If a child is a ward of the State and is not living with his/her parent —</a:t>
            </a:r>
          </a:p>
          <a:p>
            <a:pPr marL="0" indent="0">
              <a:buNone/>
            </a:pPr>
            <a:r>
              <a:rPr lang="en-US" sz="2000" dirty="0"/>
              <a:t>The SAU does not need consent from the parent for an initial evaluation to determine if the child is a child with a disability if:</a:t>
            </a:r>
          </a:p>
          <a:p>
            <a:pPr marL="463550" indent="0">
              <a:buNone/>
            </a:pPr>
            <a:r>
              <a:rPr lang="en-US" sz="2000" dirty="0"/>
              <a:t>1. Despite reasonable efforts to do so, the SAU cannot find the child’s parent;</a:t>
            </a:r>
          </a:p>
          <a:p>
            <a:pPr marL="463550" indent="0">
              <a:buNone/>
            </a:pPr>
            <a:r>
              <a:rPr lang="en-US" sz="2000" dirty="0"/>
              <a:t>2. The rights of the parents have been terminated in accordance with State law; or</a:t>
            </a:r>
          </a:p>
          <a:p>
            <a:pPr marL="463550" indent="0">
              <a:buNone/>
            </a:pPr>
            <a:r>
              <a:rPr lang="en-US" sz="2000" dirty="0"/>
              <a:t>3. A judge has assigned the right to make educational decisions and to consent for an initial evaluation to an individual other than the parent.</a:t>
            </a:r>
          </a:p>
          <a:p>
            <a:pPr marL="0" indent="0">
              <a:buNone/>
            </a:pPr>
            <a:r>
              <a:rPr lang="en-US" sz="2000" dirty="0"/>
              <a:t>Ward of the State, as used in the IDEA, means a child who, as determined by the State where the child lives, is:</a:t>
            </a:r>
          </a:p>
          <a:p>
            <a:pPr marL="463550" indent="0">
              <a:buNone/>
            </a:pPr>
            <a:r>
              <a:rPr lang="en-US" sz="2000" dirty="0"/>
              <a:t>1. A foster child;</a:t>
            </a:r>
          </a:p>
          <a:p>
            <a:pPr marL="463550" indent="0">
              <a:buNone/>
            </a:pPr>
            <a:r>
              <a:rPr lang="en-US" sz="2000" dirty="0"/>
              <a:t>2. Considered a ward of the State under State law; or</a:t>
            </a:r>
          </a:p>
          <a:p>
            <a:pPr marL="463550" indent="0">
              <a:buNone/>
            </a:pPr>
            <a:r>
              <a:rPr lang="en-US" sz="2000" dirty="0"/>
              <a:t>3. In the custody of a public child welfare agency.</a:t>
            </a:r>
          </a:p>
          <a:p>
            <a:endParaRPr lang="en-US" dirty="0"/>
          </a:p>
        </p:txBody>
      </p:sp>
      <p:sp>
        <p:nvSpPr>
          <p:cNvPr id="4" name="Footer Placeholder 3">
            <a:extLst>
              <a:ext uri="{FF2B5EF4-FFF2-40B4-BE49-F238E27FC236}">
                <a16:creationId xmlns:a16="http://schemas.microsoft.com/office/drawing/2014/main" id="{2D92C8A8-1494-4A25-B507-2A0C34E6979D}"/>
              </a:ext>
            </a:extLst>
          </p:cNvPr>
          <p:cNvSpPr>
            <a:spLocks noGrp="1"/>
          </p:cNvSpPr>
          <p:nvPr>
            <p:ph type="ftr" sz="quarter" idx="11"/>
          </p:nvPr>
        </p:nvSpPr>
        <p:spPr/>
        <p:txBody>
          <a:bodyPr/>
          <a:lstStyle/>
          <a:p>
            <a:pPr>
              <a:defRPr/>
            </a:pPr>
            <a:r>
              <a:rPr lang="en-US"/>
              <a:t>Developed by the Parent Coordination Network - Region 9 ESC - Updated October 2013</a:t>
            </a:r>
            <a:endParaRPr lang="en-US" dirty="0"/>
          </a:p>
        </p:txBody>
      </p:sp>
      <p:sp>
        <p:nvSpPr>
          <p:cNvPr id="5" name="Slide Number Placeholder 4">
            <a:extLst>
              <a:ext uri="{FF2B5EF4-FFF2-40B4-BE49-F238E27FC236}">
                <a16:creationId xmlns:a16="http://schemas.microsoft.com/office/drawing/2014/main" id="{563EEBA0-E000-4855-978E-5D53D75F89A1}"/>
              </a:ext>
            </a:extLst>
          </p:cNvPr>
          <p:cNvSpPr>
            <a:spLocks noGrp="1"/>
          </p:cNvSpPr>
          <p:nvPr>
            <p:ph type="sldNum" sz="quarter" idx="12"/>
          </p:nvPr>
        </p:nvSpPr>
        <p:spPr/>
        <p:txBody>
          <a:bodyPr/>
          <a:lstStyle/>
          <a:p>
            <a:pPr>
              <a:defRPr/>
            </a:pPr>
            <a:fld id="{8699729D-4166-498A-8869-13D8F33F97DE}" type="slidenum">
              <a:rPr lang="en-US" smtClean="0"/>
              <a:pPr>
                <a:defRPr/>
              </a:pPr>
              <a:t>8</a:t>
            </a:fld>
            <a:endParaRPr lang="en-US" dirty="0"/>
          </a:p>
        </p:txBody>
      </p:sp>
    </p:spTree>
    <p:extLst>
      <p:ext uri="{BB962C8B-B14F-4D97-AF65-F5344CB8AC3E}">
        <p14:creationId xmlns:p14="http://schemas.microsoft.com/office/powerpoint/2010/main" val="1318109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Title 1"/>
          <p:cNvSpPr>
            <a:spLocks noGrp="1"/>
          </p:cNvSpPr>
          <p:nvPr>
            <p:ph type="title"/>
          </p:nvPr>
        </p:nvSpPr>
        <p:spPr>
          <a:xfrm>
            <a:off x="768096" y="585216"/>
            <a:ext cx="6013704" cy="1499616"/>
          </a:xfrm>
        </p:spPr>
        <p:txBody>
          <a:bodyPr>
            <a:normAutofit/>
          </a:bodyPr>
          <a:lstStyle/>
          <a:p>
            <a:r>
              <a:rPr lang="en-US" altLang="en-US" b="1" dirty="0"/>
              <a:t>Eligibility for Special Education </a:t>
            </a:r>
          </a:p>
        </p:txBody>
      </p:sp>
      <p:sp>
        <p:nvSpPr>
          <p:cNvPr id="44035" name="Content Placeholder 2"/>
          <p:cNvSpPr>
            <a:spLocks noGrp="1"/>
          </p:cNvSpPr>
          <p:nvPr>
            <p:ph idx="1"/>
          </p:nvPr>
        </p:nvSpPr>
        <p:spPr>
          <a:xfrm>
            <a:off x="768096" y="2286000"/>
            <a:ext cx="6013703" cy="4023360"/>
          </a:xfrm>
        </p:spPr>
        <p:txBody>
          <a:bodyPr>
            <a:normAutofit/>
          </a:bodyPr>
          <a:lstStyle/>
          <a:p>
            <a:pPr>
              <a:buFont typeface="Wingdings 2" pitchFamily="18" charset="2"/>
              <a:buNone/>
            </a:pPr>
            <a:r>
              <a:rPr lang="en-US" altLang="en-US" dirty="0"/>
              <a:t>	There are 2 parts for determining whether a student is eligible for special education services: </a:t>
            </a:r>
          </a:p>
          <a:p>
            <a:pPr>
              <a:buFont typeface="Wingdings 2" pitchFamily="18" charset="2"/>
              <a:buNone/>
            </a:pPr>
            <a:endParaRPr lang="en-US" altLang="en-US" dirty="0"/>
          </a:p>
          <a:p>
            <a:pPr>
              <a:buFont typeface="Wingdings 2" pitchFamily="18" charset="2"/>
              <a:buNone/>
            </a:pPr>
            <a:r>
              <a:rPr lang="en-US" altLang="en-US" dirty="0"/>
              <a:t>		(1) the student must have a disability, </a:t>
            </a:r>
          </a:p>
          <a:p>
            <a:pPr>
              <a:buFont typeface="Wingdings 2" pitchFamily="18" charset="2"/>
              <a:buNone/>
            </a:pPr>
            <a:r>
              <a:rPr lang="en-US" altLang="en-US" b="1" dirty="0"/>
              <a:t>AND</a:t>
            </a:r>
            <a:endParaRPr lang="en-US" altLang="en-US" dirty="0"/>
          </a:p>
          <a:p>
            <a:pPr>
              <a:buFont typeface="Wingdings 2" pitchFamily="18" charset="2"/>
              <a:buNone/>
            </a:pPr>
            <a:r>
              <a:rPr lang="en-US" altLang="en-US" dirty="0"/>
              <a:t> 		(2) as a result of the disability, the student must need special education services to benefit from  education (adverse effect).</a:t>
            </a:r>
          </a:p>
        </p:txBody>
      </p:sp>
      <p:sp>
        <p:nvSpPr>
          <p:cNvPr id="44040" name="Rectangle 44039">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325601"/>
            <a:ext cx="171519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042" name="Rectangle 44041">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4394539"/>
            <a:ext cx="171519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a:xfrm>
            <a:off x="8127999" y="6470704"/>
            <a:ext cx="730251" cy="274320"/>
          </a:xfrm>
        </p:spPr>
        <p:txBody>
          <a:bodyPr>
            <a:normAutofit/>
          </a:bodyPr>
          <a:lstStyle/>
          <a:p>
            <a:pPr>
              <a:spcAft>
                <a:spcPts val="600"/>
              </a:spcAft>
              <a:defRPr/>
            </a:pPr>
            <a:fld id="{4E118D6F-EB2E-4DB6-AA2F-BAFD6FDE0C1C}" type="slidenum">
              <a:rPr lang="en-US" smtClean="0"/>
              <a:pPr>
                <a:spcAft>
                  <a:spcPts val="600"/>
                </a:spcAft>
                <a:defRPr/>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7580</TotalTime>
  <Words>4111</Words>
  <Application>Microsoft Office PowerPoint</Application>
  <PresentationFormat>On-screen Show (4:3)</PresentationFormat>
  <Paragraphs>373</Paragraphs>
  <Slides>44</Slides>
  <Notes>40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44</vt:i4>
      </vt:variant>
    </vt:vector>
  </HeadingPairs>
  <TitlesOfParts>
    <vt:vector size="57" baseType="lpstr">
      <vt:lpstr>Arial</vt:lpstr>
      <vt:lpstr>Calibri</vt:lpstr>
      <vt:lpstr>Courier New</vt:lpstr>
      <vt:lpstr>Helvetica Neue</vt:lpstr>
      <vt:lpstr>Open Sans</vt:lpstr>
      <vt:lpstr>Perpetua</vt:lpstr>
      <vt:lpstr>Times New Roman</vt:lpstr>
      <vt:lpstr>Tw Cen MT</vt:lpstr>
      <vt:lpstr>Tw Cen MT Condensed</vt:lpstr>
      <vt:lpstr>Wingdings</vt:lpstr>
      <vt:lpstr>Wingdings 2</vt:lpstr>
      <vt:lpstr>Wingdings 3</vt:lpstr>
      <vt:lpstr>Integral</vt:lpstr>
      <vt:lpstr>Educational Surrogate Parent For a Student With special education services</vt:lpstr>
      <vt:lpstr>Which students need an Educational Surrogate Parent?</vt:lpstr>
      <vt:lpstr>Educational Surrogate Parent responsibilities</vt:lpstr>
      <vt:lpstr>What is Special Education?</vt:lpstr>
      <vt:lpstr>What are the  “Procedural Safeguards”?</vt:lpstr>
      <vt:lpstr>Responsibilities of an Educational  Surrogate?</vt:lpstr>
      <vt:lpstr>IMPORTANT</vt:lpstr>
      <vt:lpstr>Special rules for initial evaluation of wards of the State</vt:lpstr>
      <vt:lpstr>Eligibility for Special Education </vt:lpstr>
      <vt:lpstr>Steps to Eligibility</vt:lpstr>
      <vt:lpstr>Referral for Evaluation</vt:lpstr>
      <vt:lpstr>Referral for evaluation</vt:lpstr>
      <vt:lpstr>Referral for evaluation</vt:lpstr>
      <vt:lpstr>Reevaluation</vt:lpstr>
      <vt:lpstr>Evaluation Data and How  it is Used</vt:lpstr>
      <vt:lpstr>Evaluation Data May Include</vt:lpstr>
      <vt:lpstr>What should I do?</vt:lpstr>
      <vt:lpstr>Consent</vt:lpstr>
      <vt:lpstr>IEP TEAM AND MEETING</vt:lpstr>
      <vt:lpstr>IEP TEAM AND MEETING</vt:lpstr>
      <vt:lpstr>PowerPoint Presentation</vt:lpstr>
      <vt:lpstr>What is My Role in the IEP Process?</vt:lpstr>
      <vt:lpstr>The IEP Team also includes:</vt:lpstr>
      <vt:lpstr>Requirements of the Individualized Education Program (IEP)</vt:lpstr>
      <vt:lpstr>What Does “Least  Restrictive Environment (LRE)” Mean?</vt:lpstr>
      <vt:lpstr>Special Factors</vt:lpstr>
      <vt:lpstr>Extended School Year  Services  MUSER 2. a. (7)</vt:lpstr>
      <vt:lpstr>At the Conclusion of the Meeting</vt:lpstr>
      <vt:lpstr>What is My Role in the Implementation of the IEP?</vt:lpstr>
      <vt:lpstr>Am I doing what I am supposed to? </vt:lpstr>
      <vt:lpstr>Discipline for Students with Special Needs</vt:lpstr>
      <vt:lpstr>Manifestation Determination</vt:lpstr>
      <vt:lpstr>Alternative Educational Setting</vt:lpstr>
      <vt:lpstr>Transition Services</vt:lpstr>
      <vt:lpstr>Transition services</vt:lpstr>
      <vt:lpstr>Transition services</vt:lpstr>
      <vt:lpstr>Transition services</vt:lpstr>
      <vt:lpstr>What is My Role in Developing and Reviewing Transition Services?</vt:lpstr>
      <vt:lpstr>Transfer of Rights</vt:lpstr>
      <vt:lpstr>Age Limits and Graduation</vt:lpstr>
      <vt:lpstr>What Can I Do if I Am Dissatisfied with the Program or Services?</vt:lpstr>
      <vt:lpstr>If you still have questions,  these webpages can be useful.</vt:lpstr>
      <vt:lpstr> We are ALWAYS available!</vt:lpstr>
      <vt:lpstr>Thank you</vt:lpstr>
    </vt:vector>
  </TitlesOfParts>
  <Company>Region 9 ESC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Serve as a Surrogate Parent</dc:title>
  <dc:creator>phumphrey</dc:creator>
  <cp:lastModifiedBy>Robitaille, Jennifer R</cp:lastModifiedBy>
  <cp:revision>347</cp:revision>
  <cp:lastPrinted>2016-04-22T18:36:06Z</cp:lastPrinted>
  <dcterms:created xsi:type="dcterms:W3CDTF">2009-05-01T18:46:48Z</dcterms:created>
  <dcterms:modified xsi:type="dcterms:W3CDTF">2022-08-24T15:36:40Z</dcterms:modified>
</cp:coreProperties>
</file>