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15"/>
  </p:notesMasterIdLst>
  <p:sldIdLst>
    <p:sldId id="256" r:id="rId2"/>
    <p:sldId id="268" r:id="rId3"/>
    <p:sldId id="262" r:id="rId4"/>
    <p:sldId id="269" r:id="rId5"/>
    <p:sldId id="261" r:id="rId6"/>
    <p:sldId id="264" r:id="rId7"/>
    <p:sldId id="265" r:id="rId8"/>
    <p:sldId id="266" r:id="rId9"/>
    <p:sldId id="273" r:id="rId10"/>
    <p:sldId id="274" r:id="rId11"/>
    <p:sldId id="272" r:id="rId12"/>
    <p:sldId id="271" r:id="rId13"/>
    <p:sldId id="25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6F7A0-9664-4F34-8C15-37AE9BF65594}" v="174" dt="2024-06-03T19:36:53.588"/>
    <p1510:client id="{DAD0F0E3-AA26-2680-4198-34980ED90265}" v="1454" dt="2024-06-03T19:34:18.408"/>
    <p1510:client id="{E2DDCE0A-1C91-836C-E946-3C8BF358E698}" v="14" dt="2024-06-03T18:59:20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iper, Robert" userId="8fede1c6-3beb-4b82-bb76-3590c44b66e5" providerId="ADAL" clId="{15851BDD-BE37-403A-AD6A-F6A8175F21B9}"/>
    <pc:docChg chg="delSld">
      <pc:chgData name="VanRiper, Robert" userId="8fede1c6-3beb-4b82-bb76-3590c44b66e5" providerId="ADAL" clId="{15851BDD-BE37-403A-AD6A-F6A8175F21B9}" dt="2024-06-04T13:34:36.285" v="0" actId="2696"/>
      <pc:docMkLst>
        <pc:docMk/>
      </pc:docMkLst>
      <pc:sldChg chg="del">
        <pc:chgData name="VanRiper, Robert" userId="8fede1c6-3beb-4b82-bb76-3590c44b66e5" providerId="ADAL" clId="{15851BDD-BE37-403A-AD6A-F6A8175F21B9}" dt="2024-06-04T13:34:36.285" v="0" actId="2696"/>
        <pc:sldMkLst>
          <pc:docMk/>
          <pc:sldMk cId="286571279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782b0c4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782b0c4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782b0c413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a748106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a748106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3a748106c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30ea2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30ea21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5330ea21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fde48175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cfde48175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cfde48175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fde4817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cfde4817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cfde48175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33ef081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533ef081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2533ef081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de48175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cfde48175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fde48175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782b0c41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782b0c41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3782b0c41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782b0c41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782b0c41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3782b0c413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82b0c41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782b0c41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3782b0c413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33ef081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533ef081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19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789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-29850" y="3211375"/>
            <a:ext cx="9203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85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/>
          </p:nvPr>
        </p:nvSpPr>
        <p:spPr>
          <a:xfrm>
            <a:off x="-29850" y="3585200"/>
            <a:ext cx="91440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0" i="0" u="none" strike="noStrike" cap="none">
                <a:solidFill>
                  <a:srgbClr val="000000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3"/>
          </p:nvPr>
        </p:nvSpPr>
        <p:spPr>
          <a:xfrm>
            <a:off x="0" y="4725000"/>
            <a:ext cx="91440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10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For Images 1">
  <p:cSld name="Title Only - For Images 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55025" y="299825"/>
            <a:ext cx="757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909900" y="1056050"/>
            <a:ext cx="7324200" cy="3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73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1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14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765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142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0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62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21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5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fade thruBlk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vanriper@maine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mr/programs/maine-coastal-program/coastal-zone-m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vanriper@maine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/>
                </a:solidFill>
              </a:rPr>
              <a:t>June 2024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87726" y="649499"/>
            <a:ext cx="6768548" cy="284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100" b="1" dirty="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NOAA Coastal Zone Management</a:t>
            </a:r>
            <a:br>
              <a:rPr lang="en-US" sz="3100" b="1" dirty="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1" dirty="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Infrastructure Funding Competition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100" b="1" dirty="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100" b="1" dirty="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Maine Coastal Program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Maine Dept of Marine Resources</a:t>
            </a:r>
            <a:endParaRPr sz="2400" b="1" dirty="0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logo with a bird flying in the water&#10;&#10;Description automatically generated">
            <a:extLst>
              <a:ext uri="{FF2B5EF4-FFF2-40B4-BE49-F238E27FC236}">
                <a16:creationId xmlns:a16="http://schemas.microsoft.com/office/drawing/2014/main" id="{5F8BFD81-B30D-007D-AF2E-16E4DAD7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" y="3499807"/>
            <a:ext cx="1592580" cy="1394460"/>
          </a:xfrm>
          <a:prstGeom prst="rect">
            <a:avLst/>
          </a:prstGeom>
        </p:spPr>
      </p:pic>
      <p:pic>
        <p:nvPicPr>
          <p:cNvPr id="9" name="Picture 8" descr="A blue circle with white text and a bird&#10;&#10;Description automatically generated">
            <a:extLst>
              <a:ext uri="{FF2B5EF4-FFF2-40B4-BE49-F238E27FC236}">
                <a16:creationId xmlns:a16="http://schemas.microsoft.com/office/drawing/2014/main" id="{6E047D77-5529-5E4C-C1A2-9DDA8B91F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90" y="3495485"/>
            <a:ext cx="1349237" cy="13492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01053" y="5637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3087"/>
                </a:solidFill>
              </a:rPr>
              <a:t>Next Steps</a:t>
            </a:r>
          </a:p>
        </p:txBody>
      </p:sp>
      <p:sp>
        <p:nvSpPr>
          <p:cNvPr id="196" name="Google Shape;196;p33"/>
          <p:cNvSpPr txBox="1"/>
          <p:nvPr/>
        </p:nvSpPr>
        <p:spPr>
          <a:xfrm>
            <a:off x="513347" y="891746"/>
            <a:ext cx="8229600" cy="368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3850" indent="-285750">
              <a:spcBef>
                <a:spcPts val="0"/>
              </a:spcBef>
              <a:buSzPts val="1800"/>
            </a:pPr>
            <a:endParaRPr lang="en-US" sz="2800" kern="0" dirty="0">
              <a:solidFill>
                <a:schemeClr val="accent1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285750">
              <a:spcBef>
                <a:spcPts val="0"/>
              </a:spcBef>
              <a:buSzPts val="1800"/>
            </a:pPr>
            <a:r>
              <a:rPr lang="en-US" sz="20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June 10 – July 15, 2024 </a:t>
            </a:r>
          </a:p>
          <a:p>
            <a:pPr marL="323850" indent="-285750">
              <a:spcBef>
                <a:spcPts val="0"/>
              </a:spcBef>
              <a:buSzPts val="1800"/>
            </a:pPr>
            <a:r>
              <a:rPr lang="en-US" sz="2000" kern="0" dirty="0">
                <a:solidFill>
                  <a:schemeClr val="accent1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Project Proponents must notify MCP of their interest in this program and to schedule a remote 30-minute consultation meeting.  Contact Robert Van Riper at </a:t>
            </a:r>
            <a:r>
              <a:rPr lang="en-US" sz="2000" u="sng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robert.vanriper@maine.gov</a:t>
            </a:r>
            <a:r>
              <a:rPr lang="en-US" sz="20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to schedule.</a:t>
            </a:r>
          </a:p>
          <a:p>
            <a:pPr marL="323850" indent="-285750">
              <a:spcBef>
                <a:spcPts val="0"/>
              </a:spcBef>
              <a:buSzPts val="1800"/>
            </a:pPr>
            <a:endParaRPr lang="en-US" sz="2000" kern="0" dirty="0">
              <a:solidFill>
                <a:schemeClr val="accent1"/>
              </a:solidFill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23850" indent="-285750">
              <a:spcBef>
                <a:spcPts val="0"/>
              </a:spcBef>
              <a:buSzPts val="1800"/>
            </a:pPr>
            <a:r>
              <a:rPr lang="en-US" sz="2000" kern="0" dirty="0">
                <a:solidFill>
                  <a:schemeClr val="accent1"/>
                </a:solidFill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July 15 – August 15, 2024</a:t>
            </a:r>
          </a:p>
          <a:p>
            <a:pPr marL="323850" indent="-285750">
              <a:spcBef>
                <a:spcPts val="0"/>
              </a:spcBef>
              <a:buSzPts val="1800"/>
            </a:pPr>
            <a:r>
              <a:rPr lang="en-US" sz="20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	MCP’s team will work with up to three project proponents to submit LOIs to NOAA.</a:t>
            </a:r>
            <a:endParaRPr lang="en-US" sz="2000" kern="100" dirty="0">
              <a:solidFill>
                <a:schemeClr val="accent1"/>
              </a:solidFill>
              <a:effectLst/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533400" y="56353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/>
                </a:solidFill>
              </a:rPr>
              <a:t>Question: </a:t>
            </a:r>
            <a:r>
              <a:rPr lang="en-US" sz="3000" dirty="0"/>
              <a:t>Can land trusts or other NGOs serve as recipients or subrecipients for acquiring land? </a:t>
            </a:r>
            <a:endParaRPr sz="3000" dirty="0"/>
          </a:p>
        </p:txBody>
      </p:sp>
      <p:sp>
        <p:nvSpPr>
          <p:cNvPr id="184" name="Google Shape;184;p31"/>
          <p:cNvSpPr txBox="1"/>
          <p:nvPr/>
        </p:nvSpPr>
        <p:spPr>
          <a:xfrm>
            <a:off x="533400" y="1573325"/>
            <a:ext cx="79458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Answer: No</a:t>
            </a:r>
            <a:endParaRPr sz="21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non-profit cannot be the direct recipient of an award under this program, and cannot be a subrecipient for purposes of actual acquisition or reimbursement of the land.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received under this program should ideally flow through eligible title holder, and be used to purchase interests in the lands at closing.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Non-profit partners can be reimbursed for due diligence costs such as appraisals, title search, or surveys.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828875" y="704850"/>
            <a:ext cx="78579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/>
                </a:solidFill>
              </a:rPr>
              <a:t>Question: </a:t>
            </a:r>
            <a:r>
              <a:rPr lang="en-US" sz="3000" dirty="0"/>
              <a:t>Is match required?</a:t>
            </a:r>
            <a:endParaRPr sz="3000"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sz="half" idx="1"/>
          </p:nvPr>
        </p:nvSpPr>
        <p:spPr>
          <a:xfrm>
            <a:off x="828875" y="1393144"/>
            <a:ext cx="7677000" cy="313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</a:rPr>
              <a:t>Answer: No</a:t>
            </a:r>
            <a:endParaRPr sz="18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dirty="0"/>
              <a:t>Bipartisan Infrastructure Law funds do not have a non-federal matching requirement. However, we strongly encourage applicants to identify either formal matching contributions or informal leverage opportunities from a broad range of sources in public and private sectors to implement restoration. </a:t>
            </a:r>
            <a:endParaRPr sz="1800" b="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0" dirty="0"/>
              <a:t>Cost sharing is an element considered in evaluation criteria. </a:t>
            </a:r>
            <a:endParaRPr sz="18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77900" y="450450"/>
            <a:ext cx="75882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Current Successful BIL Awards  </a:t>
            </a:r>
            <a:br>
              <a:rPr lang="en-US" sz="3000" dirty="0">
                <a:solidFill>
                  <a:srgbClr val="003087"/>
                </a:solidFill>
              </a:rPr>
            </a:br>
            <a:r>
              <a:rPr lang="en-US" sz="3000" dirty="0">
                <a:solidFill>
                  <a:srgbClr val="003087"/>
                </a:solidFill>
              </a:rPr>
              <a:t>with Maine Coastal Program</a:t>
            </a: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sz="half" idx="1"/>
          </p:nvPr>
        </p:nvSpPr>
        <p:spPr>
          <a:xfrm>
            <a:off x="462600" y="1568025"/>
            <a:ext cx="8218800" cy="31250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</a:rPr>
              <a:t>  Round 1</a:t>
            </a:r>
            <a:endParaRPr sz="2000" b="0" dirty="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lang="en-US"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/>
              <a:t>West Branch of the Pleasant River (planning and design) – 1.64M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       Project Lead: </a:t>
            </a:r>
            <a:r>
              <a:rPr lang="en-US" sz="2000" dirty="0" err="1"/>
              <a:t>Downeast</a:t>
            </a:r>
            <a:r>
              <a:rPr lang="en-US" sz="2000" dirty="0"/>
              <a:t> Salmon Federation 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solidFill>
                  <a:schemeClr val="accent1"/>
                </a:solidFill>
              </a:rPr>
              <a:t>Round 2</a:t>
            </a:r>
            <a:endParaRPr lang="en-US" sz="2000" b="0" dirty="0">
              <a:solidFill>
                <a:schemeClr val="accent1"/>
              </a:solidFill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/>
              <a:t>Scarborough Marsh restoration (planning and design)- 1.2M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dirty="0"/>
              <a:t>       Project Lead: Scarborough Land Trust </a:t>
            </a:r>
            <a:endParaRPr sz="20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08257" y="280899"/>
            <a:ext cx="8124979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NOAA Coastal Zone Management FFY 2024 Infrastructure Funding Competition</a:t>
            </a:r>
            <a:br>
              <a:rPr lang="en-US" sz="3000" dirty="0">
                <a:solidFill>
                  <a:srgbClr val="003087"/>
                </a:solidFill>
              </a:rPr>
            </a:br>
            <a:r>
              <a:rPr lang="en-US" sz="2000" dirty="0">
                <a:solidFill>
                  <a:srgbClr val="003087"/>
                </a:solidFill>
              </a:rPr>
              <a:t>https://coast.noaa.gov/funding/bil/</a:t>
            </a:r>
            <a:br>
              <a:rPr lang="en-US" sz="3000" dirty="0">
                <a:solidFill>
                  <a:srgbClr val="003087"/>
                </a:solidFill>
              </a:rPr>
            </a:b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xfrm>
            <a:off x="568278" y="1488811"/>
            <a:ext cx="8010098" cy="33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lnSpc>
                <a:spcPct val="114999"/>
              </a:lnSpc>
              <a:spcBef>
                <a:spcPts val="14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cs typeface="Calibri" panose="020F0502020204030204"/>
              </a:rPr>
              <a:t>Maine Coastal Program is currently recruiting for projects. </a:t>
            </a:r>
            <a:endParaRPr lang="en-US" sz="2000" dirty="0">
              <a:cs typeface="Calibri" panose="020F0502020204030204"/>
            </a:endParaRPr>
          </a:p>
          <a:p>
            <a:pPr marL="400050" indent="-285750">
              <a:lnSpc>
                <a:spcPct val="114999"/>
              </a:lnSpc>
              <a:spcBef>
                <a:spcPts val="1400"/>
              </a:spcBef>
              <a:buSzPts val="1800"/>
            </a:pPr>
            <a:r>
              <a:rPr lang="en-US" sz="1800" dirty="0">
                <a:solidFill>
                  <a:schemeClr val="accent1"/>
                </a:solidFill>
              </a:rPr>
              <a:t>Available Funding: </a:t>
            </a:r>
            <a:r>
              <a:rPr lang="en-US" sz="1800" b="0" dirty="0"/>
              <a:t>Estimated</a:t>
            </a:r>
            <a:r>
              <a:rPr lang="en-US" sz="1800" dirty="0"/>
              <a:t> </a:t>
            </a:r>
            <a:r>
              <a:rPr lang="en-US" sz="1800" b="0" dirty="0"/>
              <a:t> $44.6 million available nationwide.</a:t>
            </a:r>
            <a:endParaRPr lang="en-US" sz="1400" dirty="0">
              <a:latin typeface="Helvetica"/>
              <a:cs typeface="Times New Roman"/>
            </a:endParaRPr>
          </a:p>
          <a:p>
            <a:pPr marL="400050" indent="-285750">
              <a:lnSpc>
                <a:spcPct val="114999"/>
              </a:lnSpc>
              <a:spcBef>
                <a:spcPts val="1400"/>
              </a:spcBef>
              <a:buSzPts val="1800"/>
            </a:pPr>
            <a:r>
              <a:rPr lang="en-US" sz="1800" dirty="0">
                <a:solidFill>
                  <a:schemeClr val="accent1"/>
                </a:solidFill>
              </a:rPr>
              <a:t>Project Location:</a:t>
            </a:r>
            <a:r>
              <a:rPr lang="en-US" sz="1800" b="0" dirty="0">
                <a:solidFill>
                  <a:schemeClr val="accent1"/>
                </a:solidFill>
              </a:rPr>
              <a:t> </a:t>
            </a:r>
            <a:r>
              <a:rPr lang="en-US" sz="1800" b="0" dirty="0"/>
              <a:t>Must be within Maine’s coastal </a:t>
            </a:r>
            <a:r>
              <a:rPr lang="en-US" sz="1800" dirty="0"/>
              <a:t>z</a:t>
            </a:r>
            <a:r>
              <a:rPr lang="en-US" sz="1800" b="0" dirty="0"/>
              <a:t>one or coastal watershed county. </a:t>
            </a:r>
            <a:r>
              <a:rPr lang="en-US" sz="1400" u="sng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"/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https://www.maine.gov/dmr/programs/maine-coastal-program/</a:t>
            </a:r>
            <a:r>
              <a:rPr lang="en-US" sz="1400" u="sng" kern="0" dirty="0">
                <a:solidFill>
                  <a:schemeClr val="accent1"/>
                </a:solidFill>
                <a:highlight>
                  <a:srgbClr val="FFFFFF"/>
                </a:highlight>
                <a:latin typeface="Helvetica"/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coastal-zone-map</a:t>
            </a:r>
            <a:endParaRPr lang="en-US" sz="1800" dirty="0">
              <a:solidFill>
                <a:srgbClr val="000000"/>
              </a:solidFill>
              <a:latin typeface="Calibri" panose="020F0502020204030204"/>
              <a:ea typeface="Times New Roman" panose="02020603050405020304" pitchFamily="18" charset="0"/>
              <a:cs typeface="Calibri" panose="020F0502020204030204"/>
            </a:endParaRPr>
          </a:p>
          <a:p>
            <a:pPr marL="400050" indent="-285750">
              <a:lnSpc>
                <a:spcPct val="114999"/>
              </a:lnSpc>
              <a:spcBef>
                <a:spcPts val="1400"/>
              </a:spcBef>
              <a:buSzPts val="1800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Times New Roman" panose="02020603050405020304" pitchFamily="18" charset="0"/>
                <a:cs typeface="Calibri"/>
              </a:rPr>
              <a:t>Max</a:t>
            </a:r>
            <a:r>
              <a:rPr lang="en-US" sz="1800" dirty="0">
                <a:solidFill>
                  <a:schemeClr val="accent1"/>
                </a:solidFill>
              </a:rPr>
              <a:t> Funding:</a:t>
            </a:r>
            <a:r>
              <a:rPr lang="en-US" sz="1800" b="0" dirty="0">
                <a:solidFill>
                  <a:schemeClr val="accent1"/>
                </a:solidFill>
              </a:rPr>
              <a:t> </a:t>
            </a:r>
            <a:r>
              <a:rPr lang="en-US" sz="1800" b="0" dirty="0"/>
              <a:t>$6 million per project</a:t>
            </a:r>
            <a:r>
              <a:rPr lang="en-US" sz="1800" dirty="0"/>
              <a:t> in Maine</a:t>
            </a:r>
            <a:r>
              <a:rPr lang="en-US" sz="1800" b="0" dirty="0"/>
              <a:t>.</a:t>
            </a:r>
            <a:endParaRPr lang="en-US" sz="1800" dirty="0">
              <a:cs typeface="Calibri"/>
            </a:endParaRPr>
          </a:p>
          <a:p>
            <a:pPr marL="400050" indent="-285750">
              <a:lnSpc>
                <a:spcPct val="114999"/>
              </a:lnSpc>
              <a:spcBef>
                <a:spcPts val="1400"/>
              </a:spcBef>
              <a:buSzPts val="1800"/>
            </a:pPr>
            <a:r>
              <a:rPr lang="en-US" sz="1800" dirty="0">
                <a:solidFill>
                  <a:schemeClr val="accent1"/>
                </a:solidFill>
              </a:rPr>
              <a:t>Application Process:  </a:t>
            </a:r>
            <a:r>
              <a:rPr lang="en-US" sz="1800" dirty="0"/>
              <a:t>The Maine Coastal Program can submit up to 3 Letters of Intent to NOAA.</a:t>
            </a:r>
            <a:endParaRPr lang="en-US" sz="1800" b="0" dirty="0">
              <a:cs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en-US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en-US" sz="18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sz="half" idx="1"/>
          </p:nvPr>
        </p:nvSpPr>
        <p:spPr>
          <a:xfrm>
            <a:off x="628030" y="1180736"/>
            <a:ext cx="7886106" cy="68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There are three types of eligible projects, each project with potential to be funded up to $6 million.</a:t>
            </a:r>
            <a:endParaRPr sz="20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26B62F-46C0-A359-EB2A-B28B6B66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3087"/>
                </a:solidFill>
                <a:cs typeface="Calibri Light"/>
              </a:rPr>
              <a:t>What is being funded?</a:t>
            </a:r>
            <a:endParaRPr lang="en-US" sz="3000" dirty="0">
              <a:cs typeface="Calibri 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FF80AC-0644-3B4D-9613-9EF9DCF19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83788"/>
              </p:ext>
            </p:extLst>
          </p:nvPr>
        </p:nvGraphicFramePr>
        <p:xfrm>
          <a:off x="630032" y="2229629"/>
          <a:ext cx="7858869" cy="246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623">
                  <a:extLst>
                    <a:ext uri="{9D8B030D-6E8A-4147-A177-3AD203B41FA5}">
                      <a16:colId xmlns:a16="http://schemas.microsoft.com/office/drawing/2014/main" val="948982730"/>
                    </a:ext>
                  </a:extLst>
                </a:gridCol>
                <a:gridCol w="2619623">
                  <a:extLst>
                    <a:ext uri="{9D8B030D-6E8A-4147-A177-3AD203B41FA5}">
                      <a16:colId xmlns:a16="http://schemas.microsoft.com/office/drawing/2014/main" val="3656062590"/>
                    </a:ext>
                  </a:extLst>
                </a:gridCol>
                <a:gridCol w="2619623">
                  <a:extLst>
                    <a:ext uri="{9D8B030D-6E8A-4147-A177-3AD203B41FA5}">
                      <a16:colId xmlns:a16="http://schemas.microsoft.com/office/drawing/2014/main" val="4087759688"/>
                    </a:ext>
                  </a:extLst>
                </a:gridCol>
              </a:tblGrid>
              <a:tr h="55275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Type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Type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Type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693655"/>
                  </a:ext>
                </a:extLst>
              </a:tr>
              <a:tr h="19095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Habitat Restoration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Habitat Restoration Planning, Engineering, and Design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Land Acquisition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Publicly owned or leased land</a:t>
                      </a:r>
                      <a:endParaRPr lang="en-US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Allows for passive public access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200" b="0" i="1" u="none" strike="noStrike" noProof="0">
                          <a:solidFill>
                            <a:srgbClr val="0070C0"/>
                          </a:solidFill>
                          <a:latin typeface="Calibri"/>
                        </a:rPr>
                        <a:t>NGOs not eligible to serve as direct applicants for land acquisition grants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0570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985875" y="162370"/>
            <a:ext cx="7336500" cy="101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FFY 2024 Competition Process and Timeline </a:t>
            </a: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sz="half" idx="1"/>
          </p:nvPr>
        </p:nvSpPr>
        <p:spPr>
          <a:xfrm>
            <a:off x="447890" y="741113"/>
            <a:ext cx="8248219" cy="405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</a:rPr>
              <a:t>June – July, 2024</a:t>
            </a:r>
            <a:r>
              <a:rPr lang="en-US" sz="1200" dirty="0">
                <a:solidFill>
                  <a:srgbClr val="0085CA"/>
                </a:solidFill>
              </a:rPr>
              <a:t>: </a:t>
            </a:r>
            <a:r>
              <a:rPr lang="en-US" sz="1200" dirty="0"/>
              <a:t>MCP recruits for eligible projects (through Restoration Practitioners, Tribal Governments, Coastal towns, and Regional Planning Organizations)</a:t>
            </a:r>
            <a:endParaRPr lang="en-US" sz="1200" dirty="0"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</a:rPr>
              <a:t>June 17, 2024: </a:t>
            </a:r>
            <a:r>
              <a:rPr lang="en-US" sz="1200" dirty="0"/>
              <a:t>Notice of Funding Opportunity Posted on grants.gov</a:t>
            </a:r>
            <a:endParaRPr lang="en-US" sz="1200" dirty="0"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</a:rPr>
              <a:t>June 24 and June 27, 2024: </a:t>
            </a:r>
            <a:r>
              <a:rPr lang="en-US" sz="1200" dirty="0"/>
              <a:t>NOAA Informational Webinars</a:t>
            </a:r>
            <a:endParaRPr lang="en-US" sz="1200" dirty="0"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June 10 – July 15, 2024</a:t>
            </a:r>
            <a:r>
              <a:rPr lang="en-US" sz="1200" kern="0" dirty="0">
                <a:solidFill>
                  <a:schemeClr val="accent1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:</a:t>
            </a:r>
            <a:r>
              <a:rPr lang="en-US" sz="12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12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Project Proponents must notify MCP of their interest in this program and schedule a remote 30-minute consultation meeting.</a:t>
            </a:r>
            <a:r>
              <a:rPr lang="en-US" sz="1200" kern="0" dirty="0">
                <a:solidFill>
                  <a:srgbClr val="333333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12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 Contact Robert Van Riper at </a:t>
            </a:r>
            <a:r>
              <a:rPr lang="en-US" sz="1200" u="sng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robert.vanriper@maine.gov</a:t>
            </a:r>
            <a:r>
              <a:rPr lang="en-US" sz="12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12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or 207-592-5689 to</a:t>
            </a:r>
            <a:r>
              <a:rPr lang="en-US" sz="1200" kern="0" dirty="0">
                <a:solidFill>
                  <a:srgbClr val="333333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12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schedule</a:t>
            </a:r>
            <a:r>
              <a:rPr lang="en-US" sz="1200" kern="0" dirty="0">
                <a:solidFill>
                  <a:srgbClr val="333333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/>
              </a:rPr>
              <a:t>.</a:t>
            </a:r>
            <a:endParaRPr lang="en-US" sz="1200" kern="100" dirty="0">
              <a:solidFill>
                <a:schemeClr val="accent1"/>
              </a:solidFill>
              <a:effectLst/>
              <a:highlight>
                <a:srgbClr val="FFFFFF"/>
              </a:highlight>
              <a:ea typeface="Aptos" panose="020B0004020202020204" pitchFamily="34" charset="0"/>
              <a:cs typeface="Times New Roman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</a:rPr>
              <a:t>July – August, 2024: </a:t>
            </a:r>
            <a:r>
              <a:rPr lang="en-US" sz="1200" dirty="0"/>
              <a:t>MCP works with most promising projects to develop Letters of Intent</a:t>
            </a:r>
            <a:endParaRPr lang="en-US" sz="1200" dirty="0"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</a:rPr>
              <a:t>August 15, 2024</a:t>
            </a:r>
            <a:r>
              <a:rPr lang="en-US" sz="1200" b="0" dirty="0">
                <a:solidFill>
                  <a:schemeClr val="accent1"/>
                </a:solidFill>
              </a:rPr>
              <a:t>: </a:t>
            </a:r>
            <a:r>
              <a:rPr lang="en-US" sz="1200" dirty="0"/>
              <a:t>MCP</a:t>
            </a:r>
            <a:r>
              <a:rPr lang="en-US" sz="1200" b="0" dirty="0">
                <a:solidFill>
                  <a:srgbClr val="0085CA"/>
                </a:solidFill>
              </a:rPr>
              <a:t> </a:t>
            </a:r>
            <a:r>
              <a:rPr lang="en-US" sz="1200" b="0" dirty="0"/>
              <a:t>Submits up to three letters of intent to NOAA.</a:t>
            </a:r>
            <a:endParaRPr lang="en-US" sz="1200" dirty="0"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  <a:cs typeface="Calibri"/>
              </a:rPr>
              <a:t>October 1, 2024: </a:t>
            </a:r>
            <a:r>
              <a:rPr lang="en-US" sz="1200" dirty="0">
                <a:cs typeface="Calibri"/>
              </a:rPr>
              <a:t>NOAA notifies MCP if recommended to submit final application. </a:t>
            </a:r>
            <a:endParaRPr lang="en-US" sz="1200" dirty="0">
              <a:solidFill>
                <a:srgbClr val="000000"/>
              </a:solidFill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  <a:cs typeface="Calibri"/>
              </a:rPr>
              <a:t>November 2024 - January 2025</a:t>
            </a:r>
            <a:r>
              <a:rPr lang="en-US" sz="1200" dirty="0">
                <a:solidFill>
                  <a:srgbClr val="0070C0"/>
                </a:solidFill>
                <a:cs typeface="Calibri"/>
              </a:rPr>
              <a:t>: </a:t>
            </a:r>
            <a:r>
              <a:rPr lang="en-US" sz="1200" dirty="0">
                <a:cs typeface="Calibri"/>
              </a:rPr>
              <a:t>Writing teams develop final proposals. </a:t>
            </a:r>
            <a:endParaRPr lang="en-US" sz="1200" dirty="0">
              <a:solidFill>
                <a:srgbClr val="000000"/>
              </a:solidFill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  <a:cs typeface="Calibri"/>
              </a:rPr>
              <a:t>January 9, 2025: </a:t>
            </a:r>
            <a:r>
              <a:rPr lang="en-US" sz="1200" dirty="0">
                <a:cs typeface="Calibri"/>
              </a:rPr>
              <a:t>Final applications due via </a:t>
            </a:r>
            <a:r>
              <a:rPr lang="en-US" sz="1200" i="1" dirty="0">
                <a:cs typeface="Calibri"/>
              </a:rPr>
              <a:t>Grants.gov. (Partners can apply for and receive funds directly.) </a:t>
            </a:r>
            <a:endParaRPr lang="en-US" sz="1200" i="1" dirty="0">
              <a:solidFill>
                <a:srgbClr val="000000"/>
              </a:solidFill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  <a:highlight>
                  <a:srgbClr val="FFFFFF"/>
                </a:highlight>
                <a:cs typeface="Calibri"/>
              </a:rPr>
              <a:t>March 15, 2025</a:t>
            </a:r>
            <a:r>
              <a:rPr lang="en-US" sz="1200" dirty="0">
                <a:solidFill>
                  <a:srgbClr val="0085CA"/>
                </a:solidFill>
                <a:highlight>
                  <a:srgbClr val="FFFFFF"/>
                </a:highlight>
                <a:cs typeface="Calibri"/>
              </a:rPr>
              <a:t>:</a:t>
            </a:r>
            <a:r>
              <a:rPr lang="en-US" sz="1200" dirty="0">
                <a:solidFill>
                  <a:srgbClr val="0B5394"/>
                </a:solidFill>
                <a:highlight>
                  <a:srgbClr val="FFFFFF"/>
                </a:highlight>
                <a:cs typeface="Calibri"/>
              </a:rPr>
              <a:t> </a:t>
            </a:r>
            <a:r>
              <a:rPr lang="en-US" sz="1200" dirty="0">
                <a:cs typeface="Calibri"/>
              </a:rPr>
              <a:t>NOAA makes final selection decisions.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32385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r>
              <a:rPr lang="en-US" sz="1200" dirty="0">
                <a:solidFill>
                  <a:schemeClr val="accent1"/>
                </a:solidFill>
                <a:cs typeface="Calibri"/>
              </a:rPr>
              <a:t>August 1, 2025</a:t>
            </a:r>
            <a:r>
              <a:rPr lang="en-US" sz="1200" dirty="0">
                <a:solidFill>
                  <a:srgbClr val="0085CA"/>
                </a:solidFill>
                <a:cs typeface="Calibri"/>
              </a:rPr>
              <a:t>:</a:t>
            </a:r>
            <a:r>
              <a:rPr lang="en-US" sz="1200" dirty="0">
                <a:solidFill>
                  <a:srgbClr val="0B5394"/>
                </a:solidFill>
                <a:cs typeface="Calibri"/>
              </a:rPr>
              <a:t> </a:t>
            </a:r>
            <a:r>
              <a:rPr lang="en-US" sz="1200" dirty="0">
                <a:cs typeface="Calibri"/>
              </a:rPr>
              <a:t>Start date for projects.</a:t>
            </a:r>
            <a:endParaRPr lang="en-US" dirty="0">
              <a:cs typeface="Calibri"/>
            </a:endParaRPr>
          </a:p>
          <a:p>
            <a:pPr marL="342900" lvl="0" indent="0" algn="l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Font typeface="Calibri"/>
              <a:buChar char="•"/>
            </a:pPr>
            <a:endParaRPr lang="en-US" sz="1200" b="0" dirty="0">
              <a:cs typeface="Calibri"/>
            </a:endParaRPr>
          </a:p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ts val="1800"/>
              <a:buNone/>
            </a:pPr>
            <a:endParaRPr lang="en-US" sz="1200" dirty="0">
              <a:solidFill>
                <a:srgbClr val="000000"/>
              </a:solidFill>
              <a:cs typeface="Calibri"/>
            </a:endParaRPr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endParaRPr lang="en-US" sz="1200" dirty="0">
              <a:solidFill>
                <a:srgbClr val="0085CA"/>
              </a:solidFill>
              <a:cs typeface="Calibri" panose="020F0502020204030204"/>
            </a:endParaRPr>
          </a:p>
          <a:p>
            <a:pPr marL="342900" indent="-304800">
              <a:spcBef>
                <a:spcPts val="0"/>
              </a:spcBef>
              <a:buSzPts val="1800"/>
              <a:buFont typeface="Calibri"/>
              <a:buChar char="•"/>
            </a:pPr>
            <a:endParaRPr lang="en-US" sz="12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514350" y="358441"/>
            <a:ext cx="8115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Competition Priorities</a:t>
            </a: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sz="half" idx="1"/>
          </p:nvPr>
        </p:nvSpPr>
        <p:spPr>
          <a:xfrm>
            <a:off x="840900" y="1024950"/>
            <a:ext cx="7462200" cy="3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0" dirty="0">
                <a:solidFill>
                  <a:schemeClr val="accent1"/>
                </a:solidFill>
              </a:rPr>
              <a:t>Priority will be given to:</a:t>
            </a:r>
            <a:endParaRPr sz="1800" b="0" dirty="0">
              <a:solidFill>
                <a:schemeClr val="accent1"/>
              </a:solidFill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Projects ready to start at time of application and able to be completed in three years, with a fourth year for monitoring</a:t>
            </a:r>
            <a:endParaRPr sz="1800" b="0" dirty="0">
              <a:cs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Projects factoring in anticipated climate change effects</a:t>
            </a:r>
            <a:endParaRPr sz="1800" b="0" dirty="0">
              <a:cs typeface="Calibri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0" dirty="0">
                <a:solidFill>
                  <a:schemeClr val="accent1"/>
                </a:solidFill>
              </a:rPr>
              <a:t>Attention will be given to:</a:t>
            </a:r>
            <a:endParaRPr sz="1800" b="0" dirty="0">
              <a:solidFill>
                <a:schemeClr val="accent1"/>
              </a:solidFill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Geographic diversity</a:t>
            </a:r>
            <a:endParaRPr sz="1800" b="0" dirty="0">
              <a:cs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Variety of project types (restoration/acquisition/engineering and design)</a:t>
            </a:r>
            <a:endParaRPr sz="1800" b="0" dirty="0">
              <a:cs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Projects that leverage additional funding sources</a:t>
            </a:r>
            <a:endParaRPr sz="1800" b="0" dirty="0">
              <a:cs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Projects that advance equity and inclusion</a:t>
            </a:r>
            <a:endParaRPr sz="1800" b="0" dirty="0"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762000" y="48708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1.  Habitat Restoration Projects</a:t>
            </a: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sz="half" idx="1"/>
          </p:nvPr>
        </p:nvSpPr>
        <p:spPr>
          <a:xfrm>
            <a:off x="872100" y="1015300"/>
            <a:ext cx="7869000" cy="319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Priority will be given to projects that:</a:t>
            </a: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</a:pPr>
            <a:r>
              <a:rPr lang="en-US" sz="1800" b="0" dirty="0"/>
              <a:t>Reflect restoration priority areas identified in </a:t>
            </a:r>
            <a:r>
              <a:rPr lang="en-US" sz="1800" b="1" dirty="0"/>
              <a:t>state, tribal, or regional plans</a:t>
            </a:r>
            <a:endParaRPr sz="1800" b="1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800" b="1" dirty="0"/>
              <a:t>Restore important habitats and </a:t>
            </a:r>
            <a:r>
              <a:rPr lang="en-US" sz="1800" b="0" dirty="0"/>
              <a:t>connected ecosystem functions/species</a:t>
            </a:r>
            <a:endParaRPr sz="18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800" b="0" dirty="0"/>
              <a:t>Restore </a:t>
            </a:r>
            <a:r>
              <a:rPr lang="en-US" sz="1800" b="1" dirty="0"/>
              <a:t>hydrologic connections between habitats </a:t>
            </a:r>
            <a:r>
              <a:rPr lang="en-US" sz="1800" b="0" dirty="0"/>
              <a:t>that improve ecosystem function</a:t>
            </a:r>
            <a:endParaRPr sz="18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800" b="0" dirty="0"/>
              <a:t>Enhance or restore </a:t>
            </a:r>
            <a:r>
              <a:rPr lang="en-US" sz="1800" b="1" dirty="0"/>
              <a:t>ecosystem services </a:t>
            </a:r>
            <a:r>
              <a:rPr lang="en-US" sz="1800" b="0" dirty="0"/>
              <a:t>that support coastal communities, vulnerable populations, or cultural resources (e.g., coastal flood protection, extreme weather resilience, water quality and quantity, food safety security, etc.)</a:t>
            </a:r>
            <a:endParaRPr sz="18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800" b="0" dirty="0"/>
              <a:t>Include </a:t>
            </a:r>
            <a:r>
              <a:rPr lang="en-US" sz="1800" b="1" dirty="0"/>
              <a:t>long-term plan for monitoring </a:t>
            </a:r>
            <a:r>
              <a:rPr lang="en-US" sz="1800" b="0" dirty="0"/>
              <a:t>criteria relevant to achieve project objectives</a:t>
            </a:r>
            <a:endParaRPr sz="18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800" b="0" dirty="0"/>
              <a:t>Can include </a:t>
            </a:r>
            <a:r>
              <a:rPr lang="en-US" sz="1800" b="1" dirty="0"/>
              <a:t>engineering and design </a:t>
            </a:r>
            <a:r>
              <a:rPr lang="en-US" sz="1800" b="0" dirty="0"/>
              <a:t>needs, if not already completed</a:t>
            </a:r>
            <a:endParaRPr sz="18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786064" y="540418"/>
            <a:ext cx="65547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2.  Habitat Restoration Planning, Engineering, Design Projects</a:t>
            </a:r>
            <a:endParaRPr sz="3000" dirty="0">
              <a:solidFill>
                <a:srgbClr val="0030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sz="half" idx="1"/>
          </p:nvPr>
        </p:nvSpPr>
        <p:spPr>
          <a:xfrm>
            <a:off x="1066800" y="1820600"/>
            <a:ext cx="6660600" cy="215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/>
              <a:t>Habitat restoration planning, engineering, and design projects will be evaluated using same criteria as noted for habitat restoration projects. </a:t>
            </a:r>
            <a:br>
              <a:rPr lang="en-US" sz="1800" b="0"/>
            </a:br>
            <a:endParaRPr sz="1800" b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/>
              <a:t>Habitat restoration planning activities should demonstrate how efforts will support or catalyze on-the-ground restoration.</a:t>
            </a:r>
            <a:endParaRPr sz="18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794084" y="4908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087"/>
                </a:solidFill>
              </a:rPr>
              <a:t>3.  Land Acquisition Projects</a:t>
            </a:r>
            <a:endParaRPr sz="3000" dirty="0">
              <a:solidFill>
                <a:srgbClr val="003087"/>
              </a:solidFill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sz="half" idx="1"/>
          </p:nvPr>
        </p:nvSpPr>
        <p:spPr>
          <a:xfrm>
            <a:off x="609600" y="1047356"/>
            <a:ext cx="8229600" cy="368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1"/>
                </a:solidFill>
              </a:rPr>
              <a:t>Priority will be given to projects that: </a:t>
            </a:r>
            <a:endParaRPr sz="1700" dirty="0">
              <a:solidFill>
                <a:schemeClr val="accent1"/>
              </a:solidFill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</a:pPr>
            <a:r>
              <a:rPr lang="en-US" sz="1700" dirty="0"/>
              <a:t>H</a:t>
            </a:r>
            <a:r>
              <a:rPr lang="en-US" sz="1700" b="0" dirty="0"/>
              <a:t>ave significant ecological value;</a:t>
            </a:r>
            <a:endParaRPr sz="17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700" dirty="0"/>
              <a:t>H</a:t>
            </a:r>
            <a:r>
              <a:rPr lang="en-US" sz="1700" b="0" dirty="0"/>
              <a:t>ave demonstrated need for protection; and</a:t>
            </a:r>
            <a:endParaRPr sz="17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700" dirty="0"/>
              <a:t>C</a:t>
            </a:r>
            <a:r>
              <a:rPr lang="en-US" sz="1700" b="0" dirty="0"/>
              <a:t>an be effectively managed and protected.</a:t>
            </a:r>
            <a:endParaRPr sz="1700" b="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700" dirty="0">
                <a:solidFill>
                  <a:schemeClr val="accent1"/>
                </a:solidFill>
              </a:rPr>
              <a:t>Of projects that meet above standards, further priority will also be given to:</a:t>
            </a: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</a:pPr>
            <a:r>
              <a:rPr lang="en-US" sz="1700" dirty="0"/>
              <a:t>P</a:t>
            </a:r>
            <a:r>
              <a:rPr lang="en-US" sz="1700" b="0" dirty="0"/>
              <a:t>rojects designed to protect properties under imminent threat of conversion that will degrade their natural, undeveloped, or recreational state;</a:t>
            </a:r>
            <a:endParaRPr sz="17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700" dirty="0"/>
              <a:t>P</a:t>
            </a:r>
            <a:r>
              <a:rPr lang="en-US" sz="1700" b="0" dirty="0"/>
              <a:t>rojects that mitigate adverse effects of population growth in coastal environment; </a:t>
            </a:r>
            <a:endParaRPr sz="1700" b="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700" dirty="0"/>
              <a:t>P</a:t>
            </a:r>
            <a:r>
              <a:rPr lang="en-US" sz="1700" b="0" dirty="0"/>
              <a:t>rojects that reflect land conservation priority area(s) that are</a:t>
            </a:r>
            <a:endParaRPr sz="1700" b="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US" sz="1700" dirty="0"/>
              <a:t>I</a:t>
            </a:r>
            <a:r>
              <a:rPr lang="en-US" sz="1700" b="0" dirty="0"/>
              <a:t>dentified in state or regional conservation plans such as a </a:t>
            </a:r>
            <a:r>
              <a:rPr lang="en-US" sz="1700" dirty="0"/>
              <a:t>s</a:t>
            </a:r>
            <a:r>
              <a:rPr lang="en-US" sz="1700" b="0" dirty="0"/>
              <a:t>tate’s Coastal and </a:t>
            </a:r>
            <a:r>
              <a:rPr lang="en-US" sz="1700" dirty="0"/>
              <a:t>Estuarine</a:t>
            </a:r>
            <a:r>
              <a:rPr lang="en-US" sz="1700" b="0" dirty="0"/>
              <a:t> Land C</a:t>
            </a:r>
            <a:r>
              <a:rPr lang="en-US" sz="1700" dirty="0"/>
              <a:t>onservation </a:t>
            </a:r>
            <a:r>
              <a:rPr lang="en-US" sz="1700" b="0" dirty="0"/>
              <a:t>Plan; includ</a:t>
            </a:r>
            <a:r>
              <a:rPr lang="en-US" sz="1700" dirty="0"/>
              <a:t>ed in</a:t>
            </a:r>
            <a:r>
              <a:rPr lang="en-US" sz="1700" b="0" dirty="0"/>
              <a:t> goals and objectives of CZM </a:t>
            </a:r>
            <a:r>
              <a:rPr lang="en-US" sz="1700" dirty="0"/>
              <a:t>p</a:t>
            </a:r>
            <a:r>
              <a:rPr lang="en-US" sz="1700" b="0" dirty="0"/>
              <a:t>rogram approved under</a:t>
            </a:r>
            <a:r>
              <a:rPr lang="en-US" sz="1700" dirty="0"/>
              <a:t> </a:t>
            </a:r>
            <a:r>
              <a:rPr lang="en-US" sz="1700" b="0" dirty="0"/>
              <a:t>CZMA; or included in other regional</a:t>
            </a:r>
            <a:r>
              <a:rPr lang="en-US" sz="1700" dirty="0"/>
              <a:t>, tribal, </a:t>
            </a:r>
            <a:r>
              <a:rPr lang="en-US" sz="1700" b="0" dirty="0"/>
              <a:t>or </a:t>
            </a:r>
            <a:r>
              <a:rPr lang="en-US" sz="1700" dirty="0"/>
              <a:t>s</a:t>
            </a:r>
            <a:r>
              <a:rPr lang="en-US" sz="1700" b="0" dirty="0"/>
              <a:t>tate watershed protection plans.</a:t>
            </a:r>
            <a:endParaRPr sz="1700" b="0" dirty="0"/>
          </a:p>
          <a:p>
            <a:pPr marL="0" lvl="0" indent="0" algn="l" rtl="0">
              <a:spcBef>
                <a:spcPts val="480"/>
              </a:spcBef>
              <a:spcAft>
                <a:spcPts val="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72200" y="400847"/>
            <a:ext cx="819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dirty="0">
                <a:latin typeface="+mj-lt"/>
              </a:rPr>
              <a:t>NOAA’s Performance Metrics for Grantees</a:t>
            </a:r>
            <a:endParaRPr sz="3000" b="0" dirty="0">
              <a:latin typeface="+mj-lt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944400" y="1123169"/>
            <a:ext cx="69069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Grantees will report on:</a:t>
            </a:r>
            <a:endParaRPr sz="1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acres acquired or restored to support habitat restoration and conservation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jobs created or retained.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of projects with meaningful engagement of tribal or underserved communities.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of projects located within underserved communities, as defined under the Executive Order 13985.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projects that achieved their ecological targets (e.g., specifications in permits).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85C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954</TotalTime>
  <Words>1113</Words>
  <Application>Microsoft Office PowerPoint</Application>
  <PresentationFormat>On-screen Show (16:9)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Arial,Sans-Serif</vt:lpstr>
      <vt:lpstr>Calibri</vt:lpstr>
      <vt:lpstr>Calibri Light</vt:lpstr>
      <vt:lpstr>Helvetica</vt:lpstr>
      <vt:lpstr>Times New Roman</vt:lpstr>
      <vt:lpstr>Office 2013 - 2022 Theme</vt:lpstr>
      <vt:lpstr>June 2024</vt:lpstr>
      <vt:lpstr>NOAA Coastal Zone Management FFY 2024 Infrastructure Funding Competition https://coast.noaa.gov/funding/bil/ </vt:lpstr>
      <vt:lpstr>What is being funded?</vt:lpstr>
      <vt:lpstr>FFY 2024 Competition Process and Timeline </vt:lpstr>
      <vt:lpstr>Competition Priorities</vt:lpstr>
      <vt:lpstr>1.  Habitat Restoration Projects</vt:lpstr>
      <vt:lpstr>2.  Habitat Restoration Planning, Engineering, Design Projects </vt:lpstr>
      <vt:lpstr>3.  Land Acquisition Projects</vt:lpstr>
      <vt:lpstr>NOAA’s Performance Metrics for Grantees</vt:lpstr>
      <vt:lpstr>Next Steps</vt:lpstr>
      <vt:lpstr>Question: Can land trusts or other NGOs serve as recipients or subrecipients for acquiring land? </vt:lpstr>
      <vt:lpstr>Question: Is match required?</vt:lpstr>
      <vt:lpstr>Current Successful BIL Awards   with Maine Coastal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2024</dc:title>
  <cp:lastModifiedBy>VanRiper, Robert</cp:lastModifiedBy>
  <cp:revision>2</cp:revision>
  <dcterms:modified xsi:type="dcterms:W3CDTF">2024-06-04T13:34:46Z</dcterms:modified>
</cp:coreProperties>
</file>